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1" r:id="rId2"/>
    <p:sldId id="27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865" indent="-28571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2869" indent="-22857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017" indent="-22857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164" indent="-22857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312" indent="-2285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460" indent="-2285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8607" indent="-2285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5755" indent="-2285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21F2F50-E480-46ED-90DD-76D4D77FFECD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:\MSE3\Mr Musleh\All Mr Musleh Images\LSR\checklist.png"/>
          <p:cNvPicPr>
            <a:picLocks noChangeAspect="1" noChangeArrowheads="1"/>
          </p:cNvPicPr>
          <p:nvPr/>
        </p:nvPicPr>
        <p:blipFill>
          <a:blip r:embed="rId3" cstate="print"/>
          <a:srcRect t="26685" r="49057"/>
          <a:stretch>
            <a:fillRect/>
          </a:stretch>
        </p:blipFill>
        <p:spPr bwMode="auto">
          <a:xfrm>
            <a:off x="5562600" y="3697697"/>
            <a:ext cx="3429000" cy="20935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1066800"/>
            <a:ext cx="3390900" cy="23431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4752975" cy="4270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03.05.2016     LTI Nimr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Mechanics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were working in the vehicle workshop area to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repair the 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A/C system on a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light vehicle.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Upon completion of the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job, the vehicle was started from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the outside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whilst still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in gear. The vehicle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then moved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forward and </a:t>
            </a:r>
            <a:r>
              <a:rPr lang="en-US" sz="1400" dirty="0" smtClean="0">
                <a:latin typeface="+mj-lt"/>
                <a:ea typeface="Tahoma" pitchFamily="34" charset="0"/>
                <a:cs typeface="Tahoma" pitchFamily="34" charset="0"/>
              </a:rPr>
              <a:t>crushed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the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second mechanic who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was standing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in front of the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vehicle and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in the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“line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of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fire”.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This resulted in multiple pelvis injuries and broken hip bone.   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learning from this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incident…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Do not start a vehicle from the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outside.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Do not start a vehicle while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in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gear.</a:t>
            </a:r>
            <a:endParaRPr lang="en-US" sz="1400" dirty="0">
              <a:solidFill>
                <a:srgbClr val="000000"/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Do not stand in the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“line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of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fire”.</a:t>
            </a:r>
            <a:endParaRPr lang="en-US" sz="1400" dirty="0">
              <a:solidFill>
                <a:srgbClr val="000000"/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Do not attend the working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areas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where you are not assigned to do the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job.</a:t>
            </a:r>
            <a:endParaRPr lang="en-US" sz="1400" dirty="0">
              <a:solidFill>
                <a:srgbClr val="000000"/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Always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intervene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and stop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any </a:t>
            </a:r>
            <a:r>
              <a:rPr lang="en-US" sz="1400" dirty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unsafe 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ea typeface="Tahoma" pitchFamily="34" charset="0"/>
                <a:cs typeface="Tahoma" pitchFamily="34" charset="0"/>
              </a:rPr>
              <a:t>act.</a:t>
            </a:r>
            <a:endParaRPr lang="en-US" sz="1400" dirty="0">
              <a:solidFill>
                <a:srgbClr val="00000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5791200" y="1219200"/>
            <a:ext cx="1676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GB" altLang="en-US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3556" name="TextBox 16"/>
          <p:cNvSpPr txBox="1">
            <a:spLocks noChangeArrowheads="1"/>
          </p:cNvSpPr>
          <p:nvPr/>
        </p:nvSpPr>
        <p:spPr bwMode="auto">
          <a:xfrm>
            <a:off x="381000" y="5410200"/>
            <a:ext cx="4704120" cy="369332"/>
          </a:xfrm>
          <a:prstGeom prst="rect">
            <a:avLst/>
          </a:prstGeom>
          <a:solidFill>
            <a:srgbClr val="392D9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1800" b="1" dirty="0">
                <a:solidFill>
                  <a:srgbClr val="FFFF00"/>
                </a:solidFill>
                <a:latin typeface="Tahoma" pitchFamily="34" charset="0"/>
              </a:rPr>
              <a:t>Always </a:t>
            </a:r>
            <a:r>
              <a:rPr lang="en-US" altLang="en-US" sz="1800" b="1" dirty="0" smtClean="0">
                <a:solidFill>
                  <a:srgbClr val="FFFF00"/>
                </a:solidFill>
                <a:latin typeface="Tahoma" pitchFamily="34" charset="0"/>
              </a:rPr>
              <a:t>start a vehicle correctly  </a:t>
            </a:r>
            <a:endParaRPr lang="en-US" altLang="en-US" sz="18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3558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0554A2A-8920-43DE-B035-1160EAAD7373}" type="slidenum">
              <a:rPr lang="en-US" altLang="en-US" sz="1400" smtClean="0"/>
              <a:pPr/>
              <a:t>1</a:t>
            </a:fld>
            <a:endParaRPr lang="en-US" altLang="en-US" sz="140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458200" y="2819400"/>
            <a:ext cx="336550" cy="544513"/>
            <a:chOff x="3504" y="544"/>
            <a:chExt cx="2287" cy="1855"/>
          </a:xfrm>
        </p:grpSpPr>
        <p:sp>
          <p:nvSpPr>
            <p:cNvPr id="23564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61" name="Freeform 132"/>
          <p:cNvSpPr>
            <a:spLocks/>
          </p:cNvSpPr>
          <p:nvPr/>
        </p:nvSpPr>
        <p:spPr bwMode="auto">
          <a:xfrm>
            <a:off x="8305800" y="51054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029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28600" y="1066800"/>
            <a:ext cx="8667750" cy="441659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03.05.2016     LTI Nimr</a:t>
            </a:r>
          </a:p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algn="just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improvement, all contract managers must review their HSE HEMP against the questions asked below:</a:t>
            </a:r>
          </a:p>
          <a:p>
            <a:pPr marL="342900" indent="-342900" algn="just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algn="just" eaLnBrk="1" hangingPunct="1">
              <a:defRPr/>
            </a:pPr>
            <a:endParaRPr lang="en-US" sz="400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Are all risks related to the vehicle workshop activities identified, assessed and reflected in the </a:t>
            </a: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Contract </a:t>
            </a: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HEMP? </a:t>
            </a:r>
            <a:endParaRPr lang="en-US" sz="1600" dirty="0" smtClean="0">
              <a:solidFill>
                <a:srgbClr val="0000FF"/>
              </a:solidFill>
              <a:latin typeface="+mj-lt"/>
              <a:sym typeface="Wingdings" pitchFamily="2" charset="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Are all vehicle mechanics trained and following the safe working practices?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Are workshop supervisors constantly present on site and supervising the jobs in progress?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Do the employees know what is the “line of fire” and are they observing safety critical behaviors?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Are all working areas clearly marked to ensure unassigned personnel are not present there while work is in progress?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91765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27B31B7-6EAB-402E-ADA3-BC603271F34E}"/>
</file>

<file path=customXml/itemProps2.xml><?xml version="1.0" encoding="utf-8"?>
<ds:datastoreItem xmlns:ds="http://schemas.openxmlformats.org/officeDocument/2006/customXml" ds:itemID="{F4BED459-E6C7-40F4-848C-90D07EDBFD23}"/>
</file>

<file path=customXml/itemProps3.xml><?xml version="1.0" encoding="utf-8"?>
<ds:datastoreItem xmlns:ds="http://schemas.openxmlformats.org/officeDocument/2006/customXml" ds:itemID="{A97C1EEF-8521-45D0-BF65-24CA3C0C8DA2}"/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334</Words>
  <Application>Microsoft Office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17</cp:revision>
  <dcterms:created xsi:type="dcterms:W3CDTF">2016-03-28T05:48:29Z</dcterms:created>
  <dcterms:modified xsi:type="dcterms:W3CDTF">2016-10-06T03:41:18Z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