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900" indent="-2888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230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322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414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1506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03598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65690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27782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91AF88-F312-4208-92DC-83D990738617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="" xmlns:p14="http://schemas.microsoft.com/office/powerpoint/2010/main" val="2495680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712136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41313" y="1219200"/>
            <a:ext cx="5373687" cy="32778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01.05.16     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LTI Harweel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defRPr/>
            </a:pPr>
            <a:r>
              <a:rPr lang="en-GB" sz="16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Staff stepped down diagonally to the right, landing his right foot on  the raised edge of the walkway and fell on landing on his right </a:t>
            </a:r>
            <a:r>
              <a:rPr lang="en-GB" sz="1600" dirty="0" smtClean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hip.</a:t>
            </a:r>
            <a:endParaRPr lang="en-GB" sz="1600" dirty="0">
              <a:solidFill>
                <a:srgbClr val="000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Walkways with raised edges are potential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Hazard.</a:t>
            </a:r>
          </a:p>
          <a:p>
            <a:pPr marL="176213" indent="-17145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Walk </a:t>
            </a:r>
            <a:r>
              <a:rPr lang="en-US" sz="16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in the middle of the walk ways.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5915025" y="1143000"/>
            <a:ext cx="167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0484" name="TextBox 16"/>
          <p:cNvSpPr txBox="1">
            <a:spLocks noChangeArrowheads="1"/>
          </p:cNvSpPr>
          <p:nvPr/>
        </p:nvSpPr>
        <p:spPr bwMode="auto">
          <a:xfrm>
            <a:off x="304800" y="5605462"/>
            <a:ext cx="5181600" cy="3381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FFFF00"/>
                </a:solidFill>
                <a:latin typeface="Tahoma" pitchFamily="34" charset="0"/>
              </a:rPr>
              <a:t>Beware of raised edges of walk ways</a:t>
            </a:r>
            <a:r>
              <a:rPr lang="en-GB" altLang="en-US" sz="1600" b="1" dirty="0">
                <a:solidFill>
                  <a:srgbClr val="0000FF"/>
                </a:solidFill>
                <a:latin typeface="Arial" charset="0"/>
                <a:cs typeface="Arial" charset="0"/>
              </a:rPr>
              <a:t>.</a:t>
            </a:r>
            <a:endParaRPr lang="en-US" altLang="en-US" sz="1600" b="1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20485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A3D2B4-541E-42D1-909A-FA835FD7975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019800" y="914400"/>
            <a:ext cx="2895600" cy="2392362"/>
            <a:chOff x="846982" y="952500"/>
            <a:chExt cx="3186696" cy="5069980"/>
          </a:xfrm>
        </p:grpSpPr>
        <p:pic>
          <p:nvPicPr>
            <p:cNvPr id="20497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36914" r="33943"/>
            <a:stretch>
              <a:fillRect/>
            </a:stretch>
          </p:blipFill>
          <p:spPr bwMode="auto">
            <a:xfrm>
              <a:off x="846982" y="952500"/>
              <a:ext cx="3186696" cy="506998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8" name="Down Arrow 18"/>
            <p:cNvSpPr>
              <a:spLocks noChangeArrowheads="1"/>
            </p:cNvSpPr>
            <p:nvPr/>
          </p:nvSpPr>
          <p:spPr bwMode="auto">
            <a:xfrm rot="564783">
              <a:off x="2531904" y="4091870"/>
              <a:ext cx="304800" cy="350388"/>
            </a:xfrm>
            <a:prstGeom prst="downArrow">
              <a:avLst>
                <a:gd name="adj1" fmla="val 50000"/>
                <a:gd name="adj2" fmla="val 50001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0499" name="Down Arrow 19"/>
            <p:cNvSpPr>
              <a:spLocks noChangeArrowheads="1"/>
            </p:cNvSpPr>
            <p:nvPr/>
          </p:nvSpPr>
          <p:spPr bwMode="auto">
            <a:xfrm rot="469513">
              <a:off x="2375952" y="4674708"/>
              <a:ext cx="304800" cy="521907"/>
            </a:xfrm>
            <a:prstGeom prst="downArrow">
              <a:avLst>
                <a:gd name="adj1" fmla="val 50000"/>
                <a:gd name="adj2" fmla="val 49997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0500" name="Explosion 1 20"/>
            <p:cNvSpPr>
              <a:spLocks noChangeArrowheads="1"/>
            </p:cNvSpPr>
            <p:nvPr/>
          </p:nvSpPr>
          <p:spPr bwMode="auto">
            <a:xfrm>
              <a:off x="2021617" y="5178625"/>
              <a:ext cx="801957" cy="457200"/>
            </a:xfrm>
            <a:prstGeom prst="irregularSeal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6019800" y="3429000"/>
            <a:ext cx="2895600" cy="2494813"/>
            <a:chOff x="5424853" y="3768982"/>
            <a:chExt cx="2874640" cy="3043516"/>
          </a:xfrm>
        </p:grpSpPr>
        <p:pic>
          <p:nvPicPr>
            <p:cNvPr id="20491" name="Picture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36914" r="33943"/>
            <a:stretch>
              <a:fillRect/>
            </a:stretch>
          </p:blipFill>
          <p:spPr bwMode="auto">
            <a:xfrm>
              <a:off x="5424853" y="3768982"/>
              <a:ext cx="2865438" cy="304351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2" name="Down Arrow 23"/>
            <p:cNvSpPr>
              <a:spLocks noChangeArrowheads="1"/>
            </p:cNvSpPr>
            <p:nvPr/>
          </p:nvSpPr>
          <p:spPr bwMode="auto">
            <a:xfrm rot="-1994079">
              <a:off x="7020750" y="5560944"/>
              <a:ext cx="262381" cy="19662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0493" name="Down Arrow 24"/>
            <p:cNvSpPr>
              <a:spLocks noChangeArrowheads="1"/>
            </p:cNvSpPr>
            <p:nvPr/>
          </p:nvSpPr>
          <p:spPr bwMode="auto">
            <a:xfrm rot="-1898069">
              <a:off x="7335628" y="5874808"/>
              <a:ext cx="262381" cy="292869"/>
            </a:xfrm>
            <a:prstGeom prst="downArrow">
              <a:avLst>
                <a:gd name="adj1" fmla="val 50000"/>
                <a:gd name="adj2" fmla="val 50002"/>
              </a:avLst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0494" name="Down Arrow 25"/>
            <p:cNvSpPr>
              <a:spLocks noChangeArrowheads="1"/>
            </p:cNvSpPr>
            <p:nvPr/>
          </p:nvSpPr>
          <p:spPr bwMode="auto">
            <a:xfrm rot="-1467235">
              <a:off x="7700878" y="6246164"/>
              <a:ext cx="262381" cy="338117"/>
            </a:xfrm>
            <a:prstGeom prst="downArrow">
              <a:avLst>
                <a:gd name="adj1" fmla="val 50000"/>
                <a:gd name="adj2" fmla="val 50001"/>
              </a:avLst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0495" name="Down Arrow 26"/>
            <p:cNvSpPr>
              <a:spLocks noChangeArrowheads="1"/>
            </p:cNvSpPr>
            <p:nvPr/>
          </p:nvSpPr>
          <p:spPr bwMode="auto">
            <a:xfrm rot="3971683">
              <a:off x="7304645" y="6472734"/>
              <a:ext cx="262381" cy="313095"/>
            </a:xfrm>
            <a:prstGeom prst="downArrow">
              <a:avLst>
                <a:gd name="adj1" fmla="val 50000"/>
                <a:gd name="adj2" fmla="val 50002"/>
              </a:avLst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0496" name="Down Arrow 27"/>
            <p:cNvSpPr>
              <a:spLocks noChangeArrowheads="1"/>
            </p:cNvSpPr>
            <p:nvPr/>
          </p:nvSpPr>
          <p:spPr bwMode="auto">
            <a:xfrm rot="-5762465">
              <a:off x="8069992" y="6354305"/>
              <a:ext cx="262381" cy="19662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02650" y="2895600"/>
            <a:ext cx="336550" cy="474873"/>
            <a:chOff x="3504" y="544"/>
            <a:chExt cx="2287" cy="1855"/>
          </a:xfrm>
        </p:grpSpPr>
        <p:sp>
          <p:nvSpPr>
            <p:cNvPr id="2050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8" name="Freeform 132"/>
          <p:cNvSpPr>
            <a:spLocks/>
          </p:cNvSpPr>
          <p:nvPr/>
        </p:nvSpPr>
        <p:spPr bwMode="auto">
          <a:xfrm>
            <a:off x="8458200" y="3657600"/>
            <a:ext cx="381000" cy="398727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976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8667750" cy="32778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01.05.16       LTI </a:t>
            </a:r>
            <a:r>
              <a:rPr lang="en-US" sz="1400" b="1" dirty="0" err="1" smtClean="0">
                <a:solidFill>
                  <a:srgbClr val="333399"/>
                </a:solidFill>
                <a:latin typeface="Tahoma" pitchFamily="34" charset="0"/>
              </a:rPr>
              <a:t>Harweel</a:t>
            </a:r>
            <a:endParaRPr lang="en-US" sz="14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improvement, all contract managers must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algn="just" eaLnBrk="1" hangingPunct="1">
              <a:defRPr/>
            </a:pPr>
            <a:endParaRPr lang="en-US" sz="400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</a:rPr>
              <a:t>Are there warning signage on raised edges of the walkways immediately near to stairs?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</a:rPr>
              <a:t>Are staff  aware of the steps’ and walkway raised edges’ hazards in their work place and accommodation areas?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</a:rPr>
              <a:t>Do the walkways and steps comply to the design in SP-1275?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91768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C30E425-1794-4796-A1AA-86E61D04ADAE}"/>
</file>

<file path=customXml/itemProps2.xml><?xml version="1.0" encoding="utf-8"?>
<ds:datastoreItem xmlns:ds="http://schemas.openxmlformats.org/officeDocument/2006/customXml" ds:itemID="{AF2285D3-389B-44D5-89BB-16F26CEFBD13}"/>
</file>

<file path=customXml/itemProps3.xml><?xml version="1.0" encoding="utf-8"?>
<ds:datastoreItem xmlns:ds="http://schemas.openxmlformats.org/officeDocument/2006/customXml" ds:itemID="{8EFE3EAE-8033-4DCC-B4F4-323A76F86F6D}"/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220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19</cp:revision>
  <dcterms:created xsi:type="dcterms:W3CDTF">2016-03-28T05:48:29Z</dcterms:created>
  <dcterms:modified xsi:type="dcterms:W3CDTF">2016-10-06T03:50:09Z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