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9" r:id="rId2"/>
    <p:sldId id="28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06/10/2016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06/10/2016</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06/10/2016</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06/10/2016</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06/10/2016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066800"/>
            <a:ext cx="5257800" cy="2669962"/>
          </a:xfrm>
          <a:prstGeom prst="rect">
            <a:avLst/>
          </a:prstGeom>
          <a:noFill/>
          <a:ln w="19050">
            <a:noFill/>
            <a:miter lim="800000"/>
            <a:headEnd/>
            <a:tailEnd/>
          </a:ln>
        </p:spPr>
        <p:txBody>
          <a:bodyPr wrap="square">
            <a:spAutoFit/>
          </a:bodyPr>
          <a:lstStyle/>
          <a:p>
            <a:pPr marL="114300" indent="-114300" algn="just">
              <a:defRPr/>
            </a:pPr>
            <a:r>
              <a:rPr lang="en-GB" sz="1600" b="1" dirty="0" smtClean="0">
                <a:solidFill>
                  <a:srgbClr val="333399"/>
                </a:solidFill>
                <a:latin typeface="Tahoma" pitchFamily="34" charset="0"/>
              </a:rPr>
              <a:t>Date: 11.06.16</a:t>
            </a:r>
            <a:r>
              <a:rPr lang="en-US" sz="1600" b="1" dirty="0" smtClean="0">
                <a:solidFill>
                  <a:srgbClr val="333399"/>
                </a:solidFill>
                <a:latin typeface="Tahoma" pitchFamily="34" charset="0"/>
              </a:rPr>
              <a:t>       LTI  Amal</a:t>
            </a:r>
            <a:endParaRPr lang="en-US" sz="16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endParaRPr lang="en-US" sz="1600" dirty="0">
              <a:solidFill>
                <a:srgbClr val="FF0000"/>
              </a:solidFill>
              <a:latin typeface="Tahoma" pitchFamily="34" charset="0"/>
            </a:endParaRPr>
          </a:p>
          <a:p>
            <a:pPr marL="342900" indent="-342900" algn="just" eaLnBrk="1" hangingPunct="1">
              <a:defRPr/>
            </a:pPr>
            <a:endParaRPr lang="en-US" sz="1400" dirty="0" smtClean="0">
              <a:latin typeface="+mj-lt"/>
            </a:endParaRPr>
          </a:p>
          <a:p>
            <a:pPr algn="just" eaLnBrk="1" hangingPunct="1">
              <a:defRPr/>
            </a:pPr>
            <a:r>
              <a:rPr lang="en-US" sz="1400" dirty="0" smtClean="0">
                <a:latin typeface="+mj-lt"/>
              </a:rPr>
              <a:t>Whilst loosening nuts on a flange using a ring spanner, </a:t>
            </a:r>
            <a:r>
              <a:rPr lang="en-US" sz="1400" dirty="0" smtClean="0">
                <a:solidFill>
                  <a:srgbClr val="000000"/>
                </a:solidFill>
                <a:latin typeface="+mj-lt"/>
              </a:rPr>
              <a:t>it slipped off the nut as the fabricator </a:t>
            </a:r>
            <a:r>
              <a:rPr lang="en-US" sz="1400" dirty="0" smtClean="0">
                <a:latin typeface="+mj-lt"/>
              </a:rPr>
              <a:t>applied force to it, causing him to loose balance and fall to the ground fracturing his left wrist and right elbow.</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6213" indent="-176213" eaLnBrk="1" hangingPunct="1">
              <a:buFont typeface="Arial" pitchFamily="34" charset="0"/>
              <a:buChar char="•"/>
              <a:defRPr/>
            </a:pPr>
            <a:r>
              <a:rPr lang="en-US" sz="1400" dirty="0" smtClean="0">
                <a:latin typeface="+mj-lt"/>
              </a:rPr>
              <a:t>Ensure spanners used fits correctly for loosening/tightening </a:t>
            </a:r>
            <a:r>
              <a:rPr lang="en-US" sz="1400" dirty="0" smtClean="0">
                <a:solidFill>
                  <a:srgbClr val="000000"/>
                </a:solidFill>
                <a:latin typeface="+mj-lt"/>
              </a:rPr>
              <a:t>nuts.</a:t>
            </a:r>
          </a:p>
          <a:p>
            <a:pPr marL="176213" indent="-176213" eaLnBrk="1" hangingPunct="1">
              <a:buFont typeface="Arial" pitchFamily="34" charset="0"/>
              <a:buChar char="•"/>
              <a:defRPr/>
            </a:pPr>
            <a:r>
              <a:rPr lang="en-US" sz="1400" dirty="0" smtClean="0">
                <a:latin typeface="+mj-lt"/>
              </a:rPr>
              <a:t>Ensure you have good balance when using tools</a:t>
            </a:r>
            <a:r>
              <a:rPr lang="en-US" sz="1400" dirty="0" smtClean="0">
                <a:latin typeface="Arial" charset="0"/>
                <a:cs typeface="Tahoma" pitchFamily="34" charset="0"/>
              </a:rPr>
              <a:t>.</a:t>
            </a:r>
            <a:endParaRPr lang="en-US" sz="1400" dirty="0">
              <a:latin typeface="Arial"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52400" y="4766846"/>
            <a:ext cx="5334000" cy="338554"/>
          </a:xfrm>
          <a:prstGeom prst="rect">
            <a:avLst/>
          </a:prstGeom>
          <a:solidFill>
            <a:schemeClr val="tx2"/>
          </a:solidFill>
          <a:ln w="9525">
            <a:noFill/>
            <a:miter lim="800000"/>
            <a:headEnd/>
            <a:tailEnd/>
          </a:ln>
        </p:spPr>
        <p:txBody>
          <a:bodyPr wrap="square">
            <a:spAutoFit/>
          </a:bodyPr>
          <a:lstStyle/>
          <a:p>
            <a:pPr algn="ctr" eaLnBrk="1" hangingPunct="1"/>
            <a:r>
              <a:rPr lang="en-US" sz="1600" b="1" dirty="0" smtClean="0">
                <a:solidFill>
                  <a:srgbClr val="FFFF00"/>
                </a:solidFill>
                <a:latin typeface="Tahoma" pitchFamily="34" charset="0"/>
              </a:rPr>
              <a:t>Use right tools for the job and use them correctly</a:t>
            </a:r>
            <a:endParaRPr lang="en-US" sz="1600" b="1" dirty="0">
              <a:solidFill>
                <a:srgbClr val="FFFF00"/>
              </a:solidFill>
              <a:latin typeface="Tahoma" pitchFamily="34" charset="0"/>
            </a:endParaRP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err="1" smtClean="0">
                <a:latin typeface="+mj-lt"/>
              </a:rPr>
              <a:t>Phto</a:t>
            </a:r>
            <a:r>
              <a:rPr lang="en-US" dirty="0" smtClean="0">
                <a:latin typeface="+mj-lt"/>
              </a:rPr>
              <a:t> </a:t>
            </a:r>
            <a:r>
              <a:rPr lang="en-US" dirty="0">
                <a:latin typeface="+mj-lt"/>
              </a:rPr>
              <a:t>explaining what was done wrong</a:t>
            </a: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3" name="Picture 2"/>
          <p:cNvPicPr>
            <a:picLocks noChangeAspect="1" noChangeArrowheads="1"/>
          </p:cNvPicPr>
          <p:nvPr/>
        </p:nvPicPr>
        <p:blipFill>
          <a:blip r:embed="rId3" cstate="print"/>
          <a:srcRect/>
          <a:stretch>
            <a:fillRect/>
          </a:stretch>
        </p:blipFill>
        <p:spPr bwMode="auto">
          <a:xfrm>
            <a:off x="5562600" y="1066800"/>
            <a:ext cx="3352799" cy="2286000"/>
          </a:xfrm>
          <a:prstGeom prst="rect">
            <a:avLst/>
          </a:prstGeom>
          <a:ln>
            <a:noFill/>
          </a:ln>
          <a:effectLst>
            <a:outerShdw blurRad="190500" algn="tl" rotWithShape="0">
              <a:srgbClr val="000000">
                <a:alpha val="70000"/>
              </a:srgbClr>
            </a:outerShdw>
          </a:effectLst>
        </p:spPr>
      </p:pic>
      <p:sp>
        <p:nvSpPr>
          <p:cNvPr id="17" name="Line 129"/>
          <p:cNvSpPr>
            <a:spLocks noChangeShapeType="1"/>
          </p:cNvSpPr>
          <p:nvPr/>
        </p:nvSpPr>
        <p:spPr bwMode="auto">
          <a:xfrm>
            <a:off x="8454668" y="2750245"/>
            <a:ext cx="336550" cy="537468"/>
          </a:xfrm>
          <a:prstGeom prst="line">
            <a:avLst/>
          </a:prstGeom>
          <a:noFill/>
          <a:ln w="133350">
            <a:solidFill>
              <a:srgbClr val="FF0000"/>
            </a:solidFill>
            <a:round/>
            <a:headEnd/>
            <a:tailEnd/>
          </a:ln>
        </p:spPr>
        <p:txBody>
          <a:bodyPr/>
          <a:lstStyle/>
          <a:p>
            <a:endParaRPr lang="en-US"/>
          </a:p>
        </p:txBody>
      </p:sp>
      <p:sp>
        <p:nvSpPr>
          <p:cNvPr id="18" name="Line 130"/>
          <p:cNvSpPr>
            <a:spLocks noChangeShapeType="1"/>
          </p:cNvSpPr>
          <p:nvPr/>
        </p:nvSpPr>
        <p:spPr bwMode="auto">
          <a:xfrm flipV="1">
            <a:off x="8458200" y="2743200"/>
            <a:ext cx="315506" cy="530423"/>
          </a:xfrm>
          <a:prstGeom prst="line">
            <a:avLst/>
          </a:prstGeom>
          <a:noFill/>
          <a:ln w="133350">
            <a:solidFill>
              <a:srgbClr val="FF0000"/>
            </a:solidFill>
            <a:round/>
            <a:headEnd/>
            <a:tailEnd/>
          </a:ln>
        </p:spPr>
        <p:txBody>
          <a:bodyPr/>
          <a:lstStyle/>
          <a:p>
            <a:endParaRPr lang="en-US"/>
          </a:p>
        </p:txBody>
      </p:sp>
      <p:pic>
        <p:nvPicPr>
          <p:cNvPr id="1026" name="Picture 2"/>
          <p:cNvPicPr>
            <a:picLocks noChangeAspect="1" noChangeArrowheads="1"/>
          </p:cNvPicPr>
          <p:nvPr/>
        </p:nvPicPr>
        <p:blipFill>
          <a:blip r:embed="rId4" cstate="print"/>
          <a:srcRect/>
          <a:stretch>
            <a:fillRect/>
          </a:stretch>
        </p:blipFill>
        <p:spPr bwMode="auto">
          <a:xfrm>
            <a:off x="5562601" y="3581400"/>
            <a:ext cx="3428999" cy="2362200"/>
          </a:xfrm>
          <a:prstGeom prst="rect">
            <a:avLst/>
          </a:prstGeom>
          <a:noFill/>
          <a:ln w="9525">
            <a:noFill/>
            <a:miter lim="800000"/>
            <a:headEnd/>
            <a:tailEnd/>
          </a:ln>
          <a:effectLst/>
        </p:spPr>
      </p:pic>
      <p:sp>
        <p:nvSpPr>
          <p:cNvPr id="26634" name="Freeform 132"/>
          <p:cNvSpPr>
            <a:spLocks/>
          </p:cNvSpPr>
          <p:nvPr/>
        </p:nvSpPr>
        <p:spPr bwMode="auto">
          <a:xfrm>
            <a:off x="8458200" y="54102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125538"/>
            <a:ext cx="8839200" cy="3739485"/>
          </a:xfrm>
          <a:prstGeom prst="rect">
            <a:avLst/>
          </a:prstGeom>
          <a:noFill/>
          <a:ln w="19050">
            <a:noFill/>
            <a:miter lim="800000"/>
            <a:headEnd/>
            <a:tailEnd/>
          </a:ln>
        </p:spPr>
        <p:txBody>
          <a:bodyPr wrap="square">
            <a:spAutoFit/>
          </a:bodyPr>
          <a:lstStyle/>
          <a:p>
            <a:pPr algn="just" eaLnBrk="1" hangingPunct="1">
              <a:spcBef>
                <a:spcPct val="50000"/>
              </a:spcBef>
              <a:defRPr/>
            </a:pPr>
            <a:r>
              <a:rPr lang="en-GB" sz="1600" b="1" dirty="0" smtClean="0">
                <a:solidFill>
                  <a:srgbClr val="333399"/>
                </a:solidFill>
                <a:latin typeface="Tahoma" pitchFamily="34" charset="0"/>
              </a:rPr>
              <a:t>Date: 11.06.16</a:t>
            </a:r>
            <a:r>
              <a:rPr lang="en-US" sz="1600" b="1" dirty="0" smtClean="0">
                <a:solidFill>
                  <a:srgbClr val="333399"/>
                </a:solidFill>
                <a:latin typeface="Tahoma" pitchFamily="34" charset="0"/>
              </a:rPr>
              <a:t>       LTI Amal</a:t>
            </a:r>
          </a:p>
          <a:p>
            <a:pPr algn="just" eaLnBrk="1" hangingPunct="1">
              <a:spcBef>
                <a:spcPct val="50000"/>
              </a:spcBef>
              <a:defRPr/>
            </a:pPr>
            <a:endParaRPr lang="en-US" sz="600" dirty="0">
              <a:solidFill>
                <a:srgbClr val="000000"/>
              </a:solidFill>
              <a:latin typeface="Arial" charset="0"/>
            </a:endParaRPr>
          </a:p>
          <a:p>
            <a:pPr marL="173038" indent="-173038" algn="just" eaLnBrk="1" hangingPunct="1">
              <a:defRPr/>
            </a:pPr>
            <a:endParaRPr lang="en-US" sz="600" dirty="0">
              <a:solidFill>
                <a:srgbClr val="000000"/>
              </a:solidFill>
              <a:latin typeface="Arial" charset="0"/>
            </a:endParaRPr>
          </a:p>
          <a:p>
            <a:pPr marL="342900" indent="-342900" algn="just"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algn="just" eaLnBrk="1" hangingPunct="1">
              <a:defRPr/>
            </a:pPr>
            <a:r>
              <a:rPr lang="en-US" sz="1600" b="1" dirty="0">
                <a:solidFill>
                  <a:srgbClr val="FF0000"/>
                </a:solidFill>
                <a:latin typeface="Tahoma" pitchFamily="34" charset="0"/>
              </a:rPr>
              <a:t>managers must review their HSE HEMP against the questions asked below        </a:t>
            </a:r>
          </a:p>
          <a:p>
            <a:pPr marL="342900" indent="-342900" algn="just" eaLnBrk="1" hangingPunct="1">
              <a:defRPr/>
            </a:pPr>
            <a:endParaRPr lang="en-US" sz="1600" b="1" dirty="0">
              <a:solidFill>
                <a:srgbClr val="FF0000"/>
              </a:solidFill>
              <a:latin typeface="Tahoma" pitchFamily="34" charset="0"/>
            </a:endParaRPr>
          </a:p>
          <a:p>
            <a:pPr marL="342900" indent="-342900" algn="just"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algn="just" eaLnBrk="1" hangingPunct="1">
              <a:defRPr/>
            </a:pPr>
            <a:endParaRPr lang="en-US" sz="1400" dirty="0">
              <a:solidFill>
                <a:srgbClr val="000000"/>
              </a:solidFill>
              <a:latin typeface="Arial" charset="0"/>
            </a:endParaRPr>
          </a:p>
          <a:p>
            <a:pPr marL="342900" indent="-342900" algn="just" eaLnBrk="1" hangingPunct="1">
              <a:buFont typeface="+mj-lt"/>
              <a:buAutoNum type="arabicPeriod"/>
              <a:defRPr/>
            </a:pPr>
            <a:r>
              <a:rPr lang="en-US" sz="1600" dirty="0" smtClean="0">
                <a:solidFill>
                  <a:srgbClr val="0000FF"/>
                </a:solidFill>
                <a:latin typeface="+mj-lt"/>
                <a:sym typeface="Wingdings" pitchFamily="2" charset="2"/>
              </a:rPr>
              <a:t> Do you ensure that all maintenance activities are carried out by using the right tools designed for the task?</a:t>
            </a:r>
          </a:p>
          <a:p>
            <a:pPr marL="342900" indent="-342900" algn="just" eaLnBrk="1" hangingPunct="1">
              <a:buFont typeface="+mj-lt"/>
              <a:buAutoNum type="arabicPeriod"/>
              <a:defRPr/>
            </a:pPr>
            <a:r>
              <a:rPr lang="en-US" sz="1600" dirty="0" smtClean="0">
                <a:solidFill>
                  <a:srgbClr val="0000FF"/>
                </a:solidFill>
                <a:latin typeface="+mj-lt"/>
                <a:sym typeface="Wingdings" pitchFamily="2" charset="2"/>
              </a:rPr>
              <a:t> Do you ensure you have good balance when you are using tools?</a:t>
            </a:r>
            <a:endParaRPr lang="en-US" sz="1600" dirty="0">
              <a:solidFill>
                <a:srgbClr val="0000FF"/>
              </a:solidFill>
              <a:latin typeface="+mj-lt"/>
              <a:sym typeface="Wingdings" pitchFamily="2" charset="2"/>
            </a:endParaRPr>
          </a:p>
          <a:p>
            <a:pPr marL="342900" indent="-342900" algn="just" eaLnBrk="1" hangingPunct="1">
              <a:buFont typeface="+mj-lt"/>
              <a:buAutoNum type="arabicPeriod"/>
              <a:defRPr/>
            </a:pPr>
            <a:r>
              <a:rPr lang="en-US" sz="1600" dirty="0" smtClean="0">
                <a:solidFill>
                  <a:srgbClr val="0000FF"/>
                </a:solidFill>
                <a:latin typeface="+mj-lt"/>
                <a:sym typeface="Wingdings" pitchFamily="2" charset="2"/>
              </a:rPr>
              <a:t> Do you ensure that all your personnel understand the hazards associated with the tasks performed by them and takes effective control measures to ensure the risk associated with the hazard is made ALARP?</a:t>
            </a:r>
            <a:endParaRPr lang="en-US" sz="1600" dirty="0">
              <a:solidFill>
                <a:srgbClr val="0000FF"/>
              </a:solidFill>
              <a:latin typeface="+mj-lt"/>
              <a:sym typeface="Wingdings" pitchFamily="2" charset="2"/>
            </a:endParaRPr>
          </a:p>
          <a:p>
            <a:pPr marL="342900" indent="-342900" algn="just" eaLnBrk="1" hangingPunct="1">
              <a:buFont typeface="+mj-lt"/>
              <a:buAutoNum type="arabicPeriod"/>
              <a:defRPr/>
            </a:pPr>
            <a:r>
              <a:rPr lang="en-US" sz="1600" dirty="0">
                <a:solidFill>
                  <a:srgbClr val="0000FF"/>
                </a:solidFill>
                <a:latin typeface="+mj-lt"/>
                <a:sym typeface="Wingdings" pitchFamily="2" charset="2"/>
              </a:rPr>
              <a:t> </a:t>
            </a:r>
            <a:r>
              <a:rPr lang="en-US" sz="1600" dirty="0" smtClean="0">
                <a:solidFill>
                  <a:srgbClr val="0000FF"/>
                </a:solidFill>
                <a:latin typeface="+mj-lt"/>
                <a:sym typeface="Wingdings" pitchFamily="2" charset="2"/>
              </a:rPr>
              <a:t>Do you ensure that all personnel use the empowerment to STOP in case they see any job not done in a safe manner?</a:t>
            </a:r>
            <a:endParaRPr lang="en-US" sz="1600" dirty="0">
              <a:solidFill>
                <a:srgbClr val="0000FF"/>
              </a:solidFill>
              <a:latin typeface="+mj-lt"/>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91769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5124987-1F3B-4B82-AD79-A3A08C3BC337}"/>
</file>

<file path=customXml/itemProps2.xml><?xml version="1.0" encoding="utf-8"?>
<ds:datastoreItem xmlns:ds="http://schemas.openxmlformats.org/officeDocument/2006/customXml" ds:itemID="{C5270226-5714-456B-A59D-513D917F9685}"/>
</file>

<file path=customXml/itemProps3.xml><?xml version="1.0" encoding="utf-8"?>
<ds:datastoreItem xmlns:ds="http://schemas.openxmlformats.org/officeDocument/2006/customXml" ds:itemID="{DA246059-AFD1-47B1-9F46-D55F6A850056}"/>
</file>

<file path=docProps/app.xml><?xml version="1.0" encoding="utf-8"?>
<Properties xmlns="http://schemas.openxmlformats.org/officeDocument/2006/extended-properties" xmlns:vt="http://schemas.openxmlformats.org/officeDocument/2006/docPropsVTypes">
  <TotalTime>314</TotalTime>
  <Words>295</Words>
  <Application>Microsoft Office PowerPoint</Application>
  <PresentationFormat>On-screen Show (4:3)</PresentationFormat>
  <Paragraphs>33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21</cp:revision>
  <dcterms:created xsi:type="dcterms:W3CDTF">2016-03-28T05:48:29Z</dcterms:created>
  <dcterms:modified xsi:type="dcterms:W3CDTF">2016-10-06T03:51:05Z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