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81" r:id="rId2"/>
    <p:sldId id="282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7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B4E3-1F76-4E61-B254-1A7031AA599B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55988-80E2-4333-8473-6782ED1C01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 contractors if they have the same issues based on the management or HSE-MS failings or shortfalls identified in the investigation. Pretend you have to audit other companies to see if they could have the same issues.</a:t>
            </a:r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17424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5815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12252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95301" y="236542"/>
            <a:ext cx="8364538" cy="6072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7952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3149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75157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88418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0573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44302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69089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72647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51" name="Picture 3" descr="C:\Ruchi\Ruchi\PDO\2012\Corporate Identity\PDO ppt 2.jpg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4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6657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5832" y="1066800"/>
            <a:ext cx="2693368" cy="191346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77024" y="1056198"/>
            <a:ext cx="5490376" cy="439351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4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21.06.2016  LTI Qarn Alam</a:t>
            </a:r>
            <a:endParaRPr lang="en-US" sz="1400" b="1" dirty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endParaRPr lang="en-US" sz="1300" b="1" dirty="0">
              <a:solidFill>
                <a:srgbClr val="FF0000"/>
              </a:solidFill>
              <a:latin typeface="Tahoma" pitchFamily="34" charset="0"/>
            </a:endParaRPr>
          </a:p>
          <a:p>
            <a:pPr algn="just"/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</a:t>
            </a: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happened?</a:t>
            </a:r>
            <a:r>
              <a:rPr lang="en-US" sz="1600" dirty="0">
                <a:solidFill>
                  <a:srgbClr val="FF0000"/>
                </a:solidFill>
                <a:latin typeface="Tahoma" pitchFamily="34" charset="0"/>
              </a:rPr>
              <a:t> </a:t>
            </a:r>
            <a:endParaRPr lang="en-US" sz="1600" dirty="0" smtClean="0">
              <a:solidFill>
                <a:srgbClr val="FF0000"/>
              </a:solidFill>
              <a:latin typeface="Tahoma" pitchFamily="34" charset="0"/>
            </a:endParaRPr>
          </a:p>
          <a:p>
            <a:pPr algn="just"/>
            <a:endParaRPr lang="en-US" sz="1400" dirty="0" smtClean="0">
              <a:latin typeface="+mj-lt"/>
            </a:endParaRPr>
          </a:p>
          <a:p>
            <a:pPr algn="just"/>
            <a:r>
              <a:rPr lang="en-US" sz="1400" dirty="0" smtClean="0">
                <a:latin typeface="+mj-lt"/>
              </a:rPr>
              <a:t>The roustabout was </a:t>
            </a:r>
            <a:r>
              <a:rPr lang="en-US" sz="1400" dirty="0">
                <a:latin typeface="+mj-lt"/>
              </a:rPr>
              <a:t>working on the catwalk attaching the wire rope sling to the </a:t>
            </a:r>
            <a:r>
              <a:rPr lang="en-US" sz="1400" dirty="0" smtClean="0">
                <a:latin typeface="+mj-lt"/>
              </a:rPr>
              <a:t>Top-drive </a:t>
            </a:r>
            <a:r>
              <a:rPr lang="en-US" sz="1400" dirty="0">
                <a:latin typeface="+mj-lt"/>
              </a:rPr>
              <a:t>from the blocks. The Floor man on the rig floor lowered the wire rope slings down the v-door and onto the </a:t>
            </a:r>
            <a:r>
              <a:rPr lang="en-US" sz="1400" dirty="0" smtClean="0">
                <a:latin typeface="+mj-lt"/>
              </a:rPr>
              <a:t>catwalk. The roustabout proceeded </a:t>
            </a:r>
            <a:r>
              <a:rPr lang="en-US" sz="1400" dirty="0">
                <a:latin typeface="+mj-lt"/>
              </a:rPr>
              <a:t>to attach the wire rope sling but wasn’t aware that it was twisted </a:t>
            </a:r>
            <a:r>
              <a:rPr lang="en-US" sz="1400" dirty="0" smtClean="0">
                <a:latin typeface="+mj-lt"/>
              </a:rPr>
              <a:t>(and had stored </a:t>
            </a:r>
            <a:r>
              <a:rPr lang="en-US" sz="1400" dirty="0">
                <a:latin typeface="+mj-lt"/>
              </a:rPr>
              <a:t>energy), </a:t>
            </a:r>
            <a:r>
              <a:rPr lang="en-US" sz="1400" dirty="0" smtClean="0">
                <a:latin typeface="+mj-lt"/>
              </a:rPr>
              <a:t>so he pulled </a:t>
            </a:r>
            <a:r>
              <a:rPr lang="en-US" sz="1400" dirty="0">
                <a:latin typeface="+mj-lt"/>
              </a:rPr>
              <a:t>the wire rope sling, as he did this the sling unwound </a:t>
            </a:r>
            <a:r>
              <a:rPr lang="en-US" sz="1400" dirty="0" smtClean="0">
                <a:latin typeface="+mj-lt"/>
              </a:rPr>
              <a:t>and struck his hand fracturing a bone.</a:t>
            </a:r>
            <a:endParaRPr lang="en-US" sz="1400" dirty="0">
              <a:latin typeface="+mj-lt"/>
            </a:endParaRPr>
          </a:p>
          <a:p>
            <a:pPr marL="342900" indent="-342900" algn="just" eaLnBrk="1" hangingPunct="1">
              <a:defRPr/>
            </a:pPr>
            <a:endParaRPr lang="en-US" sz="600" dirty="0" smtClean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defRPr/>
            </a:pPr>
            <a:endParaRPr lang="en-US" sz="1600" b="1" dirty="0" smtClean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Your 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learning from this incident..</a:t>
            </a:r>
          </a:p>
          <a:p>
            <a:pPr marL="114300" indent="-114300" algn="just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algn="just" eaLnBrk="1" hangingPunct="1">
              <a:buFont typeface="Arial" pitchFamily="34" charset="0"/>
              <a:buChar char="•"/>
              <a:defRPr/>
            </a:pPr>
            <a:r>
              <a:rPr lang="en-US" sz="1050" dirty="0" smtClean="0">
                <a:latin typeface="Arial" charset="0"/>
                <a:cs typeface="Tahoma" pitchFamily="34" charset="0"/>
              </a:rPr>
              <a:t> </a:t>
            </a:r>
            <a:r>
              <a:rPr lang="en-US" sz="1400" dirty="0" smtClean="0">
                <a:latin typeface="+mj-lt"/>
              </a:rPr>
              <a:t>Always check if slings are twisted before pulling. </a:t>
            </a:r>
          </a:p>
          <a:p>
            <a:pPr algn="just" eaLnBrk="1" hangingPunct="1">
              <a:buFont typeface="Arial" pitchFamily="34" charset="0"/>
              <a:buChar char="•"/>
              <a:defRPr/>
            </a:pPr>
            <a:r>
              <a:rPr lang="en-US" sz="1400" dirty="0" smtClean="0">
                <a:latin typeface="+mj-lt"/>
              </a:rPr>
              <a:t> Always monitor your new employees (SSE) and allow them to perform a task only if they are competent to do so.</a:t>
            </a:r>
          </a:p>
          <a:p>
            <a:pPr algn="just" eaLnBrk="1" hangingPunct="1">
              <a:buFont typeface="Arial" pitchFamily="34" charset="0"/>
              <a:buChar char="•"/>
              <a:defRPr/>
            </a:pPr>
            <a:r>
              <a:rPr lang="en-US" sz="1400" dirty="0">
                <a:latin typeface="+mj-lt"/>
              </a:rPr>
              <a:t> </a:t>
            </a:r>
            <a:r>
              <a:rPr lang="en-US" sz="1400" dirty="0" smtClean="0">
                <a:latin typeface="+mj-lt"/>
              </a:rPr>
              <a:t>Communicate with Driller/AD to remove any twist in the sling.</a:t>
            </a:r>
          </a:p>
          <a:p>
            <a:pPr algn="just" eaLnBrk="1" hangingPunct="1">
              <a:buFont typeface="Arial" pitchFamily="34" charset="0"/>
              <a:buChar char="•"/>
              <a:defRPr/>
            </a:pPr>
            <a:r>
              <a:rPr lang="en-US" sz="1400" dirty="0">
                <a:latin typeface="+mj-lt"/>
              </a:rPr>
              <a:t> </a:t>
            </a:r>
            <a:r>
              <a:rPr lang="en-US" sz="1400" dirty="0" smtClean="0">
                <a:latin typeface="+mj-lt"/>
              </a:rPr>
              <a:t>Be aware and understand any stored energy hazard.</a:t>
            </a:r>
          </a:p>
          <a:p>
            <a:pPr algn="just" eaLnBrk="1" hangingPunct="1">
              <a:defRPr/>
            </a:pPr>
            <a:endParaRPr lang="en-US" sz="1050" dirty="0">
              <a:solidFill>
                <a:srgbClr val="FF0000"/>
              </a:solidFill>
              <a:latin typeface="Arial" charset="0"/>
              <a:cs typeface="Tahoma" pitchFamily="34" charset="0"/>
            </a:endParaRP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228600" y="5715000"/>
            <a:ext cx="5562600" cy="338554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600" b="1" dirty="0" smtClean="0">
                <a:solidFill>
                  <a:srgbClr val="FFFF00"/>
                </a:solidFill>
                <a:latin typeface="Tahoma" pitchFamily="34" charset="0"/>
              </a:rPr>
              <a:t>Don’t pull a twisted sling</a:t>
            </a:r>
          </a:p>
        </p:txBody>
      </p:sp>
      <p:sp>
        <p:nvSpPr>
          <p:cNvPr id="26631" name="Slide Number Placeholder 1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4615DE-AE29-4DBE-9167-7BEF3C405107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grpSp>
        <p:nvGrpSpPr>
          <p:cNvPr id="4" name="Group 131"/>
          <p:cNvGrpSpPr>
            <a:grpSpLocks/>
          </p:cNvGrpSpPr>
          <p:nvPr/>
        </p:nvGrpSpPr>
        <p:grpSpPr bwMode="auto">
          <a:xfrm>
            <a:off x="6248400" y="2362200"/>
            <a:ext cx="336550" cy="544513"/>
            <a:chOff x="3504" y="544"/>
            <a:chExt cx="2287" cy="1855"/>
          </a:xfrm>
        </p:grpSpPr>
        <p:sp>
          <p:nvSpPr>
            <p:cNvPr id="26635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6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9920" y="3124201"/>
            <a:ext cx="2699280" cy="228599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634" name="Freeform 132"/>
          <p:cNvSpPr>
            <a:spLocks/>
          </p:cNvSpPr>
          <p:nvPr/>
        </p:nvSpPr>
        <p:spPr bwMode="auto">
          <a:xfrm>
            <a:off x="6248400" y="4876800"/>
            <a:ext cx="381000" cy="3810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2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38B89D-F213-4B22-83B0-682ADC9DB09E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228600" y="1066800"/>
            <a:ext cx="8667750" cy="3431709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400" b="1" dirty="0" smtClean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 21.06.2016  LTI </a:t>
            </a:r>
            <a:r>
              <a:rPr lang="en-US" sz="1400" b="1" dirty="0" err="1" smtClean="0">
                <a:solidFill>
                  <a:srgbClr val="333399"/>
                </a:solidFill>
                <a:latin typeface="Tahoma" pitchFamily="34" charset="0"/>
              </a:rPr>
              <a:t>Qarn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US" sz="1400" b="1" dirty="0" err="1" smtClean="0">
                <a:solidFill>
                  <a:srgbClr val="333399"/>
                </a:solidFill>
                <a:latin typeface="Tahoma" pitchFamily="34" charset="0"/>
              </a:rPr>
              <a:t>Alam</a:t>
            </a:r>
            <a:endParaRPr lang="en-US" sz="1400" b="1" dirty="0" smtClean="0">
              <a:solidFill>
                <a:srgbClr val="333399"/>
              </a:solidFill>
              <a:latin typeface="Tahoma" pitchFamily="34" charset="0"/>
            </a:endParaRPr>
          </a:p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algn="just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algn="just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As a learning from this incident and to ensure continual improvement, all contract managers must review their HSE HEMP against the questions asked below:</a:t>
            </a:r>
          </a:p>
          <a:p>
            <a:pPr marL="342900" indent="-342900" algn="just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algn="just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</a:t>
            </a:r>
            <a:r>
              <a:rPr lang="en-US" sz="1600" b="1" dirty="0" smtClean="0">
                <a:solidFill>
                  <a:srgbClr val="0000FF"/>
                </a:solidFill>
                <a:latin typeface="Tahoma" pitchFamily="34" charset="0"/>
              </a:rPr>
              <a:t>:</a:t>
            </a:r>
          </a:p>
          <a:p>
            <a:pPr marL="342900" indent="-342900" algn="just" eaLnBrk="1" hangingPunct="1">
              <a:defRPr/>
            </a:pPr>
            <a:endParaRPr lang="en-US" sz="400" dirty="0" smtClean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0000FF"/>
                </a:solidFill>
                <a:latin typeface="+mj-lt"/>
                <a:sym typeface="Wingdings" pitchFamily="2" charset="2"/>
              </a:rPr>
              <a:t>Do you have a robust </a:t>
            </a:r>
            <a:r>
              <a:rPr lang="en-GB" sz="1600" dirty="0" smtClean="0">
                <a:solidFill>
                  <a:srgbClr val="0000FF"/>
                </a:solidFill>
                <a:latin typeface="+mj-lt"/>
              </a:rPr>
              <a:t>Short Service Employee (</a:t>
            </a:r>
            <a:r>
              <a:rPr lang="en-US" sz="1600" dirty="0" smtClean="0">
                <a:solidFill>
                  <a:srgbClr val="0000FF"/>
                </a:solidFill>
                <a:latin typeface="+mj-lt"/>
                <a:sym typeface="Wingdings" pitchFamily="2" charset="2"/>
              </a:rPr>
              <a:t>SSE) program in place? Is it implemented correctly? How do you verify the implementation of the SSE program?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0000FF"/>
                </a:solidFill>
                <a:latin typeface="+mj-lt"/>
                <a:sym typeface="Wingdings" pitchFamily="2" charset="2"/>
              </a:rPr>
              <a:t>Are your employees competent on correct manual handling techniques?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0000FF"/>
                </a:solidFill>
                <a:latin typeface="+mj-lt"/>
                <a:sym typeface="Wingdings" pitchFamily="2" charset="2"/>
              </a:rPr>
              <a:t>Do you involve your workforce in the </a:t>
            </a:r>
            <a:r>
              <a:rPr lang="en-US" sz="1600" dirty="0" smtClean="0">
                <a:solidFill>
                  <a:srgbClr val="0000FF"/>
                </a:solidFill>
                <a:latin typeface="+mj-lt"/>
                <a:sym typeface="Wingdings" pitchFamily="2" charset="2"/>
              </a:rPr>
              <a:t>development </a:t>
            </a:r>
            <a:r>
              <a:rPr lang="en-US" sz="1600" dirty="0" smtClean="0">
                <a:solidFill>
                  <a:srgbClr val="0000FF"/>
                </a:solidFill>
                <a:latin typeface="+mj-lt"/>
                <a:sym typeface="Wingdings" pitchFamily="2" charset="2"/>
              </a:rPr>
              <a:t>of the rig specific SOP’s and risk assessments?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0000FF"/>
                </a:solidFill>
                <a:latin typeface="+mj-lt"/>
                <a:sym typeface="Wingdings" pitchFamily="2" charset="2"/>
              </a:rPr>
              <a:t>Are your SOP’s updated regularly?</a:t>
            </a:r>
            <a:endParaRPr lang="en-US" sz="1600" dirty="0">
              <a:solidFill>
                <a:srgbClr val="0000FF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91770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ED0A64EB-398B-49C9-8F49-F9D792F3DB91}"/>
</file>

<file path=customXml/itemProps2.xml><?xml version="1.0" encoding="utf-8"?>
<ds:datastoreItem xmlns:ds="http://schemas.openxmlformats.org/officeDocument/2006/customXml" ds:itemID="{4F169AA2-65D7-464C-B61F-F1F115A4CD9B}"/>
</file>

<file path=customXml/itemProps3.xml><?xml version="1.0" encoding="utf-8"?>
<ds:datastoreItem xmlns:ds="http://schemas.openxmlformats.org/officeDocument/2006/customXml" ds:itemID="{D16195E1-3E3A-474F-8EB4-E4426C9EB032}"/>
</file>

<file path=docProps/app.xml><?xml version="1.0" encoding="utf-8"?>
<Properties xmlns="http://schemas.openxmlformats.org/officeDocument/2006/extended-properties" xmlns:vt="http://schemas.openxmlformats.org/officeDocument/2006/docPropsVTypes">
  <TotalTime>322</TotalTime>
  <Words>331</Words>
  <Application>Microsoft Office PowerPoint</Application>
  <PresentationFormat>On-screen Show (4:3)</PresentationFormat>
  <Paragraphs>32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Theme1</vt:lpstr>
      <vt:lpstr>Slide 1</vt:lpstr>
      <vt:lpstr>Slide 2</vt:lpstr>
    </vt:vector>
  </TitlesOfParts>
  <Company>PDO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keywords/>
  <dc:description/>
  <cp:lastModifiedBy>MU61323</cp:lastModifiedBy>
  <cp:revision>20</cp:revision>
  <dcterms:created xsi:type="dcterms:W3CDTF">2016-03-28T05:48:29Z</dcterms:created>
  <dcterms:modified xsi:type="dcterms:W3CDTF">2016-10-06T03:52:11Z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