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32" y="1066800"/>
            <a:ext cx="2693368" cy="19134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77024" y="1056198"/>
            <a:ext cx="5490376" cy="43935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21.06.2016  LTI Qarn Alam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sz="1600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endParaRPr lang="en-US" sz="1400" dirty="0" smtClean="0">
              <a:latin typeface="+mj-lt"/>
            </a:endParaRPr>
          </a:p>
          <a:p>
            <a:pPr algn="just"/>
            <a:r>
              <a:rPr lang="en-US" sz="1400" dirty="0" smtClean="0">
                <a:latin typeface="+mj-lt"/>
              </a:rPr>
              <a:t>The roustabout was </a:t>
            </a:r>
            <a:r>
              <a:rPr lang="en-US" sz="1400" dirty="0">
                <a:latin typeface="+mj-lt"/>
              </a:rPr>
              <a:t>working on the catwalk attaching the wire rope sling to the </a:t>
            </a:r>
            <a:r>
              <a:rPr lang="en-US" sz="1400" dirty="0" smtClean="0">
                <a:latin typeface="+mj-lt"/>
              </a:rPr>
              <a:t>Top-drive </a:t>
            </a:r>
            <a:r>
              <a:rPr lang="en-US" sz="1400" dirty="0">
                <a:latin typeface="+mj-lt"/>
              </a:rPr>
              <a:t>from the blocks. The Floor man on the rig floor lowered the wire rope slings down the v-door and onto the </a:t>
            </a:r>
            <a:r>
              <a:rPr lang="en-US" sz="1400" dirty="0" smtClean="0">
                <a:latin typeface="+mj-lt"/>
              </a:rPr>
              <a:t>catwalk. The roustabout proceeded </a:t>
            </a:r>
            <a:r>
              <a:rPr lang="en-US" sz="1400" dirty="0">
                <a:latin typeface="+mj-lt"/>
              </a:rPr>
              <a:t>to attach the wire rope sling but wasn’t aware that it was twisted </a:t>
            </a:r>
            <a:r>
              <a:rPr lang="en-US" sz="1400" dirty="0" smtClean="0">
                <a:latin typeface="+mj-lt"/>
              </a:rPr>
              <a:t>(and had stored </a:t>
            </a:r>
            <a:r>
              <a:rPr lang="en-US" sz="1400" dirty="0">
                <a:latin typeface="+mj-lt"/>
              </a:rPr>
              <a:t>energy), </a:t>
            </a:r>
            <a:r>
              <a:rPr lang="en-US" sz="1400" dirty="0" smtClean="0">
                <a:latin typeface="+mj-lt"/>
              </a:rPr>
              <a:t>so he pulled </a:t>
            </a:r>
            <a:r>
              <a:rPr lang="en-US" sz="1400" dirty="0">
                <a:latin typeface="+mj-lt"/>
              </a:rPr>
              <a:t>the wire rope sling, as he did this the sling unwound </a:t>
            </a:r>
            <a:r>
              <a:rPr lang="en-US" sz="1400" dirty="0" smtClean="0">
                <a:latin typeface="+mj-lt"/>
              </a:rPr>
              <a:t>and struck his hand fracturing a bone.</a:t>
            </a:r>
            <a:endParaRPr lang="en-US" sz="1400" dirty="0"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charset="0"/>
                <a:cs typeface="Tahoma" pitchFamily="34" charset="0"/>
              </a:rPr>
              <a:t> </a:t>
            </a:r>
            <a:r>
              <a:rPr lang="en-US" sz="1400" dirty="0" smtClean="0">
                <a:latin typeface="+mj-lt"/>
              </a:rPr>
              <a:t>Always check if slings are twisted before pulling. 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 Always monitor your new employees (SSE) and allow them to perform a task only if they are competent to do so.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Communicate with Driller/AD to remove any twist in the sling.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Be aware and understand any stored energy hazard.</a:t>
            </a:r>
          </a:p>
          <a:p>
            <a:pPr algn="just"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715000"/>
            <a:ext cx="5562600" cy="33855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Don’t pull a twisted sling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6248400" y="2362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920" y="3124201"/>
            <a:ext cx="2699280" cy="22859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6248400" y="4876800"/>
            <a:ext cx="381000" cy="3810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67750" cy="343170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21.06.2016  LTI </a:t>
            </a: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</a:rPr>
              <a:t>Qarn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</a:rPr>
              <a:t>Alam</a:t>
            </a:r>
            <a:endParaRPr lang="en-US" sz="14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improvement,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defRPr/>
            </a:pPr>
            <a:endParaRPr lang="en-US" sz="4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a robust </a:t>
            </a:r>
            <a:r>
              <a:rPr lang="en-GB" sz="1600" dirty="0" smtClean="0">
                <a:solidFill>
                  <a:srgbClr val="0000FF"/>
                </a:solidFill>
                <a:latin typeface="+mj-lt"/>
              </a:rPr>
              <a:t>Short Service Employee (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SSE) program in place? Is it implemented correctly? How do you verify the implementation of the SSE program?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your employees competent on correct manual handling techniques?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involve your workforce in the 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development 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of the rig specific SOP’s and risk assessments?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your SOP’s updated regularly?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91770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D0A64EB-398B-49C9-8F49-F9D792F3DB91}"/>
</file>

<file path=customXml/itemProps2.xml><?xml version="1.0" encoding="utf-8"?>
<ds:datastoreItem xmlns:ds="http://schemas.openxmlformats.org/officeDocument/2006/customXml" ds:itemID="{DA58B6C4-A21F-454D-8E99-DBD07F445988}"/>
</file>

<file path=customXml/itemProps3.xml><?xml version="1.0" encoding="utf-8"?>
<ds:datastoreItem xmlns:ds="http://schemas.openxmlformats.org/officeDocument/2006/customXml" ds:itemID="{D16195E1-3E3A-474F-8EB4-E4426C9EB032}"/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331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MU61323</cp:lastModifiedBy>
  <cp:revision>20</cp:revision>
  <dcterms:created xsi:type="dcterms:W3CDTF">2016-03-28T05:48:29Z</dcterms:created>
  <dcterms:modified xsi:type="dcterms:W3CDTF">2016-10-06T03:52:11Z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