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notesSlides/notesSlide2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13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1.xml" ContentType="application/vnd.openxmlformats-officedocument.them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83" r:id="rId2"/>
    <p:sldId id="284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7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notesMaster" Target="notesMasters/notesMaster1.xml"/><Relationship Id="rId9" Type="http://schemas.openxmlformats.org/officeDocument/2006/relationships/customXml" Target="../customXml/item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A1B4E3-1F76-4E61-B254-1A7031AA599B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D55988-80E2-4333-8473-6782ED1C013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1203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 smtClean="0"/>
          </a:p>
        </p:txBody>
      </p:sp>
      <p:sp>
        <p:nvSpPr>
          <p:cNvPr id="51204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5138CA7-92E6-41FD-A1B7-5ABDE6F17714}" type="slidenum">
              <a:rPr lang="en-US" smtClean="0"/>
              <a:pPr/>
              <a:t>1</a:t>
            </a:fld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222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r>
              <a:rPr lang="en-US" smtClean="0">
                <a:solidFill>
                  <a:srgbClr val="0033CC"/>
                </a:solidFill>
                <a:latin typeface="Arial" charset="0"/>
                <a:cs typeface="Arial" charset="0"/>
                <a:sym typeface="Wingdings" pitchFamily="2" charset="2"/>
              </a:rPr>
              <a:t>Make a list of closed questions (only ‘yes’ or ‘no’ as an answer) to ask other contractors if they have the same issues based on the management or HSE-MS failings or shortfalls identified in the investigation. Pretend you have to audit other companies to see if they could have the same issues.</a:t>
            </a:r>
            <a:endParaRPr lang="en-US" smtClean="0">
              <a:latin typeface="Arial" charset="0"/>
              <a:cs typeface="Arial" charset="0"/>
            </a:endParaRPr>
          </a:p>
        </p:txBody>
      </p:sp>
      <p:sp>
        <p:nvSpPr>
          <p:cNvPr id="522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6B2BACC-5893-4478-93DA-688A131F8366}" type="slidenum">
              <a:rPr lang="en-US" smtClean="0"/>
              <a:pPr/>
              <a:t>2</a:t>
            </a:fld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174244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58157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12252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l">
              <a:defRPr/>
            </a:pPr>
            <a:endParaRPr lang="en-US" dirty="0">
              <a:solidFill>
                <a:srgbClr val="000000"/>
              </a:solidFill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r>
              <a:rPr lang="en-US" noProof="0" smtClean="0"/>
              <a:t>Click icon to add table</a:t>
            </a:r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srgbClr val="0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" name="Date Placeholder 5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95301" y="236542"/>
            <a:ext cx="8364538" cy="6072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7952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149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5157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841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905730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44302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690896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726473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7F0857-E928-469E-BFE6-24CB53BD6AF5}" type="datetimeFigureOut">
              <a:rPr lang="en-US" smtClean="0"/>
              <a:pPr/>
              <a:t>06/10/2016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350295-2E69-4E2A-99BD-44AD42153746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051" name="Picture 3" descr="C:\Ruchi\Ruchi\PDO\2012\Corporate Identity\PDO ppt 2.jpg"/>
          <p:cNvPicPr>
            <a:picLocks noChangeAspect="1" noChangeArrowheads="1"/>
          </p:cNvPicPr>
          <p:nvPr/>
        </p:nvPicPr>
        <p:blipFill>
          <a:blip r:embed="rId17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0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1665766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Q:\QHSE\7. Implementation and Performance Monitoring\7.2 Incident Reporting, Investigation and Review\Incidents Production\WL, NCP, WHM\2016\19 RO WL Prado 29 June 16\Pictures\20160630_104523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/>
              </a:ext>
            </a:extLst>
          </a:blip>
          <a:srcRect/>
          <a:stretch>
            <a:fillRect/>
          </a:stretch>
        </p:blipFill>
        <p:spPr bwMode="auto">
          <a:xfrm>
            <a:off x="5638801" y="990600"/>
            <a:ext cx="3214638" cy="22098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381000" y="1066800"/>
            <a:ext cx="5105400" cy="402417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400" b="1" dirty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>
                <a:solidFill>
                  <a:srgbClr val="333399"/>
                </a:solidFill>
                <a:latin typeface="Tahoma" pitchFamily="34" charset="0"/>
              </a:rPr>
              <a:t>  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29.06.2016     MVI: Fatality</a:t>
            </a:r>
            <a:endParaRPr lang="en-US" sz="14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</a:t>
            </a: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?</a:t>
            </a:r>
          </a:p>
          <a:p>
            <a:pPr marL="114300" indent="-114300" algn="just">
              <a:defRPr/>
            </a:pPr>
            <a:endParaRPr lang="en-US" sz="1200" dirty="0">
              <a:solidFill>
                <a:srgbClr val="FF0000"/>
              </a:solidFill>
              <a:latin typeface="Tahoma" pitchFamily="34" charset="0"/>
            </a:endParaRPr>
          </a:p>
          <a:p>
            <a:pPr eaLnBrk="1" hangingPunct="1">
              <a:defRPr/>
            </a:pPr>
            <a:r>
              <a:rPr lang="en-US" sz="1400" dirty="0">
                <a:latin typeface="+mj-lt"/>
              </a:rPr>
              <a:t>At </a:t>
            </a:r>
            <a:r>
              <a:rPr lang="en-US" sz="1400" dirty="0" smtClean="0">
                <a:latin typeface="+mj-lt"/>
              </a:rPr>
              <a:t>13:30 hrs a </a:t>
            </a:r>
            <a:r>
              <a:rPr lang="en-US" sz="1400" dirty="0">
                <a:latin typeface="+mj-lt"/>
              </a:rPr>
              <a:t>supervisor was </a:t>
            </a:r>
            <a:r>
              <a:rPr lang="en-US" sz="1400" dirty="0" smtClean="0">
                <a:latin typeface="+mj-lt"/>
              </a:rPr>
              <a:t>driving to Qarn Alam from Muscat in </a:t>
            </a:r>
            <a:r>
              <a:rPr lang="en-US" sz="1400" dirty="0">
                <a:latin typeface="+mj-lt"/>
              </a:rPr>
              <a:t>a </a:t>
            </a:r>
            <a:r>
              <a:rPr lang="en-US" sz="1400" dirty="0" smtClean="0">
                <a:latin typeface="+mj-lt"/>
              </a:rPr>
              <a:t>Company Prado</a:t>
            </a:r>
            <a:r>
              <a:rPr lang="en-US" sz="1400" dirty="0">
                <a:latin typeface="+mj-lt"/>
              </a:rPr>
              <a:t>. </a:t>
            </a:r>
            <a:r>
              <a:rPr lang="en-US" sz="1400" dirty="0" smtClean="0">
                <a:latin typeface="+mj-lt"/>
              </a:rPr>
              <a:t>90 minutes into the journey, he drifted off the dual carriageway and when he over steered in an attempt to regain </a:t>
            </a:r>
            <a:r>
              <a:rPr lang="en-US" sz="1400" dirty="0">
                <a:latin typeface="+mj-lt"/>
              </a:rPr>
              <a:t>control </a:t>
            </a:r>
            <a:r>
              <a:rPr lang="en-US" sz="1400" dirty="0" smtClean="0">
                <a:latin typeface="+mj-lt"/>
              </a:rPr>
              <a:t>the vehicle rolled over </a:t>
            </a:r>
            <a:r>
              <a:rPr lang="en-US" sz="1400" dirty="0">
                <a:latin typeface="+mj-lt"/>
              </a:rPr>
              <a:t>multiple </a:t>
            </a:r>
            <a:r>
              <a:rPr lang="en-US" sz="1400" dirty="0" smtClean="0">
                <a:latin typeface="+mj-lt"/>
              </a:rPr>
              <a:t>times and the drivers head hit the side window frame killing him. </a:t>
            </a: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71450" indent="-171450" algn="just">
              <a:buFont typeface="Arial" pitchFamily="34" charset="0"/>
              <a:buChar char="•"/>
              <a:tabLst>
                <a:tab pos="166688" algn="l"/>
              </a:tabLst>
            </a:pPr>
            <a:r>
              <a:rPr lang="en-US" sz="1400" dirty="0" smtClean="0">
                <a:latin typeface="+mj-lt"/>
              </a:rPr>
              <a:t>Stay alert at all times when driving, don’t get distracted.</a:t>
            </a:r>
          </a:p>
          <a:p>
            <a:pPr marL="171450" indent="-171450" algn="just">
              <a:buFont typeface="Arial" pitchFamily="34" charset="0"/>
              <a:buChar char="•"/>
              <a:tabLst>
                <a:tab pos="166688" algn="l"/>
              </a:tabLst>
            </a:pPr>
            <a:r>
              <a:rPr lang="en-US" sz="1400" dirty="0" smtClean="0">
                <a:latin typeface="+mj-lt"/>
              </a:rPr>
              <a:t>If you drift off the road, do not over react, slow down steadily and only steer back on to the road gently.</a:t>
            </a:r>
          </a:p>
          <a:p>
            <a:pPr marL="171450" indent="-171450" algn="just">
              <a:buFont typeface="Arial" pitchFamily="34" charset="0"/>
              <a:buChar char="•"/>
              <a:tabLst>
                <a:tab pos="166688" algn="l"/>
              </a:tabLst>
            </a:pPr>
            <a:r>
              <a:rPr lang="en-US" sz="1400" dirty="0" smtClean="0">
                <a:latin typeface="+mj-lt"/>
              </a:rPr>
              <a:t>Never use your mobile phone whilst driving a vehicle.</a:t>
            </a:r>
          </a:p>
          <a:p>
            <a:pPr marL="171450" indent="-171450" algn="just">
              <a:buFont typeface="Arial" pitchFamily="34" charset="0"/>
              <a:buChar char="•"/>
              <a:tabLst>
                <a:tab pos="166688" algn="l"/>
              </a:tabLst>
            </a:pPr>
            <a:r>
              <a:rPr lang="en-US" sz="1400" dirty="0" smtClean="0">
                <a:latin typeface="+mj-lt"/>
              </a:rPr>
              <a:t>Make sure your journey complies with the 200km maximum light vehicle journey.</a:t>
            </a:r>
            <a:endParaRPr lang="en-US" sz="14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6628" name="TextBox 16"/>
          <p:cNvSpPr txBox="1">
            <a:spLocks noChangeArrowheads="1"/>
          </p:cNvSpPr>
          <p:nvPr/>
        </p:nvSpPr>
        <p:spPr bwMode="auto">
          <a:xfrm>
            <a:off x="351504" y="5358825"/>
            <a:ext cx="5181600" cy="584775"/>
          </a:xfrm>
          <a:prstGeom prst="rect">
            <a:avLst/>
          </a:prstGeom>
          <a:solidFill>
            <a:schemeClr val="tx2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600" b="1" dirty="0">
                <a:solidFill>
                  <a:srgbClr val="FFFF00"/>
                </a:solidFill>
                <a:latin typeface="Tahoma" pitchFamily="34" charset="0"/>
              </a:rPr>
              <a:t>Avoid </a:t>
            </a:r>
            <a:r>
              <a:rPr lang="en-US" sz="1600" b="1" dirty="0" smtClean="0">
                <a:solidFill>
                  <a:srgbClr val="FFFF00"/>
                </a:solidFill>
                <a:latin typeface="Tahoma" pitchFamily="34" charset="0"/>
              </a:rPr>
              <a:t>light vehicle journeys to and from the coast, </a:t>
            </a:r>
            <a:r>
              <a:rPr lang="en-US" sz="1600" b="1" dirty="0">
                <a:solidFill>
                  <a:srgbClr val="FFFF00"/>
                </a:solidFill>
                <a:latin typeface="Tahoma" pitchFamily="34" charset="0"/>
              </a:rPr>
              <a:t>use </a:t>
            </a:r>
            <a:r>
              <a:rPr lang="en-US" sz="1600" b="1" dirty="0" smtClean="0">
                <a:solidFill>
                  <a:srgbClr val="FFFF00"/>
                </a:solidFill>
                <a:latin typeface="Tahoma" pitchFamily="34" charset="0"/>
              </a:rPr>
              <a:t>the bus instead</a:t>
            </a:r>
            <a:endParaRPr lang="en-US" sz="1600" b="1" dirty="0">
              <a:solidFill>
                <a:srgbClr val="FFFF00"/>
              </a:solidFill>
              <a:latin typeface="Tahoma" pitchFamily="34" charset="0"/>
            </a:endParaRPr>
          </a:p>
        </p:txBody>
      </p:sp>
      <p:sp>
        <p:nvSpPr>
          <p:cNvPr id="26631" name="Slide Number Placeholder 12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B4615DE-AE29-4DBE-9167-7BEF3C405107}" type="slidenum">
              <a:rPr lang="en-US" smtClean="0"/>
              <a:pPr/>
              <a:t>1</a:t>
            </a:fld>
            <a:endParaRPr lang="en-US" dirty="0" smtClean="0"/>
          </a:p>
        </p:txBody>
      </p:sp>
      <p:sp>
        <p:nvSpPr>
          <p:cNvPr id="16" name="Text Box 12"/>
          <p:cNvSpPr txBox="1">
            <a:spLocks noChangeArrowheads="1"/>
          </p:cNvSpPr>
          <p:nvPr/>
        </p:nvSpPr>
        <p:spPr bwMode="auto">
          <a:xfrm>
            <a:off x="1219200" y="0"/>
            <a:ext cx="7056438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600" b="1" dirty="0">
                <a:latin typeface="+mj-lt"/>
              </a:rPr>
              <a:t>PDO Second Alert</a:t>
            </a:r>
          </a:p>
        </p:txBody>
      </p:sp>
      <p:grpSp>
        <p:nvGrpSpPr>
          <p:cNvPr id="2" name="Group 131"/>
          <p:cNvGrpSpPr>
            <a:grpSpLocks/>
          </p:cNvGrpSpPr>
          <p:nvPr/>
        </p:nvGrpSpPr>
        <p:grpSpPr bwMode="auto">
          <a:xfrm>
            <a:off x="8450214" y="2595609"/>
            <a:ext cx="336550" cy="544513"/>
            <a:chOff x="3504" y="544"/>
            <a:chExt cx="2287" cy="1855"/>
          </a:xfrm>
        </p:grpSpPr>
        <p:sp>
          <p:nvSpPr>
            <p:cNvPr id="26635" name="Line 129"/>
            <p:cNvSpPr>
              <a:spLocks noChangeShapeType="1"/>
            </p:cNvSpPr>
            <p:nvPr/>
          </p:nvSpPr>
          <p:spPr bwMode="auto">
            <a:xfrm>
              <a:off x="3504" y="568"/>
              <a:ext cx="2287" cy="1831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6636" name="Line 130"/>
            <p:cNvSpPr>
              <a:spLocks noChangeShapeType="1"/>
            </p:cNvSpPr>
            <p:nvPr/>
          </p:nvSpPr>
          <p:spPr bwMode="auto">
            <a:xfrm flipV="1">
              <a:off x="3528" y="544"/>
              <a:ext cx="2144" cy="1807"/>
            </a:xfrm>
            <a:prstGeom prst="line">
              <a:avLst/>
            </a:prstGeom>
            <a:noFill/>
            <a:ln w="133350">
              <a:solidFill>
                <a:srgbClr val="FF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pic>
        <p:nvPicPr>
          <p:cNvPr id="14" name="Picture 2" descr="desert king"/>
          <p:cNvPicPr>
            <a:picLocks noChangeAspect="1" noChangeArrowheads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/>
        </p:blipFill>
        <p:spPr bwMode="auto">
          <a:xfrm>
            <a:off x="5646683" y="3599793"/>
            <a:ext cx="3317606" cy="223498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  <p:sp>
        <p:nvSpPr>
          <p:cNvPr id="17" name="Freeform 132"/>
          <p:cNvSpPr>
            <a:spLocks/>
          </p:cNvSpPr>
          <p:nvPr/>
        </p:nvSpPr>
        <p:spPr bwMode="auto">
          <a:xfrm>
            <a:off x="8450214" y="5265003"/>
            <a:ext cx="457200" cy="457200"/>
          </a:xfrm>
          <a:custGeom>
            <a:avLst/>
            <a:gdLst>
              <a:gd name="T0" fmla="*/ 0 w 1336"/>
              <a:gd name="T1" fmla="*/ 2147483647 h 888"/>
              <a:gd name="T2" fmla="*/ 2147483647 w 1336"/>
              <a:gd name="T3" fmla="*/ 2147483647 h 888"/>
              <a:gd name="T4" fmla="*/ 2147483647 w 1336"/>
              <a:gd name="T5" fmla="*/ 0 h 888"/>
              <a:gd name="T6" fmla="*/ 0 60000 65536"/>
              <a:gd name="T7" fmla="*/ 0 60000 65536"/>
              <a:gd name="T8" fmla="*/ 0 60000 65536"/>
              <a:gd name="T9" fmla="*/ 0 w 1336"/>
              <a:gd name="T10" fmla="*/ 0 h 888"/>
              <a:gd name="T11" fmla="*/ 1336 w 1336"/>
              <a:gd name="T12" fmla="*/ 888 h 88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36" h="888">
                <a:moveTo>
                  <a:pt x="0" y="600"/>
                </a:moveTo>
                <a:lnTo>
                  <a:pt x="312" y="888"/>
                </a:lnTo>
                <a:lnTo>
                  <a:pt x="1336" y="0"/>
                </a:lnTo>
              </a:path>
            </a:pathLst>
          </a:custGeom>
          <a:noFill/>
          <a:ln w="133350">
            <a:solidFill>
              <a:srgbClr val="00FF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pic>
        <p:nvPicPr>
          <p:cNvPr id="18" name="Picture 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8275755" y="3599793"/>
            <a:ext cx="688534" cy="620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2700" y="-228600"/>
            <a:ext cx="8920163" cy="990600"/>
            <a:chOff x="9" y="-144"/>
            <a:chExt cx="6087" cy="624"/>
          </a:xfrm>
        </p:grpSpPr>
        <p:sp>
          <p:nvSpPr>
            <p:cNvPr id="27654" name="Rectangle 8"/>
            <p:cNvSpPr>
              <a:spLocks noChangeArrowheads="1"/>
            </p:cNvSpPr>
            <p:nvPr/>
          </p:nvSpPr>
          <p:spPr bwMode="auto">
            <a:xfrm>
              <a:off x="288" y="144"/>
              <a:ext cx="5184" cy="33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 eaLnBrk="1" hangingPunct="1"/>
              <a:endParaRPr lang="en-GB" sz="2000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17414" name="Text Box 12"/>
            <p:cNvSpPr txBox="1">
              <a:spLocks noChangeArrowheads="1"/>
            </p:cNvSpPr>
            <p:nvPr/>
          </p:nvSpPr>
          <p:spPr bwMode="auto">
            <a:xfrm>
              <a:off x="676" y="0"/>
              <a:ext cx="4815" cy="4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defRPr/>
              </a:pPr>
              <a:r>
                <a:rPr lang="en-GB" sz="3600" b="1" dirty="0">
                  <a:latin typeface="+mj-lt"/>
                </a:rPr>
                <a:t>Management self audit </a:t>
              </a:r>
            </a:p>
          </p:txBody>
        </p:sp>
        <p:sp>
          <p:nvSpPr>
            <p:cNvPr id="27656" name="Text Box 13"/>
            <p:cNvSpPr txBox="1">
              <a:spLocks noChangeArrowheads="1"/>
            </p:cNvSpPr>
            <p:nvPr/>
          </p:nvSpPr>
          <p:spPr bwMode="auto">
            <a:xfrm>
              <a:off x="9" y="0"/>
              <a:ext cx="1144" cy="174"/>
            </a:xfrm>
            <a:prstGeom prst="rect">
              <a:avLst/>
            </a:prstGeom>
            <a:noFill/>
            <a:ln w="19050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>
                <a:spcBef>
                  <a:spcPct val="10000"/>
                </a:spcBef>
              </a:pPr>
              <a:endParaRPr lang="en-GB" sz="1200" b="1">
                <a:solidFill>
                  <a:srgbClr val="000000"/>
                </a:solidFill>
                <a:latin typeface="Arial" charset="0"/>
              </a:endParaRPr>
            </a:p>
          </p:txBody>
        </p:sp>
        <p:sp>
          <p:nvSpPr>
            <p:cNvPr id="27657" name="WordArt 14"/>
            <p:cNvSpPr>
              <a:spLocks noChangeArrowheads="1" noChangeShapeType="1" noTextEdit="1"/>
            </p:cNvSpPr>
            <p:nvPr/>
          </p:nvSpPr>
          <p:spPr bwMode="auto">
            <a:xfrm>
              <a:off x="5448" y="-144"/>
              <a:ext cx="648" cy="576"/>
            </a:xfrm>
            <a:prstGeom prst="rect">
              <a:avLst/>
            </a:prstGeom>
          </p:spPr>
          <p:txBody>
            <a:bodyPr spcFirstLastPara="1" wrap="none" fromWordArt="1">
              <a:prstTxWarp prst="textArchDown">
                <a:avLst>
                  <a:gd name="adj" fmla="val 0"/>
                </a:avLst>
              </a:prstTxWarp>
            </a:bodyPr>
            <a:lstStyle/>
            <a:p>
              <a:pPr algn="ctr"/>
              <a:endPara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Arial"/>
                <a:cs typeface="Arial"/>
              </a:endParaRPr>
            </a:p>
          </p:txBody>
        </p:sp>
      </p:grpSp>
      <p:sp>
        <p:nvSpPr>
          <p:cNvPr id="27652" name="Slide Number Placeholder 8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938B89D-F213-4B22-83B0-682ADC9DB09E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10" name="Text Box 2"/>
          <p:cNvSpPr txBox="1">
            <a:spLocks noChangeArrowheads="1"/>
          </p:cNvSpPr>
          <p:nvPr/>
        </p:nvSpPr>
        <p:spPr bwMode="auto">
          <a:xfrm>
            <a:off x="228600" y="1066800"/>
            <a:ext cx="8667750" cy="3062377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14300" indent="-114300" algn="just">
              <a:defRPr/>
            </a:pPr>
            <a:r>
              <a:rPr lang="en-GB" sz="1400" b="1" dirty="0" smtClean="0">
                <a:solidFill>
                  <a:srgbClr val="333399"/>
                </a:solidFill>
                <a:latin typeface="Tahoma" pitchFamily="34" charset="0"/>
              </a:rPr>
              <a:t>Date:</a:t>
            </a:r>
            <a:r>
              <a:rPr lang="en-US" sz="1400" b="1" dirty="0" smtClean="0">
                <a:solidFill>
                  <a:srgbClr val="333399"/>
                </a:solidFill>
                <a:latin typeface="Tahoma" pitchFamily="34" charset="0"/>
              </a:rPr>
              <a:t>  29.06.2016     MVI: Fatality</a:t>
            </a:r>
          </a:p>
          <a:p>
            <a:pPr algn="just" eaLnBrk="1" hangingPunct="1">
              <a:spcBef>
                <a:spcPct val="50000"/>
              </a:spcBef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73038" indent="-173038" algn="just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algn="just">
              <a:defRPr/>
            </a:pPr>
            <a:r>
              <a:rPr lang="en-US" sz="1600" b="1" dirty="0" smtClean="0">
                <a:solidFill>
                  <a:srgbClr val="FF0000"/>
                </a:solidFill>
                <a:latin typeface="Tahoma" pitchFamily="34" charset="0"/>
              </a:rPr>
              <a:t>As a learning from this incident and to ensure continual improvement, all contract managers must review their HSE HEMP against the questions asked below:</a:t>
            </a:r>
          </a:p>
          <a:p>
            <a:pPr marL="342900" indent="-342900" algn="just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algn="just" eaLnBrk="1" hangingPunct="1">
              <a:defRPr/>
            </a:pPr>
            <a:r>
              <a:rPr lang="en-US" sz="1600" b="1" dirty="0">
                <a:solidFill>
                  <a:srgbClr val="0000FF"/>
                </a:solidFill>
                <a:latin typeface="Tahoma" pitchFamily="34" charset="0"/>
              </a:rPr>
              <a:t>Confirm the following</a:t>
            </a:r>
            <a:r>
              <a:rPr lang="en-US" sz="1600" b="1" dirty="0" smtClean="0">
                <a:solidFill>
                  <a:srgbClr val="0000FF"/>
                </a:solidFill>
                <a:latin typeface="Tahoma" pitchFamily="34" charset="0"/>
              </a:rPr>
              <a:t>:</a:t>
            </a:r>
          </a:p>
          <a:p>
            <a:pPr marL="342900" indent="-342900" algn="just" eaLnBrk="1" hangingPunct="1">
              <a:defRPr/>
            </a:pPr>
            <a:endParaRPr lang="en-US" sz="400" dirty="0">
              <a:solidFill>
                <a:srgbClr val="0000FF"/>
              </a:solidFill>
              <a:latin typeface="Tahoma" pitchFamily="34" charset="0"/>
            </a:endParaRP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0000FF"/>
                </a:solidFill>
                <a:latin typeface="+mj-lt"/>
                <a:sym typeface="Wingdings" pitchFamily="2" charset="2"/>
              </a:rPr>
              <a:t>Do you enforce the SP-2000 requirements to authorize LV journey’s over 200 kilometers?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0000FF"/>
                </a:solidFill>
                <a:latin typeface="+mj-lt"/>
                <a:sym typeface="Wingdings" pitchFamily="2" charset="2"/>
              </a:rPr>
              <a:t>Does your audit plan cover SJM compliance?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0000FF"/>
                </a:solidFill>
                <a:latin typeface="+mj-lt"/>
                <a:sym typeface="Wingdings" pitchFamily="2" charset="2"/>
              </a:rPr>
              <a:t>Does your system verify the competency of the journey manager?</a:t>
            </a:r>
          </a:p>
          <a:p>
            <a:pPr marL="342900" indent="-342900" algn="just">
              <a:lnSpc>
                <a:spcPct val="150000"/>
              </a:lnSpc>
              <a:buFont typeface="+mj-lt"/>
              <a:buAutoNum type="arabicPeriod"/>
              <a:defRPr/>
            </a:pPr>
            <a:r>
              <a:rPr lang="en-US" sz="1600" dirty="0" smtClean="0">
                <a:solidFill>
                  <a:srgbClr val="0000FF"/>
                </a:solidFill>
                <a:latin typeface="+mj-lt"/>
                <a:sym typeface="Wingdings" pitchFamily="2" charset="2"/>
              </a:rPr>
              <a:t>Does your system verify the appointed person is fulfilling his role?</a:t>
            </a:r>
            <a:endParaRPr lang="en-US" sz="1600" dirty="0">
              <a:solidFill>
                <a:srgbClr val="0000FF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91771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35EC9ADF-40F7-4AC5-BFE2-71F320F1DCD1}"/>
</file>

<file path=customXml/itemProps2.xml><?xml version="1.0" encoding="utf-8"?>
<ds:datastoreItem xmlns:ds="http://schemas.openxmlformats.org/officeDocument/2006/customXml" ds:itemID="{1A7F22FF-B6AD-408C-B715-D589B07EC02F}"/>
</file>

<file path=customXml/itemProps3.xml><?xml version="1.0" encoding="utf-8"?>
<ds:datastoreItem xmlns:ds="http://schemas.openxmlformats.org/officeDocument/2006/customXml" ds:itemID="{19F3F706-6D38-42DA-A077-31E0819785FB}"/>
</file>

<file path=docProps/app.xml><?xml version="1.0" encoding="utf-8"?>
<Properties xmlns="http://schemas.openxmlformats.org/officeDocument/2006/extended-properties" xmlns:vt="http://schemas.openxmlformats.org/officeDocument/2006/docPropsVTypes">
  <TotalTime>327</TotalTime>
  <Words>298</Words>
  <Application>Microsoft Office PowerPoint</Application>
  <PresentationFormat>On-screen Show (4:3)</PresentationFormat>
  <Paragraphs>32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Theme1</vt:lpstr>
      <vt:lpstr>Slide 1</vt:lpstr>
      <vt:lpstr>Slide 2</vt:lpstr>
    </vt:vector>
  </TitlesOfParts>
  <Company>PDO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MU61323</dc:creator>
  <cp:keywords/>
  <dc:description/>
  <cp:lastModifiedBy>MU61323</cp:lastModifiedBy>
  <cp:revision>24</cp:revision>
  <dcterms:created xsi:type="dcterms:W3CDTF">2016-03-28T05:48:29Z</dcterms:created>
  <dcterms:modified xsi:type="dcterms:W3CDTF">2016-10-06T03:52:48Z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