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3" r:id="rId2"/>
    <p:sldId id="28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Q:\QHSE\7. Implementation and Performance Monitoring\7.2 Incident Reporting, Investigation and Review\Incidents Production\WL, NCP, WHM\2016\19 RO WL Prado 29 June 16\Pictures\20160630_10452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638801" y="990600"/>
            <a:ext cx="3214638" cy="2209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5105400" cy="402417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29.06.2016     MVI: Fatality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2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1400" dirty="0">
                <a:latin typeface="+mj-lt"/>
              </a:rPr>
              <a:t>At </a:t>
            </a:r>
            <a:r>
              <a:rPr lang="en-US" sz="1400" dirty="0" smtClean="0">
                <a:latin typeface="+mj-lt"/>
              </a:rPr>
              <a:t>13:30 hrs a </a:t>
            </a:r>
            <a:r>
              <a:rPr lang="en-US" sz="1400" dirty="0">
                <a:latin typeface="+mj-lt"/>
              </a:rPr>
              <a:t>supervisor was </a:t>
            </a:r>
            <a:r>
              <a:rPr lang="en-US" sz="1400" dirty="0" smtClean="0">
                <a:latin typeface="+mj-lt"/>
              </a:rPr>
              <a:t>driving to Qarn Alam from Muscat in </a:t>
            </a:r>
            <a:r>
              <a:rPr lang="en-US" sz="1400" dirty="0">
                <a:latin typeface="+mj-lt"/>
              </a:rPr>
              <a:t>a </a:t>
            </a:r>
            <a:r>
              <a:rPr lang="en-US" sz="1400" dirty="0" smtClean="0">
                <a:latin typeface="+mj-lt"/>
              </a:rPr>
              <a:t>Company Prado</a:t>
            </a:r>
            <a:r>
              <a:rPr lang="en-US" sz="1400" dirty="0">
                <a:latin typeface="+mj-lt"/>
              </a:rPr>
              <a:t>. </a:t>
            </a:r>
            <a:r>
              <a:rPr lang="en-US" sz="1400" dirty="0" smtClean="0">
                <a:latin typeface="+mj-lt"/>
              </a:rPr>
              <a:t>90 minutes into the journey, he drifted off the dual carriageway and when he over steered in an attempt to regain </a:t>
            </a:r>
            <a:r>
              <a:rPr lang="en-US" sz="1400" dirty="0">
                <a:latin typeface="+mj-lt"/>
              </a:rPr>
              <a:t>control </a:t>
            </a:r>
            <a:r>
              <a:rPr lang="en-US" sz="1400" dirty="0" smtClean="0">
                <a:latin typeface="+mj-lt"/>
              </a:rPr>
              <a:t>the vehicle rolled over </a:t>
            </a:r>
            <a:r>
              <a:rPr lang="en-US" sz="1400" dirty="0">
                <a:latin typeface="+mj-lt"/>
              </a:rPr>
              <a:t>multiple </a:t>
            </a:r>
            <a:r>
              <a:rPr lang="en-US" sz="1400" dirty="0" smtClean="0">
                <a:latin typeface="+mj-lt"/>
              </a:rPr>
              <a:t>times and the drivers head hit the side window frame killing him.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1450" indent="-171450" algn="just">
              <a:buFont typeface="Arial" pitchFamily="34" charset="0"/>
              <a:buChar char="•"/>
              <a:tabLst>
                <a:tab pos="166688" algn="l"/>
              </a:tabLst>
            </a:pPr>
            <a:r>
              <a:rPr lang="en-US" sz="1400" dirty="0" smtClean="0">
                <a:latin typeface="+mj-lt"/>
              </a:rPr>
              <a:t>Stay alert at all times when driving, don’t get distracted.</a:t>
            </a:r>
          </a:p>
          <a:p>
            <a:pPr marL="171450" indent="-171450" algn="just">
              <a:buFont typeface="Arial" pitchFamily="34" charset="0"/>
              <a:buChar char="•"/>
              <a:tabLst>
                <a:tab pos="166688" algn="l"/>
              </a:tabLst>
            </a:pPr>
            <a:r>
              <a:rPr lang="en-US" sz="1400" dirty="0" smtClean="0">
                <a:latin typeface="+mj-lt"/>
              </a:rPr>
              <a:t>If you drift off the road, do not over react, slow down steadily and only steer back on to the road gently.</a:t>
            </a:r>
          </a:p>
          <a:p>
            <a:pPr marL="171450" indent="-171450" algn="just">
              <a:buFont typeface="Arial" pitchFamily="34" charset="0"/>
              <a:buChar char="•"/>
              <a:tabLst>
                <a:tab pos="166688" algn="l"/>
              </a:tabLst>
            </a:pPr>
            <a:r>
              <a:rPr lang="en-US" sz="1400" dirty="0" smtClean="0">
                <a:latin typeface="+mj-lt"/>
              </a:rPr>
              <a:t>Never use your mobile phone whilst driving a vehicle.</a:t>
            </a:r>
          </a:p>
          <a:p>
            <a:pPr marL="171450" indent="-171450" algn="just">
              <a:buFont typeface="Arial" pitchFamily="34" charset="0"/>
              <a:buChar char="•"/>
              <a:tabLst>
                <a:tab pos="166688" algn="l"/>
              </a:tabLst>
            </a:pPr>
            <a:r>
              <a:rPr lang="en-US" sz="1400" dirty="0" smtClean="0">
                <a:latin typeface="+mj-lt"/>
              </a:rPr>
              <a:t>Make sure your journey complies with the 200km maximum light vehicle journey.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51504" y="5358825"/>
            <a:ext cx="5181600" cy="5847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Avoid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light vehicle journeys to and from the coast,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use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the bus instead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50214" y="2595609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2" descr="desert ki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646683" y="3599793"/>
            <a:ext cx="3317606" cy="22349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7" name="Freeform 132"/>
          <p:cNvSpPr>
            <a:spLocks/>
          </p:cNvSpPr>
          <p:nvPr/>
        </p:nvSpPr>
        <p:spPr bwMode="auto">
          <a:xfrm>
            <a:off x="8450214" y="5265003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75755" y="3599793"/>
            <a:ext cx="688534" cy="62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8667750" cy="30623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29.06.2016     MVI: Fatality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improvement, all contract managers must review their HSE HEMP against the questions asked below:</a:t>
            </a:r>
          </a:p>
          <a:p>
            <a:pPr marL="342900" indent="-342900" algn="just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algn="just" eaLnBrk="1" hangingPunct="1">
              <a:defRPr/>
            </a:pPr>
            <a:endParaRPr lang="en-US" sz="4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enforce the SP-2000 requirements to authorize LV journey’s over 200 kilometers?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Does your audit plan cover SJM compliance?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Does your system verify the competency of the journey manager?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Does your system verify the appointed person is fulfilling his role?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91771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5EC9ADF-40F7-4AC5-BFE2-71F320F1DCD1}"/>
</file>

<file path=customXml/itemProps2.xml><?xml version="1.0" encoding="utf-8"?>
<ds:datastoreItem xmlns:ds="http://schemas.openxmlformats.org/officeDocument/2006/customXml" ds:itemID="{BC3A6B02-0B33-4AFB-9D3E-C992EA6E083A}"/>
</file>

<file path=customXml/itemProps3.xml><?xml version="1.0" encoding="utf-8"?>
<ds:datastoreItem xmlns:ds="http://schemas.openxmlformats.org/officeDocument/2006/customXml" ds:itemID="{19F3F706-6D38-42DA-A077-31E0819785FB}"/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298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keywords/>
  <dc:description/>
  <cp:lastModifiedBy>MU61323</cp:lastModifiedBy>
  <cp:revision>24</cp:revision>
  <dcterms:created xsi:type="dcterms:W3CDTF">2016-03-28T05:48:29Z</dcterms:created>
  <dcterms:modified xsi:type="dcterms:W3CDTF">2016-10-06T03:52:48Z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