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428" r:id="rId2"/>
    <p:sldId id="416" r:id="rId3"/>
    <p:sldId id="417" r:id="rId4"/>
    <p:sldId id="418" r:id="rId5"/>
    <p:sldId id="419" r:id="rId6"/>
    <p:sldId id="420" r:id="rId7"/>
    <p:sldId id="421" r:id="rId8"/>
    <p:sldId id="422" r:id="rId9"/>
    <p:sldId id="411" r:id="rId10"/>
    <p:sldId id="412" r:id="rId11"/>
    <p:sldId id="391" r:id="rId12"/>
    <p:sldId id="413" r:id="rId13"/>
    <p:sldId id="383" r:id="rId14"/>
    <p:sldId id="367" r:id="rId15"/>
    <p:sldId id="348" r:id="rId16"/>
    <p:sldId id="369" r:id="rId17"/>
    <p:sldId id="382" r:id="rId18"/>
    <p:sldId id="392" r:id="rId19"/>
    <p:sldId id="393" r:id="rId20"/>
    <p:sldId id="397" r:id="rId21"/>
    <p:sldId id="414" r:id="rId22"/>
    <p:sldId id="409" r:id="rId23"/>
    <p:sldId id="400" r:id="rId24"/>
    <p:sldId id="405" r:id="rId25"/>
    <p:sldId id="403" r:id="rId26"/>
    <p:sldId id="401" r:id="rId27"/>
    <p:sldId id="402" r:id="rId28"/>
    <p:sldId id="406" r:id="rId29"/>
    <p:sldId id="399" r:id="rId30"/>
    <p:sldId id="407" r:id="rId31"/>
    <p:sldId id="415" r:id="rId32"/>
    <p:sldId id="430" r:id="rId33"/>
    <p:sldId id="394" r:id="rId34"/>
    <p:sldId id="431" r:id="rId35"/>
    <p:sldId id="423" r:id="rId36"/>
    <p:sldId id="424" r:id="rId37"/>
    <p:sldId id="425" r:id="rId38"/>
    <p:sldId id="426" r:id="rId39"/>
    <p:sldId id="427" r:id="rId40"/>
    <p:sldId id="429" r:id="rId41"/>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B6E"/>
    <a:srgbClr val="EAEAEA"/>
    <a:srgbClr val="FFFFFF"/>
    <a:srgbClr val="DFD1DE"/>
    <a:srgbClr val="C0A2BD"/>
    <a:srgbClr val="CCE9DB"/>
    <a:srgbClr val="99CDB7"/>
    <a:srgbClr val="66B492"/>
    <a:srgbClr val="A0749B"/>
    <a:srgbClr val="81457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5970" autoAdjust="0"/>
  </p:normalViewPr>
  <p:slideViewPr>
    <p:cSldViewPr showGuides="1">
      <p:cViewPr>
        <p:scale>
          <a:sx n="98" d="100"/>
          <a:sy n="98" d="100"/>
        </p:scale>
        <p:origin x="-2004" y="-390"/>
      </p:cViewPr>
      <p:guideLst>
        <p:guide orient="horz" pos="3936"/>
        <p:guide orient="horz" pos="709"/>
        <p:guide orient="horz" pos="149"/>
        <p:guide orient="horz" pos="845"/>
        <p:guide orient="horz" pos="971"/>
        <p:guide orient="horz" pos="281"/>
        <p:guide orient="horz" pos="719"/>
        <p:guide pos="574"/>
        <p:guide pos="5466"/>
        <p:guide pos="2925"/>
        <p:guide pos="1338"/>
        <p:guide pos="5193"/>
        <p:guide pos="414"/>
      </p:guideLst>
    </p:cSldViewPr>
  </p:slideViewPr>
  <p:outlineViewPr>
    <p:cViewPr>
      <p:scale>
        <a:sx n="33" d="100"/>
        <a:sy n="33" d="100"/>
      </p:scale>
      <p:origin x="0" y="27156"/>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62" d="100"/>
          <a:sy n="62" d="100"/>
        </p:scale>
        <p:origin x="-2850" y="-78"/>
      </p:cViewPr>
      <p:guideLst>
        <p:guide orient="horz" pos="3128"/>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4" y="0"/>
            <a:ext cx="2945659" cy="496411"/>
          </a:xfrm>
          <a:prstGeom prst="rect">
            <a:avLst/>
          </a:prstGeom>
        </p:spPr>
        <p:txBody>
          <a:bodyPr vert="horz" lIns="91440" tIns="45720" rIns="91440" bIns="45720" rtlCol="0"/>
          <a:lstStyle>
            <a:lvl1pPr algn="r">
              <a:defRPr sz="1200"/>
            </a:lvl1pPr>
          </a:lstStyle>
          <a:p>
            <a:fld id="{78688C09-A274-4C07-9395-CBE67C0DE912}" type="datetimeFigureOut">
              <a:rPr lang="en-US" smtClean="0"/>
              <a:pPr/>
              <a:t>16/10/2016</a:t>
            </a:fld>
            <a:endParaRPr lang="en-GB"/>
          </a:p>
        </p:txBody>
      </p:sp>
      <p:sp>
        <p:nvSpPr>
          <p:cNvPr id="4" name="Footer Placeholder 3"/>
          <p:cNvSpPr>
            <a:spLocks noGrp="1"/>
          </p:cNvSpPr>
          <p:nvPr>
            <p:ph type="ftr" sz="quarter" idx="2"/>
          </p:nvPr>
        </p:nvSpPr>
        <p:spPr>
          <a:xfrm>
            <a:off x="1"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4" y="9430091"/>
            <a:ext cx="2945659" cy="496411"/>
          </a:xfrm>
          <a:prstGeom prst="rect">
            <a:avLst/>
          </a:prstGeom>
        </p:spPr>
        <p:txBody>
          <a:bodyPr vert="horz" lIns="91440" tIns="45720" rIns="91440" bIns="45720" rtlCol="0" anchor="b"/>
          <a:lstStyle>
            <a:lvl1pPr algn="r">
              <a:defRPr sz="1200"/>
            </a:lvl1pPr>
          </a:lstStyle>
          <a:p>
            <a:fld id="{18B005D9-1AAC-4E6D-B9B3-BB8CB4FD9D30}"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4" y="0"/>
            <a:ext cx="2945659" cy="496411"/>
          </a:xfrm>
          <a:prstGeom prst="rect">
            <a:avLst/>
          </a:prstGeom>
        </p:spPr>
        <p:txBody>
          <a:bodyPr vert="horz" lIns="91440" tIns="45720" rIns="91440" bIns="45720" rtlCol="0"/>
          <a:lstStyle>
            <a:lvl1pPr algn="r">
              <a:defRPr sz="1200"/>
            </a:lvl1pPr>
          </a:lstStyle>
          <a:p>
            <a:fld id="{E8910CE4-810D-4C84-B7AD-48C304FEA169}" type="datetimeFigureOut">
              <a:rPr lang="en-US" smtClean="0"/>
              <a:pPr/>
              <a:t>16/10/2016</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30091"/>
            <a:ext cx="2945659" cy="496411"/>
          </a:xfrm>
          <a:prstGeom prst="rect">
            <a:avLst/>
          </a:prstGeom>
        </p:spPr>
        <p:txBody>
          <a:bodyPr vert="horz" lIns="91440" tIns="45720" rIns="91440" bIns="45720" rtlCol="0" anchor="b"/>
          <a:lstStyle>
            <a:lvl1pPr algn="r">
              <a:defRPr sz="1200"/>
            </a:lvl1pPr>
          </a:lstStyle>
          <a:p>
            <a:fld id="{DE799493-6412-4470-9830-D005B358D66E}"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58371"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r>
              <a:rPr lang="nl-NL" smtClean="0"/>
              <a:t>This slide confronts people with their motive to attend the course. Individual decision versus decision by others. The question “Don’t you have more important things to do”, is to reflect on the way people plan and prioritise their work. This is very relevant in managing stress. It is good to start with this slide. Even negative responses: I have to go because of my boss, or this is company way of getting rid of their responsibility are fine. Thank everyone for the feedback, and end with the hope that will enjoy the workshop anyhow and find it usefull.  </a:t>
            </a:r>
            <a:endParaRPr lang="en-US" smtClean="0"/>
          </a:p>
          <a:p>
            <a:r>
              <a:rPr lang="nl-NL" smtClean="0"/>
              <a:t>In case people do not percieve stress as a problem, you have to work on this perception first before moving on with the course.</a:t>
            </a:r>
          </a:p>
          <a:p>
            <a:r>
              <a:rPr lang="nl-NL" smtClean="0"/>
              <a:t>After this slide you can explain you are going to show some statements for them to reflect on. They should use their gut feeling and not immediatley jump into nuances. Try to find out who is more agreeing and who is more disdagreeing. You can have teammembers explaining to each other why they agree or disagree.</a:t>
            </a:r>
            <a:endParaRPr lang="en-US" smtClean="0"/>
          </a:p>
          <a:p>
            <a:r>
              <a:rPr lang="nl-NL" smtClean="0"/>
              <a:t>In case most people believe stress is a (potential) problem, you can continu the session and drop this statement. This gives you an idea of how seeous people take the issue of stress. There is no right or wrong answer, the statement just helps people to reflect on ignoring as a coping style.</a:t>
            </a:r>
          </a:p>
          <a:p>
            <a:r>
              <a:rPr lang="nl-NL" smtClean="0"/>
              <a:t>You can ask the following question to help people think about this:</a:t>
            </a:r>
          </a:p>
          <a:p>
            <a:r>
              <a:rPr lang="nl-NL" smtClean="0"/>
              <a:t>What do you experience when you are stuck in an unexpected traffic jam?</a:t>
            </a:r>
          </a:p>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84995"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bwMode="auto">
          <a:xfrm>
            <a:off x="917575" y="744538"/>
            <a:ext cx="4964113" cy="3724275"/>
          </a:xfrm>
          <a:prstGeom prst="rect">
            <a:avLst/>
          </a:prstGeom>
          <a:solidFill>
            <a:srgbClr val="FFFFFF"/>
          </a:solidFill>
          <a:ln>
            <a:solidFill>
              <a:srgbClr val="000000"/>
            </a:solidFill>
            <a:miter lim="800000"/>
            <a:headEnd/>
            <a:tailEnd/>
          </a:ln>
        </p:spPr>
      </p:sp>
      <p:sp>
        <p:nvSpPr>
          <p:cNvPr id="87043" name="Rectangle 3"/>
          <p:cNvSpPr>
            <a:spLocks noGrp="1" noChangeArrowheads="1"/>
          </p:cNvSpPr>
          <p:nvPr>
            <p:ph type="body" idx="1"/>
          </p:nvPr>
        </p:nvSpPr>
        <p:spPr bwMode="auto">
          <a:xfrm>
            <a:off x="907104" y="4715055"/>
            <a:ext cx="4983468" cy="4468431"/>
          </a:xfrm>
          <a:prstGeom prst="rect">
            <a:avLst/>
          </a:prstGeom>
          <a:solidFill>
            <a:srgbClr val="FFFFFF"/>
          </a:solidFill>
          <a:ln>
            <a:solidFill>
              <a:srgbClr val="000000"/>
            </a:solidFill>
            <a:miter lim="800000"/>
            <a:headEnd/>
            <a:tailEnd/>
          </a:ln>
        </p:spPr>
        <p:txBody>
          <a:bodyPr>
            <a:normAutofit fontScale="70000" lnSpcReduction="20000"/>
          </a:bodyPr>
          <a:lstStyle/>
          <a:p>
            <a:pPr marL="232303" indent="-232303"/>
            <a:r>
              <a:rPr lang="en-US" dirty="0" err="1" smtClean="0"/>
              <a:t>Por</a:t>
            </a:r>
            <a:r>
              <a:rPr lang="en-US" dirty="0" smtClean="0"/>
              <a:t> </a:t>
            </a:r>
            <a:r>
              <a:rPr lang="en-US" dirty="0" err="1" smtClean="0"/>
              <a:t>eso</a:t>
            </a:r>
            <a:r>
              <a:rPr lang="en-US" dirty="0" smtClean="0"/>
              <a:t> la </a:t>
            </a:r>
            <a:r>
              <a:rPr lang="en-US" dirty="0" err="1" smtClean="0"/>
              <a:t>comunicación</a:t>
            </a:r>
            <a:r>
              <a:rPr lang="en-US" dirty="0" smtClean="0"/>
              <a:t> </a:t>
            </a:r>
            <a:r>
              <a:rPr lang="en-US" dirty="0" err="1" smtClean="0"/>
              <a:t>efectiva</a:t>
            </a:r>
            <a:r>
              <a:rPr lang="en-US" dirty="0" smtClean="0"/>
              <a:t> </a:t>
            </a:r>
            <a:r>
              <a:rPr lang="en-US" dirty="0" err="1" smtClean="0"/>
              <a:t>requiere</a:t>
            </a:r>
            <a:r>
              <a:rPr lang="en-US" dirty="0" smtClean="0"/>
              <a:t> </a:t>
            </a:r>
            <a:r>
              <a:rPr lang="en-US" dirty="0" err="1" smtClean="0"/>
              <a:t>alinear</a:t>
            </a:r>
            <a:r>
              <a:rPr lang="en-US" dirty="0" smtClean="0"/>
              <a:t> </a:t>
            </a:r>
            <a:r>
              <a:rPr lang="en-US" dirty="0" err="1" smtClean="0"/>
              <a:t>tres</a:t>
            </a:r>
            <a:r>
              <a:rPr lang="en-US" dirty="0" smtClean="0"/>
              <a:t> </a:t>
            </a:r>
            <a:r>
              <a:rPr lang="en-US" dirty="0" err="1" smtClean="0"/>
              <a:t>elementos</a:t>
            </a:r>
            <a:r>
              <a:rPr lang="en-US" dirty="0" smtClean="0"/>
              <a:t>. </a:t>
            </a:r>
            <a:r>
              <a:rPr lang="es-CR" dirty="0" smtClean="0"/>
              <a:t>El facilitador presenta el modelo PEA, y su significado, que es el modelo de comunicación </a:t>
            </a:r>
            <a:r>
              <a:rPr lang="en-US" dirty="0" smtClean="0"/>
              <a:t>intra personal</a:t>
            </a:r>
            <a:r>
              <a:rPr lang="es-CR" dirty="0" smtClean="0"/>
              <a:t>, es decir cada persona en su interior hace este proceso. </a:t>
            </a:r>
          </a:p>
          <a:p>
            <a:pPr marL="232303" indent="-232303"/>
            <a:endParaRPr lang="es-CR" dirty="0" smtClean="0"/>
          </a:p>
          <a:p>
            <a:pPr marL="232303" indent="-232303"/>
            <a:r>
              <a:rPr lang="es-CR" dirty="0" smtClean="0"/>
              <a:t>La P es percepciones que como acabamos de ver están influenciados por procesos de inferencia, y por los modelos mentales.</a:t>
            </a:r>
          </a:p>
          <a:p>
            <a:pPr marL="232303" indent="-232303"/>
            <a:r>
              <a:rPr lang="es-CR" dirty="0" smtClean="0"/>
              <a:t>Esto hace que tengamos alrededor de las cosas que percibimos unas E de emociones, que se juntan con las percepciones y nos llevan a tomar A de acciones.</a:t>
            </a:r>
          </a:p>
          <a:p>
            <a:pPr marL="232303" indent="-232303"/>
            <a:endParaRPr lang="es-CR" dirty="0" smtClean="0"/>
          </a:p>
          <a:p>
            <a:pPr marL="232303" indent="-232303"/>
            <a:r>
              <a:rPr lang="es-CR" dirty="0" smtClean="0"/>
              <a:t>Es importante que las personas estemos </a:t>
            </a:r>
            <a:r>
              <a:rPr lang="es-CR" dirty="0" err="1" smtClean="0"/>
              <a:t>concientes</a:t>
            </a:r>
            <a:r>
              <a:rPr lang="es-CR" dirty="0" smtClean="0"/>
              <a:t> de cuál es nuestra PEA en momentos específicos cuando nos estamos comunicando con otros, porque las acciones que tomemos si no somos </a:t>
            </a:r>
            <a:r>
              <a:rPr lang="es-CR" dirty="0" err="1" smtClean="0"/>
              <a:t>concientes</a:t>
            </a:r>
            <a:r>
              <a:rPr lang="es-CR" dirty="0" smtClean="0"/>
              <a:t> de las percepciones y emociones podemos estar conduciendo acciones sesgadas por estos dos elementos.</a:t>
            </a:r>
          </a:p>
          <a:p>
            <a:pPr marL="232303" indent="-232303"/>
            <a:endParaRPr lang="es-CR" dirty="0" smtClean="0"/>
          </a:p>
          <a:p>
            <a:pPr marL="232303" indent="-232303"/>
            <a:r>
              <a:rPr lang="es-CR" dirty="0" smtClean="0"/>
              <a:t>Las percepciones y la emocionalidad influyen en cómo nos comunicamos, el tono de voz, postura corporal, lenguaje no verbal </a:t>
            </a:r>
            <a:r>
              <a:rPr lang="es-CR" dirty="0" err="1" smtClean="0"/>
              <a:t>etc</a:t>
            </a:r>
            <a:r>
              <a:rPr lang="es-CR" dirty="0" smtClean="0"/>
              <a:t>, lo cual es clave cuando estamos en procesos de comunicación interpersonal.</a:t>
            </a:r>
          </a:p>
          <a:p>
            <a:pPr marL="232303" indent="-232303"/>
            <a:endParaRPr lang="es-CR" dirty="0" smtClean="0"/>
          </a:p>
          <a:p>
            <a:pPr marL="232303" indent="-232303"/>
            <a:r>
              <a:rPr lang="es-CR" dirty="0" smtClean="0"/>
              <a:t>Factores claves con la PEA</a:t>
            </a:r>
          </a:p>
          <a:p>
            <a:pPr marL="232303" indent="-232303"/>
            <a:endParaRPr lang="es-CR" dirty="0" smtClean="0"/>
          </a:p>
          <a:p>
            <a:pPr marL="232303" indent="-232303">
              <a:lnSpc>
                <a:spcPct val="120000"/>
              </a:lnSpc>
              <a:spcBef>
                <a:spcPct val="50000"/>
              </a:spcBef>
              <a:spcAft>
                <a:spcPct val="5000"/>
              </a:spcAft>
              <a:buClr>
                <a:srgbClr val="001D7A"/>
              </a:buClr>
              <a:buFontTx/>
              <a:buAutoNum type="arabicPeriod"/>
            </a:pPr>
            <a:r>
              <a:rPr lang="en-US" sz="2800" dirty="0" err="1" smtClean="0">
                <a:solidFill>
                  <a:srgbClr val="001D7A"/>
                </a:solidFill>
                <a:latin typeface="Arial" charset="0"/>
              </a:rPr>
              <a:t>Conciente</a:t>
            </a:r>
            <a:r>
              <a:rPr lang="en-US" sz="2800" dirty="0" smtClean="0">
                <a:solidFill>
                  <a:srgbClr val="001D7A"/>
                </a:solidFill>
                <a:latin typeface="Arial" charset="0"/>
              </a:rPr>
              <a:t> de </a:t>
            </a:r>
            <a:r>
              <a:rPr lang="en-US" sz="2800" dirty="0" err="1" smtClean="0">
                <a:solidFill>
                  <a:srgbClr val="001D7A"/>
                </a:solidFill>
                <a:latin typeface="Arial" charset="0"/>
              </a:rPr>
              <a:t>mis</a:t>
            </a:r>
            <a:r>
              <a:rPr lang="en-US" sz="2800" dirty="0" smtClean="0">
                <a:solidFill>
                  <a:srgbClr val="001D7A"/>
                </a:solidFill>
                <a:latin typeface="Arial" charset="0"/>
              </a:rPr>
              <a:t> </a:t>
            </a:r>
            <a:r>
              <a:rPr lang="en-US" sz="2800" dirty="0" err="1" smtClean="0">
                <a:solidFill>
                  <a:srgbClr val="001D7A"/>
                </a:solidFill>
                <a:latin typeface="Arial" charset="0"/>
              </a:rPr>
              <a:t>modelos</a:t>
            </a:r>
            <a:r>
              <a:rPr lang="en-US" sz="2800" dirty="0" smtClean="0">
                <a:solidFill>
                  <a:srgbClr val="001D7A"/>
                </a:solidFill>
                <a:latin typeface="Arial" charset="0"/>
              </a:rPr>
              <a:t> </a:t>
            </a:r>
            <a:r>
              <a:rPr lang="en-US" sz="2800" dirty="0" err="1" smtClean="0">
                <a:solidFill>
                  <a:srgbClr val="001D7A"/>
                </a:solidFill>
                <a:latin typeface="Arial" charset="0"/>
              </a:rPr>
              <a:t>mentales</a:t>
            </a:r>
            <a:endParaRPr lang="en-US" sz="2800" dirty="0" smtClean="0">
              <a:solidFill>
                <a:srgbClr val="001D7A"/>
              </a:solidFill>
              <a:latin typeface="Arial" charset="0"/>
            </a:endParaRPr>
          </a:p>
          <a:p>
            <a:pPr marL="232303" indent="-232303">
              <a:lnSpc>
                <a:spcPct val="120000"/>
              </a:lnSpc>
              <a:spcBef>
                <a:spcPct val="50000"/>
              </a:spcBef>
              <a:spcAft>
                <a:spcPct val="5000"/>
              </a:spcAft>
              <a:buClr>
                <a:srgbClr val="001D7A"/>
              </a:buClr>
              <a:buFontTx/>
              <a:buAutoNum type="arabicPeriod"/>
            </a:pPr>
            <a:r>
              <a:rPr lang="en-US" sz="2800" dirty="0" smtClean="0">
                <a:solidFill>
                  <a:srgbClr val="001D7A"/>
                </a:solidFill>
                <a:latin typeface="Arial" charset="0"/>
              </a:rPr>
              <a:t>Como la </a:t>
            </a:r>
            <a:r>
              <a:rPr lang="en-US" sz="2800" dirty="0" err="1" smtClean="0">
                <a:solidFill>
                  <a:srgbClr val="001D7A"/>
                </a:solidFill>
                <a:latin typeface="Arial" charset="0"/>
              </a:rPr>
              <a:t>percepcion</a:t>
            </a:r>
            <a:r>
              <a:rPr lang="en-US" sz="2800" dirty="0" smtClean="0">
                <a:solidFill>
                  <a:srgbClr val="001D7A"/>
                </a:solidFill>
                <a:latin typeface="Arial" charset="0"/>
              </a:rPr>
              <a:t> </a:t>
            </a:r>
            <a:r>
              <a:rPr lang="en-US" sz="2800" dirty="0" err="1" smtClean="0">
                <a:solidFill>
                  <a:srgbClr val="001D7A"/>
                </a:solidFill>
                <a:latin typeface="Arial" charset="0"/>
              </a:rPr>
              <a:t>imprime</a:t>
            </a:r>
            <a:r>
              <a:rPr lang="en-US" sz="2800" dirty="0" smtClean="0">
                <a:solidFill>
                  <a:srgbClr val="001D7A"/>
                </a:solidFill>
                <a:latin typeface="Arial" charset="0"/>
              </a:rPr>
              <a:t> </a:t>
            </a:r>
            <a:r>
              <a:rPr lang="en-US" sz="2800" dirty="0" err="1" smtClean="0">
                <a:solidFill>
                  <a:srgbClr val="001D7A"/>
                </a:solidFill>
                <a:latin typeface="Arial" charset="0"/>
              </a:rPr>
              <a:t>emociones</a:t>
            </a:r>
            <a:endParaRPr lang="en-US" sz="2800" dirty="0" smtClean="0">
              <a:solidFill>
                <a:srgbClr val="001D7A"/>
              </a:solidFill>
              <a:latin typeface="Arial" charset="0"/>
            </a:endParaRPr>
          </a:p>
          <a:p>
            <a:pPr marL="232303" indent="-232303">
              <a:lnSpc>
                <a:spcPct val="120000"/>
              </a:lnSpc>
              <a:spcBef>
                <a:spcPct val="50000"/>
              </a:spcBef>
              <a:spcAft>
                <a:spcPct val="5000"/>
              </a:spcAft>
              <a:buClr>
                <a:srgbClr val="001D7A"/>
              </a:buClr>
              <a:buFontTx/>
              <a:buAutoNum type="arabicPeriod"/>
            </a:pPr>
            <a:r>
              <a:rPr lang="en-US" sz="2800" dirty="0" smtClean="0">
                <a:solidFill>
                  <a:srgbClr val="001D7A"/>
                </a:solidFill>
                <a:latin typeface="Arial" charset="0"/>
              </a:rPr>
              <a:t>Como la </a:t>
            </a:r>
            <a:r>
              <a:rPr lang="en-US" sz="2800" dirty="0" err="1" smtClean="0">
                <a:solidFill>
                  <a:srgbClr val="001D7A"/>
                </a:solidFill>
                <a:latin typeface="Arial" charset="0"/>
              </a:rPr>
              <a:t>percepcion</a:t>
            </a:r>
            <a:r>
              <a:rPr lang="en-US" sz="2800" dirty="0" smtClean="0">
                <a:solidFill>
                  <a:srgbClr val="001D7A"/>
                </a:solidFill>
                <a:latin typeface="Arial" charset="0"/>
              </a:rPr>
              <a:t> </a:t>
            </a:r>
            <a:r>
              <a:rPr lang="en-US" sz="2800" dirty="0" err="1" smtClean="0">
                <a:solidFill>
                  <a:srgbClr val="001D7A"/>
                </a:solidFill>
                <a:latin typeface="Arial" charset="0"/>
              </a:rPr>
              <a:t>hace</a:t>
            </a:r>
            <a:r>
              <a:rPr lang="en-US" sz="2800" dirty="0" smtClean="0">
                <a:solidFill>
                  <a:srgbClr val="001D7A"/>
                </a:solidFill>
                <a:latin typeface="Arial" charset="0"/>
              </a:rPr>
              <a:t> </a:t>
            </a:r>
            <a:r>
              <a:rPr lang="en-US" sz="2800" dirty="0" err="1" smtClean="0">
                <a:solidFill>
                  <a:srgbClr val="001D7A"/>
                </a:solidFill>
                <a:latin typeface="Arial" charset="0"/>
              </a:rPr>
              <a:t>que</a:t>
            </a:r>
            <a:r>
              <a:rPr lang="en-US" sz="2800" dirty="0" smtClean="0">
                <a:solidFill>
                  <a:srgbClr val="001D7A"/>
                </a:solidFill>
                <a:latin typeface="Arial" charset="0"/>
              </a:rPr>
              <a:t> </a:t>
            </a:r>
            <a:r>
              <a:rPr lang="en-US" sz="2800" dirty="0" err="1" smtClean="0">
                <a:solidFill>
                  <a:srgbClr val="001D7A"/>
                </a:solidFill>
                <a:latin typeface="Arial" charset="0"/>
              </a:rPr>
              <a:t>actue</a:t>
            </a:r>
            <a:r>
              <a:rPr lang="en-US" sz="2800" dirty="0" smtClean="0">
                <a:solidFill>
                  <a:srgbClr val="001D7A"/>
                </a:solidFill>
                <a:latin typeface="Arial" charset="0"/>
              </a:rPr>
              <a:t> o me </a:t>
            </a:r>
            <a:r>
              <a:rPr lang="en-US" sz="2800" dirty="0" err="1" smtClean="0">
                <a:solidFill>
                  <a:srgbClr val="001D7A"/>
                </a:solidFill>
                <a:latin typeface="Arial" charset="0"/>
              </a:rPr>
              <a:t>comunique</a:t>
            </a:r>
            <a:r>
              <a:rPr lang="en-US" sz="2800" dirty="0" smtClean="0">
                <a:solidFill>
                  <a:srgbClr val="001D7A"/>
                </a:solidFill>
                <a:latin typeface="Arial" charset="0"/>
              </a:rPr>
              <a:t> de </a:t>
            </a:r>
            <a:r>
              <a:rPr lang="en-US" sz="2800" dirty="0" err="1" smtClean="0">
                <a:solidFill>
                  <a:srgbClr val="001D7A"/>
                </a:solidFill>
                <a:latin typeface="Arial" charset="0"/>
              </a:rPr>
              <a:t>cierta</a:t>
            </a:r>
            <a:r>
              <a:rPr lang="en-US" sz="2800" dirty="0" smtClean="0">
                <a:solidFill>
                  <a:srgbClr val="001D7A"/>
                </a:solidFill>
                <a:latin typeface="Arial" charset="0"/>
              </a:rPr>
              <a:t> forma</a:t>
            </a:r>
          </a:p>
          <a:p>
            <a:pPr marL="232303" indent="-232303"/>
            <a:endParaRPr lang="es-CR"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88067"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89091"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90115"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561925D-4C4C-4940-BCE8-37A4E87211FD}" type="slidenum">
              <a:rPr lang="en-US" smtClean="0"/>
              <a:pPr/>
              <a:t>40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59395"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r>
              <a:rPr lang="nl-NL" smtClean="0"/>
              <a:t>In case people do not percieve stress as a problem, you have to work on this perception first before moving on with the course.</a:t>
            </a:r>
          </a:p>
          <a:p>
            <a:r>
              <a:rPr lang="nl-NL" smtClean="0"/>
              <a:t>After this slide you can explain you are going to show some statements for them to reflect on. They should use their gut feeling and not immediatley jump into nuances. Try to find out who is more agreeing and who is more disdagreeing. You can have teammembers explaining to each other why they agree or disagree.</a:t>
            </a:r>
            <a:endParaRPr lang="en-US" smtClean="0"/>
          </a:p>
          <a:p>
            <a:endParaRPr lang="en-US" smtClean="0"/>
          </a:p>
          <a:p>
            <a:r>
              <a:rPr lang="nl-NL" smtClean="0"/>
              <a:t>In case most people believe stress is a (potential) problem, you can continu the session and drop this statement. This gives you an idea of how seeous people take the issue of stress. There is no right or wrong answer, the statement just helps people to reflect on ignoring as a coping style.</a:t>
            </a:r>
          </a:p>
          <a:p>
            <a:r>
              <a:rPr lang="nl-NL" smtClean="0"/>
              <a:t>You can ask the following question to help people think about this:</a:t>
            </a:r>
          </a:p>
          <a:p>
            <a:r>
              <a:rPr lang="nl-NL" smtClean="0"/>
              <a:t>What do you experience when you are stuck in an unexpected traffic jam?</a:t>
            </a:r>
          </a:p>
          <a:p>
            <a:endParaRPr lang="en-US" smtClean="0"/>
          </a:p>
          <a:p>
            <a:r>
              <a:rPr lang="nl-NL" smtClean="0"/>
              <a:t>In the past I have met a couple of managers who firmly believed that work pressure means output. The statement is meant to explore this issue. In fact slide 21 gives  a balanced answer to this question, but most people come to that clue before hand. When there is enough energy in the group and 180 degree different opinions you can again invite 2 people to have a short debate (3 minutes). </a:t>
            </a:r>
            <a:endParaRPr lang="en-US" smtClean="0"/>
          </a:p>
          <a:p>
            <a:endParaRPr lang="en-US" smtClean="0"/>
          </a:p>
          <a:p>
            <a:r>
              <a:rPr lang="nl-NL" smtClean="0"/>
              <a:t>A workaholic is somebody who is more or less addicted to his/her work. Makes exeptional hours. Offcourse there are positive and negative sides on this archetype, but as soon as the workaholic imposes his/her way of working to their staff it might become a stress factor for others (as well).  Don’t discuss this upfront, the debate in the group will clarify this without doubt. </a:t>
            </a:r>
            <a:endParaRPr lang="en-US" smtClean="0"/>
          </a:p>
          <a:p>
            <a:endParaRPr lang="en-US" smtClean="0"/>
          </a:p>
          <a:p>
            <a:r>
              <a:rPr lang="nl-NL" smtClean="0"/>
              <a:t>When people agree on this you can continue the course, if people don’t you better stop here. If they think not: you can use an example: how would you have managed uncertainty during a reorganisation, what makes it better what makes it worse? </a:t>
            </a:r>
          </a:p>
          <a:p>
            <a:r>
              <a:rPr lang="nl-NL" smtClean="0"/>
              <a:t>Now we go over to the origin of stress reactions</a:t>
            </a:r>
            <a:endParaRPr lang="en-US" smtClean="0"/>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61443"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62467"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r>
              <a:rPr lang="en-GB" dirty="0" smtClean="0"/>
              <a:t>Begin with asking: who are they? (no trick question)</a:t>
            </a:r>
          </a:p>
          <a:p>
            <a:r>
              <a:rPr lang="en-GB" dirty="0" smtClean="0"/>
              <a:t>The little man is us (or our ancestors): and he decides to fight the mammoth (he needs the meat, the skin or whatever). What does he needs to do this </a:t>
            </a:r>
            <a:r>
              <a:rPr lang="en-GB" dirty="0" err="1" smtClean="0"/>
              <a:t>succesfully</a:t>
            </a:r>
            <a:r>
              <a:rPr lang="en-GB" dirty="0" smtClean="0"/>
              <a:t>? You can compare this with nowadays: winning a football match, or skiing successfully.</a:t>
            </a:r>
          </a:p>
          <a:p>
            <a:endParaRPr lang="en-GB" dirty="0" smtClean="0"/>
          </a:p>
          <a:p>
            <a:r>
              <a:rPr lang="en-GB" dirty="0" smtClean="0"/>
              <a:t>Ask the audience and try to focus on physical and mental symptoms:</a:t>
            </a:r>
          </a:p>
          <a:p>
            <a:r>
              <a:rPr lang="en-GB" dirty="0" smtClean="0"/>
              <a:t>Then explain why the symptoms happen:</a:t>
            </a:r>
          </a:p>
          <a:p>
            <a:r>
              <a:rPr lang="en-GB" dirty="0" smtClean="0"/>
              <a:t>Heavy breathing: more oxygen to the muscles</a:t>
            </a:r>
          </a:p>
          <a:p>
            <a:r>
              <a:rPr lang="en-GB" dirty="0" err="1" smtClean="0"/>
              <a:t>Hartbeat</a:t>
            </a:r>
            <a:r>
              <a:rPr lang="en-GB" dirty="0" smtClean="0"/>
              <a:t> up: faster oxygen to the muscles</a:t>
            </a:r>
          </a:p>
          <a:p>
            <a:r>
              <a:rPr lang="en-GB" dirty="0" smtClean="0"/>
              <a:t>Going to the loo: emptying yourself for all ballast</a:t>
            </a:r>
          </a:p>
          <a:p>
            <a:r>
              <a:rPr lang="en-GB" dirty="0" smtClean="0"/>
              <a:t>Tense muscles: to respond quickly</a:t>
            </a:r>
          </a:p>
          <a:p>
            <a:r>
              <a:rPr lang="en-GB" dirty="0" smtClean="0"/>
              <a:t>Focused, fear, and so on: to react better</a:t>
            </a:r>
          </a:p>
          <a:p>
            <a:r>
              <a:rPr lang="en-GB" dirty="0" smtClean="0"/>
              <a:t>Nauseous: all the blood goes to the muscles, not to your GI tract</a:t>
            </a:r>
          </a:p>
          <a:p>
            <a:endParaRPr lang="en-GB" dirty="0" smtClean="0"/>
          </a:p>
          <a:p>
            <a:r>
              <a:rPr lang="en-GB" dirty="0" smtClean="0"/>
              <a:t>2. What happens after the won fight? </a:t>
            </a:r>
          </a:p>
          <a:p>
            <a:r>
              <a:rPr lang="en-GB" dirty="0" smtClean="0"/>
              <a:t>Kick: </a:t>
            </a:r>
            <a:r>
              <a:rPr lang="en-GB" dirty="0" err="1" smtClean="0"/>
              <a:t>endorfines</a:t>
            </a:r>
            <a:r>
              <a:rPr lang="en-GB" dirty="0" smtClean="0"/>
              <a:t>: experiences less pain, high self esteem</a:t>
            </a:r>
          </a:p>
          <a:p>
            <a:r>
              <a:rPr lang="en-GB" dirty="0" smtClean="0"/>
              <a:t>Lost fight: less </a:t>
            </a:r>
            <a:r>
              <a:rPr lang="en-GB" dirty="0" err="1" smtClean="0"/>
              <a:t>endorfines</a:t>
            </a:r>
            <a:r>
              <a:rPr lang="en-GB" dirty="0" smtClean="0"/>
              <a:t>: more pain exhaustion feelings</a:t>
            </a:r>
          </a:p>
          <a:p>
            <a:endParaRPr lang="en-GB" dirty="0" smtClean="0"/>
          </a:p>
          <a:p>
            <a:r>
              <a:rPr lang="en-GB" dirty="0" smtClean="0"/>
              <a:t>What do you do after fighting the mammoth? (ask the audience)</a:t>
            </a:r>
          </a:p>
          <a:p>
            <a:r>
              <a:rPr lang="en-GB" dirty="0" smtClean="0"/>
              <a:t>Rest, relax, eat drink and so on: recuperation to fight other mammoths the next day.</a:t>
            </a:r>
          </a:p>
          <a:p>
            <a:endParaRPr lang="en-GB" dirty="0" smtClean="0"/>
          </a:p>
          <a:p>
            <a:r>
              <a:rPr lang="en-GB" dirty="0" smtClean="0"/>
              <a:t>During the recuperation phase the body works on long term protection: maintenance of the immune system so you don’t get sick by viruses nor bacteria's. If you don’t recuperate sufficiently you will get sick more easily: having colds and so on. </a:t>
            </a:r>
          </a:p>
          <a:p>
            <a:endParaRPr lang="en-GB" dirty="0" smtClean="0"/>
          </a:p>
          <a:p>
            <a:r>
              <a:rPr lang="en-GB" dirty="0" smtClean="0"/>
              <a:t>So stress is a perfect fine reaction, we are build for it and we can cope with it without difficulty, as long as we can work on the recuperation phase as well: we need to recuperate to fight the next mammoths!</a:t>
            </a:r>
          </a:p>
          <a:p>
            <a:r>
              <a:rPr lang="en-GB" dirty="0" smtClean="0"/>
              <a:t>What of the little man decided not to fight? What did he do instead?</a:t>
            </a:r>
          </a:p>
          <a:p>
            <a:endParaRPr lang="en-GB" dirty="0" smtClean="0"/>
          </a:p>
          <a:p>
            <a:r>
              <a:rPr lang="en-GB" dirty="0" smtClean="0"/>
              <a:t>Flight!: to do so he needed the same physical responses, so it doesn’t matter in your body whether you fight or flight.</a:t>
            </a:r>
          </a:p>
          <a:p>
            <a:endParaRPr lang="en-GB" dirty="0" smtClean="0"/>
          </a:p>
          <a:p>
            <a:r>
              <a:rPr lang="en-GB" dirty="0" smtClean="0"/>
              <a:t>And now to nowadays: we don’t have mammoths anymore, we have PC’s! What do you do when the computer does not work?  </a:t>
            </a:r>
          </a:p>
          <a:p>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63491"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r>
              <a:rPr lang="nl-NL" smtClean="0"/>
              <a:t>Demand in work and private life. Coping abilties refer to the way people handle stress and how successfull they are. </a:t>
            </a:r>
          </a:p>
          <a:p>
            <a:r>
              <a:rPr lang="nl-NL" smtClean="0"/>
              <a:t>Demands are the mammoths you’ve have to foght. The coping abilities are the recuparations phase and all the things you give you energy.</a:t>
            </a:r>
          </a:p>
          <a:p>
            <a:endParaRPr lang="nl-NL" smtClean="0"/>
          </a:p>
          <a:p>
            <a:r>
              <a:rPr lang="nl-NL" smtClean="0"/>
              <a:t>Use the whiteboard for the scale, ask people for examples, what gives you energy?</a:t>
            </a:r>
          </a:p>
          <a:p>
            <a:r>
              <a:rPr lang="nl-NL" smtClean="0"/>
              <a:t>Social/emotional: going out with friends, a good relationship</a:t>
            </a:r>
          </a:p>
          <a:p>
            <a:r>
              <a:rPr lang="nl-NL" smtClean="0"/>
              <a:t>Physical: sporting</a:t>
            </a:r>
          </a:p>
          <a:p>
            <a:r>
              <a:rPr lang="nl-NL" smtClean="0"/>
              <a:t>About sporting: why is this good? : it adresses the physical aspects of the stress, which we are not using at work: your muscles are tight to fight so better use them appropiately. </a:t>
            </a:r>
          </a:p>
          <a:p>
            <a:r>
              <a:rPr lang="nl-NL" smtClean="0"/>
              <a:t>  </a:t>
            </a:r>
          </a:p>
          <a:p>
            <a:endParaRPr lang="en-US" smtClean="0"/>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66563"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bwMode="auto">
          <a:xfrm>
            <a:off x="981075" y="781050"/>
            <a:ext cx="4872038" cy="3656013"/>
          </a:xfrm>
          <a:prstGeom prst="rect">
            <a:avLst/>
          </a:prstGeom>
          <a:noFill/>
          <a:ln w="12700">
            <a:solidFill>
              <a:srgbClr val="000000"/>
            </a:solidFill>
            <a:miter lim="800000"/>
            <a:headEnd/>
            <a:tailEnd/>
          </a:ln>
        </p:spPr>
      </p:sp>
      <p:sp>
        <p:nvSpPr>
          <p:cNvPr id="76803" name="Rectangle 3"/>
          <p:cNvSpPr>
            <a:spLocks noGrp="1" noChangeArrowheads="1"/>
          </p:cNvSpPr>
          <p:nvPr>
            <p:ph type="body" idx="1"/>
          </p:nvPr>
        </p:nvSpPr>
        <p:spPr bwMode="auto">
          <a:xfrm>
            <a:off x="921502" y="4750750"/>
            <a:ext cx="4991467" cy="4439226"/>
          </a:xfrm>
          <a:prstGeom prst="rect">
            <a:avLst/>
          </a:prstGeom>
          <a:noFill/>
          <a:ln>
            <a:miter lim="800000"/>
            <a:headEnd/>
            <a:tailEnd/>
          </a:ln>
        </p:spPr>
        <p:txBody>
          <a:bodyPr lIns="93567" tIns="46784" rIns="93567" bIns="46784"/>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E62DD089-0EB8-4240-87C7-43A2087BB219}" type="slidenum">
              <a:rPr lang="en-GB"/>
              <a:pPr/>
              <a:t>15</a:t>
            </a:fld>
            <a:endParaRPr lang="en-GB"/>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indent="-342900">
              <a:spcBef>
                <a:spcPct val="0"/>
              </a:spcBef>
              <a:buFontTx/>
              <a:buAutoNum type="arabicPeriod"/>
              <a:defRPr/>
            </a:pPr>
            <a:r>
              <a:rPr lang="en-GB" dirty="0" smtClean="0">
                <a:latin typeface="Futura Medium" pitchFamily="2" charset="0"/>
                <a:sym typeface="Wingdings" pitchFamily="2" charset="2"/>
              </a:rPr>
              <a:t>Take care of yourself</a:t>
            </a:r>
          </a:p>
          <a:p>
            <a:pPr marL="342900" indent="-342900">
              <a:spcBef>
                <a:spcPct val="0"/>
              </a:spcBef>
              <a:buFontTx/>
              <a:buAutoNum type="arabicPeriod"/>
              <a:defRPr/>
            </a:pPr>
            <a:r>
              <a:rPr lang="en-GB" dirty="0" smtClean="0">
                <a:latin typeface="Futura Medium" pitchFamily="2" charset="0"/>
                <a:sym typeface="Wingdings" pitchFamily="2" charset="2"/>
              </a:rPr>
              <a:t>Accept that change is part of living</a:t>
            </a:r>
          </a:p>
          <a:p>
            <a:pPr marL="342900" indent="-342900">
              <a:spcBef>
                <a:spcPct val="0"/>
              </a:spcBef>
              <a:buFontTx/>
              <a:buAutoNum type="arabicPeriod"/>
              <a:defRPr/>
            </a:pPr>
            <a:r>
              <a:rPr lang="en-GB" dirty="0" err="1" smtClean="0">
                <a:latin typeface="Futura Medium" pitchFamily="2" charset="0"/>
                <a:sym typeface="Wingdings" pitchFamily="2" charset="2"/>
              </a:rPr>
              <a:t>Generar</a:t>
            </a:r>
            <a:r>
              <a:rPr lang="en-GB" dirty="0" smtClean="0">
                <a:latin typeface="Futura Medium" pitchFamily="2" charset="0"/>
                <a:sym typeface="Wingdings" pitchFamily="2" charset="2"/>
              </a:rPr>
              <a:t> </a:t>
            </a:r>
            <a:r>
              <a:rPr lang="en-GB" dirty="0" err="1" smtClean="0">
                <a:latin typeface="Futura Medium" pitchFamily="2" charset="0"/>
                <a:sym typeface="Wingdings" pitchFamily="2" charset="2"/>
              </a:rPr>
              <a:t>una</a:t>
            </a:r>
            <a:r>
              <a:rPr lang="en-GB" dirty="0" smtClean="0">
                <a:latin typeface="Futura Medium" pitchFamily="2" charset="0"/>
                <a:sym typeface="Wingdings" pitchFamily="2" charset="2"/>
              </a:rPr>
              <a:t> </a:t>
            </a:r>
            <a:r>
              <a:rPr lang="en-GB" dirty="0" err="1" smtClean="0">
                <a:latin typeface="Futura Medium" pitchFamily="2" charset="0"/>
                <a:sym typeface="Wingdings" pitchFamily="2" charset="2"/>
              </a:rPr>
              <a:t>visión</a:t>
            </a:r>
            <a:r>
              <a:rPr lang="en-GB" dirty="0" smtClean="0">
                <a:latin typeface="Futura Medium" pitchFamily="2" charset="0"/>
                <a:sym typeface="Wingdings" pitchFamily="2" charset="2"/>
              </a:rPr>
              <a:t> </a:t>
            </a:r>
            <a:r>
              <a:rPr lang="en-GB" dirty="0" err="1" smtClean="0">
                <a:latin typeface="Futura Medium" pitchFamily="2" charset="0"/>
                <a:sym typeface="Wingdings" pitchFamily="2" charset="2"/>
              </a:rPr>
              <a:t>positiva</a:t>
            </a:r>
            <a:r>
              <a:rPr lang="en-GB" dirty="0" smtClean="0">
                <a:latin typeface="Futura Medium" pitchFamily="2" charset="0"/>
                <a:sym typeface="Wingdings" pitchFamily="2" charset="2"/>
              </a:rPr>
              <a:t> de </a:t>
            </a:r>
            <a:r>
              <a:rPr lang="en-GB" dirty="0" err="1" smtClean="0">
                <a:latin typeface="Futura Medium" pitchFamily="2" charset="0"/>
                <a:sym typeface="Wingdings" pitchFamily="2" charset="2"/>
              </a:rPr>
              <a:t>ti</a:t>
            </a:r>
            <a:r>
              <a:rPr lang="en-GB" dirty="0" smtClean="0">
                <a:latin typeface="Futura Medium" pitchFamily="2" charset="0"/>
                <a:sym typeface="Wingdings" pitchFamily="2" charset="2"/>
              </a:rPr>
              <a:t> </a:t>
            </a:r>
            <a:r>
              <a:rPr lang="en-GB" dirty="0" err="1" smtClean="0">
                <a:latin typeface="Futura Medium" pitchFamily="2" charset="0"/>
                <a:sym typeface="Wingdings" pitchFamily="2" charset="2"/>
              </a:rPr>
              <a:t>mismo</a:t>
            </a:r>
            <a:endParaRPr lang="en-GB" dirty="0" smtClean="0">
              <a:latin typeface="Futura Medium" pitchFamily="2" charset="0"/>
              <a:sym typeface="Wingdings" pitchFamily="2" charset="2"/>
            </a:endParaRPr>
          </a:p>
          <a:p>
            <a:pPr marL="342900" indent="-342900">
              <a:spcBef>
                <a:spcPct val="0"/>
              </a:spcBef>
              <a:buFontTx/>
              <a:buAutoNum type="arabicPeriod"/>
              <a:defRPr/>
            </a:pPr>
            <a:r>
              <a:rPr lang="en-GB" dirty="0" smtClean="0">
                <a:latin typeface="Futura Medium" pitchFamily="2" charset="0"/>
                <a:sym typeface="Wingdings" pitchFamily="2" charset="2"/>
              </a:rPr>
              <a:t>Looks for opportunities</a:t>
            </a:r>
            <a:r>
              <a:rPr lang="en-GB" baseline="0" dirty="0" smtClean="0">
                <a:latin typeface="Futura Medium" pitchFamily="2" charset="0"/>
                <a:sym typeface="Wingdings" pitchFamily="2" charset="2"/>
              </a:rPr>
              <a:t> for self-</a:t>
            </a:r>
            <a:r>
              <a:rPr lang="en-GB" baseline="0" dirty="0" err="1" smtClean="0">
                <a:latin typeface="Futura Medium" pitchFamily="2" charset="0"/>
                <a:sym typeface="Wingdings" pitchFamily="2" charset="2"/>
              </a:rPr>
              <a:t>iscovery</a:t>
            </a:r>
            <a:endParaRPr lang="en-GB" dirty="0" smtClean="0">
              <a:latin typeface="Futura Medium" pitchFamily="2" charset="0"/>
              <a:sym typeface="Wingdings" pitchFamily="2" charset="2"/>
            </a:endParaRPr>
          </a:p>
          <a:p>
            <a:pPr marL="342900" indent="-342900">
              <a:spcBef>
                <a:spcPct val="0"/>
              </a:spcBef>
              <a:buFontTx/>
              <a:buAutoNum type="arabicPeriod"/>
              <a:defRPr/>
            </a:pPr>
            <a:r>
              <a:rPr lang="en-GB" dirty="0" smtClean="0">
                <a:latin typeface="Futura Medium" pitchFamily="2" charset="0"/>
                <a:sym typeface="Wingdings" pitchFamily="2" charset="2"/>
              </a:rPr>
              <a:t>Move towards your goals</a:t>
            </a:r>
          </a:p>
          <a:p>
            <a:pPr marL="342900" indent="-342900">
              <a:spcBef>
                <a:spcPct val="0"/>
              </a:spcBef>
              <a:buFontTx/>
              <a:buAutoNum type="arabicPeriod"/>
              <a:defRPr/>
            </a:pPr>
            <a:r>
              <a:rPr lang="en-GB" dirty="0" smtClean="0">
                <a:latin typeface="Futura Medium" pitchFamily="2" charset="0"/>
                <a:sym typeface="Wingdings" pitchFamily="2" charset="2"/>
              </a:rPr>
              <a:t>Take decisive actions</a:t>
            </a:r>
          </a:p>
          <a:p>
            <a:pPr marL="342900" indent="-342900">
              <a:spcBef>
                <a:spcPct val="0"/>
              </a:spcBef>
              <a:buFontTx/>
              <a:buAutoNum type="arabicPeriod"/>
              <a:defRPr/>
            </a:pPr>
            <a:r>
              <a:rPr lang="en-GB" dirty="0" smtClean="0">
                <a:latin typeface="Futura Medium" pitchFamily="2" charset="0"/>
                <a:sym typeface="Wingdings" pitchFamily="2" charset="2"/>
              </a:rPr>
              <a:t>Keep things in perspective</a:t>
            </a:r>
          </a:p>
          <a:p>
            <a:pPr marL="342900" indent="-342900">
              <a:spcBef>
                <a:spcPct val="0"/>
              </a:spcBef>
              <a:buFontTx/>
              <a:buAutoNum type="arabicPeriod"/>
              <a:defRPr/>
            </a:pPr>
            <a:r>
              <a:rPr lang="en-GB" dirty="0" smtClean="0">
                <a:latin typeface="Futura Medium" pitchFamily="2" charset="0"/>
                <a:sym typeface="Wingdings" pitchFamily="2" charset="2"/>
              </a:rPr>
              <a:t>Avoid seeing crises as insurmountable problems</a:t>
            </a:r>
          </a:p>
          <a:p>
            <a:pPr marL="342900" indent="-342900">
              <a:spcBef>
                <a:spcPct val="0"/>
              </a:spcBef>
              <a:buFontTx/>
              <a:buAutoNum type="arabicPeriod"/>
              <a:defRPr/>
            </a:pPr>
            <a:r>
              <a:rPr lang="en-GB" dirty="0" smtClean="0">
                <a:latin typeface="Futura Medium" pitchFamily="2" charset="0"/>
                <a:sym typeface="Wingdings" pitchFamily="2" charset="2"/>
              </a:rPr>
              <a:t>Maintain a </a:t>
            </a:r>
            <a:r>
              <a:rPr lang="en-GB" dirty="0" err="1" smtClean="0">
                <a:latin typeface="Futura Medium" pitchFamily="2" charset="0"/>
                <a:sym typeface="Wingdings" pitchFamily="2" charset="2"/>
              </a:rPr>
              <a:t>hoepful</a:t>
            </a:r>
            <a:r>
              <a:rPr lang="en-GB" dirty="0" smtClean="0">
                <a:latin typeface="Futura Medium" pitchFamily="2" charset="0"/>
                <a:sym typeface="Wingdings" pitchFamily="2" charset="2"/>
              </a:rPr>
              <a:t> outlook</a:t>
            </a:r>
          </a:p>
          <a:p>
            <a:pPr marL="342900" indent="-342900">
              <a:spcBef>
                <a:spcPct val="0"/>
              </a:spcBef>
              <a:buFontTx/>
              <a:buAutoNum type="arabicPeriod"/>
              <a:defRPr/>
            </a:pPr>
            <a:r>
              <a:rPr lang="en-GB" dirty="0" smtClean="0">
                <a:latin typeface="Futura Medium" pitchFamily="2" charset="0"/>
                <a:sym typeface="Wingdings" pitchFamily="2" charset="2"/>
              </a:rPr>
              <a:t>Make connections</a:t>
            </a:r>
            <a:endParaRPr lang="en-US" dirty="0"/>
          </a:p>
        </p:txBody>
      </p:sp>
      <p:sp>
        <p:nvSpPr>
          <p:cNvPr id="4" name="Slide Number Placeholder 3"/>
          <p:cNvSpPr>
            <a:spLocks noGrp="1"/>
          </p:cNvSpPr>
          <p:nvPr>
            <p:ph type="sldNum" sz="quarter" idx="10"/>
          </p:nvPr>
        </p:nvSpPr>
        <p:spPr/>
        <p:txBody>
          <a:bodyPr/>
          <a:lstStyle/>
          <a:p>
            <a:fld id="{DE799493-6412-4470-9830-D005B358D66E}" type="slidenum">
              <a:rPr lang="en-GB" smtClean="0"/>
              <a:pPr/>
              <a:t>20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8" name="Rectangle 2"/>
          <p:cNvSpPr>
            <a:spLocks noGrp="1" noChangeArrowheads="1"/>
          </p:cNvSpPr>
          <p:nvPr userDrawn="1">
            <p:ph type="ctrTitle"/>
          </p:nvPr>
        </p:nvSpPr>
        <p:spPr>
          <a:xfrm>
            <a:off x="1697782" y="1400847"/>
            <a:ext cx="5670000" cy="1206000"/>
          </a:xfrm>
          <a:noFill/>
        </p:spPr>
        <p:txBody>
          <a:bodyPr lIns="0" tIns="0" rIns="0"/>
          <a:lstStyle>
            <a:lvl1pPr>
              <a:defRPr kern="1200" cap="none" spc="0" baseline="0">
                <a:solidFill>
                  <a:schemeClr val="accent2"/>
                </a:solidFill>
                <a:latin typeface="+mj-lt"/>
                <a:cs typeface="Arial" pitchFamily="34" charset="0"/>
              </a:defRPr>
            </a:lvl1pPr>
          </a:lstStyle>
          <a:p>
            <a:r>
              <a:rPr lang="en-US" smtClean="0"/>
              <a:t>Click to edit Master title style</a:t>
            </a:r>
            <a:endParaRPr lang="en-GB" dirty="0"/>
          </a:p>
        </p:txBody>
      </p:sp>
      <p:sp>
        <p:nvSpPr>
          <p:cNvPr id="29" name="Rectangle 3"/>
          <p:cNvSpPr>
            <a:spLocks noGrp="1" noChangeArrowheads="1"/>
          </p:cNvSpPr>
          <p:nvPr userDrawn="1">
            <p:ph type="subTitle" idx="1"/>
          </p:nvPr>
        </p:nvSpPr>
        <p:spPr>
          <a:xfrm>
            <a:off x="1697782" y="2851342"/>
            <a:ext cx="2700000" cy="1620000"/>
          </a:xfrm>
        </p:spPr>
        <p:txBody>
          <a:bodyPr/>
          <a:lstStyle>
            <a:lvl1pPr marL="0" indent="0">
              <a:spcBef>
                <a:spcPct val="0"/>
              </a:spcBef>
              <a:buFont typeface="Wingdings" pitchFamily="2" charset="2"/>
              <a:buNone/>
              <a:defRPr sz="1600" baseline="0">
                <a:solidFill>
                  <a:schemeClr val="tx1"/>
                </a:solidFill>
                <a:latin typeface="+mn-lt"/>
                <a:cs typeface="Arial" pitchFamily="34" charset="0"/>
              </a:defRPr>
            </a:lvl1pPr>
          </a:lstStyle>
          <a:p>
            <a:r>
              <a:rPr lang="en-US" smtClean="0"/>
              <a:t>Click to edit Master subtitle style</a:t>
            </a:r>
            <a:endParaRPr lang="en-GB" dirty="0"/>
          </a:p>
        </p:txBody>
      </p:sp>
      <p:sp>
        <p:nvSpPr>
          <p:cNvPr id="32" name="Text Placeholder 31"/>
          <p:cNvSpPr>
            <a:spLocks noGrp="1"/>
          </p:cNvSpPr>
          <p:nvPr userDrawn="1">
            <p:ph type="body" sz="quarter" idx="10" hasCustomPrompt="1"/>
          </p:nvPr>
        </p:nvSpPr>
        <p:spPr>
          <a:xfrm>
            <a:off x="1697782" y="5357825"/>
            <a:ext cx="5760000" cy="216000"/>
          </a:xfrm>
        </p:spPr>
        <p:txBody>
          <a:bodyPr anchor="ctr" anchorCtr="0"/>
          <a:lstStyle>
            <a:lvl1pPr>
              <a:buNone/>
              <a:defRPr sz="1200">
                <a:latin typeface="+mn-lt"/>
              </a:defRPr>
            </a:lvl1pPr>
          </a:lstStyle>
          <a:p>
            <a:pPr lvl="0"/>
            <a:r>
              <a:rPr lang="en-US" dirty="0" smtClean="0"/>
              <a:t>Helen Griffith</a:t>
            </a:r>
          </a:p>
        </p:txBody>
      </p:sp>
      <p:sp>
        <p:nvSpPr>
          <p:cNvPr id="33" name="Text Placeholder 31"/>
          <p:cNvSpPr>
            <a:spLocks noGrp="1"/>
          </p:cNvSpPr>
          <p:nvPr userDrawn="1">
            <p:ph type="body" sz="quarter" idx="11" hasCustomPrompt="1"/>
          </p:nvPr>
        </p:nvSpPr>
        <p:spPr>
          <a:xfrm>
            <a:off x="1697782" y="5627539"/>
            <a:ext cx="5760000" cy="216000"/>
          </a:xfrm>
        </p:spPr>
        <p:txBody>
          <a:bodyPr anchor="ctr" anchorCtr="0"/>
          <a:lstStyle>
            <a:lvl1pPr>
              <a:buNone/>
              <a:defRPr sz="1200">
                <a:latin typeface="+mn-lt"/>
              </a:defRPr>
            </a:lvl1pPr>
          </a:lstStyle>
          <a:p>
            <a:pPr lvl="0"/>
            <a:r>
              <a:rPr lang="en-US" dirty="0" smtClean="0"/>
              <a:t>UK Health Manager UI</a:t>
            </a:r>
            <a:endParaRPr lang="en-GB" dirty="0"/>
          </a:p>
        </p:txBody>
      </p:sp>
      <p:sp>
        <p:nvSpPr>
          <p:cNvPr id="25" name="Footer Placeholder 3"/>
          <p:cNvSpPr>
            <a:spLocks noGrp="1"/>
          </p:cNvSpPr>
          <p:nvPr userDrawn="1">
            <p:ph type="ftr" sz="quarter" idx="3"/>
          </p:nvPr>
        </p:nvSpPr>
        <p:spPr>
          <a:xfrm>
            <a:off x="3165558" y="6470359"/>
            <a:ext cx="2520000" cy="324000"/>
          </a:xfrm>
          <a:prstGeom prst="rect">
            <a:avLst/>
          </a:prstGeom>
        </p:spPr>
        <p:txBody>
          <a:bodyPr lIns="0" tIns="0" rIns="0" bIns="0"/>
          <a:lstStyle>
            <a:lvl1pPr>
              <a:defRPr sz="800"/>
            </a:lvl1pPr>
          </a:lstStyle>
          <a:p>
            <a:pPr>
              <a:defRPr/>
            </a:pPr>
            <a:r>
              <a:rPr lang="en-GB" dirty="0" smtClean="0"/>
              <a:t>Resilience Training for Managers</a:t>
            </a:r>
            <a:endParaRPr lang="en-US" dirty="0"/>
          </a:p>
        </p:txBody>
      </p:sp>
      <p:sp>
        <p:nvSpPr>
          <p:cNvPr id="26" name="Text Box 11" descr="Text Box 11"/>
          <p:cNvSpPr txBox="1">
            <a:spLocks noChangeArrowheads="1"/>
          </p:cNvSpPr>
          <p:nvPr userDrawn="1"/>
        </p:nvSpPr>
        <p:spPr bwMode="auto">
          <a:xfrm>
            <a:off x="468313" y="6470359"/>
            <a:ext cx="2520000" cy="324000"/>
          </a:xfrm>
          <a:prstGeom prst="rect">
            <a:avLst/>
          </a:prstGeom>
          <a:solidFill>
            <a:schemeClr val="bg1"/>
          </a:solidFill>
          <a:ln w="9525" algn="ctr">
            <a:noFill/>
            <a:miter lim="800000"/>
            <a:headEnd/>
            <a:tailEnd/>
          </a:ln>
          <a:effectLst/>
        </p:spPr>
        <p:txBody>
          <a:bodyPr wrap="none" lIns="0" tIns="0" rIns="0" anchor="t" anchorCtr="0">
            <a:noAutofit/>
          </a:bodyPr>
          <a:lstStyle/>
          <a:p>
            <a:pPr>
              <a:defRPr/>
            </a:pPr>
            <a:r>
              <a:rPr lang="en-GB" sz="800" dirty="0" smtClean="0">
                <a:solidFill>
                  <a:schemeClr val="tx1"/>
                </a:solidFill>
                <a:latin typeface="+mn-lt"/>
                <a:cs typeface="Arial" pitchFamily="34" charset="0"/>
              </a:rPr>
              <a:t>Shell Health</a:t>
            </a:r>
            <a:endParaRPr lang="en-GB" sz="800" dirty="0">
              <a:solidFill>
                <a:schemeClr val="tx1"/>
              </a:solidFill>
              <a:latin typeface="+mn-lt"/>
              <a:cs typeface="Arial" pitchFamily="34" charset="0"/>
            </a:endParaRPr>
          </a:p>
        </p:txBody>
      </p:sp>
      <p:sp>
        <p:nvSpPr>
          <p:cNvPr id="27" name="Rectangle 6" descr="Rectangle 6"/>
          <p:cNvSpPr txBox="1">
            <a:spLocks noChangeArrowheads="1"/>
          </p:cNvSpPr>
          <p:nvPr userDrawn="1"/>
        </p:nvSpPr>
        <p:spPr bwMode="auto">
          <a:xfrm>
            <a:off x="8377293"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C092D77-BF14-44D1-8E50-4F1EFB4AC40D}" type="slidenum">
              <a:rPr kumimoji="0" lang="en-GB" sz="800" b="0" i="0" u="none" strike="noStrike" kern="1200" cap="none" spc="0" normalizeH="0" baseline="0" noProof="0" smtClean="0">
                <a:ln>
                  <a:noFill/>
                </a:ln>
                <a:solidFill>
                  <a:schemeClr val="tx1"/>
                </a:solidFill>
                <a:effectLst/>
                <a:uLnTx/>
                <a:uFillTx/>
                <a:latin typeface="+mn-lt"/>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30" name="Rectangle 4" descr="Rectangle 4"/>
          <p:cNvSpPr txBox="1">
            <a:spLocks noChangeArrowheads="1"/>
          </p:cNvSpPr>
          <p:nvPr userDrawn="1"/>
        </p:nvSpPr>
        <p:spPr bwMode="auto">
          <a:xfrm>
            <a:off x="7120048" y="6470359"/>
            <a:ext cx="1080000" cy="324000"/>
          </a:xfrm>
          <a:prstGeom prst="rect">
            <a:avLst/>
          </a:prstGeom>
          <a:solidFill>
            <a:schemeClr val="bg1"/>
          </a:solidFill>
          <a:ln w="9525">
            <a:noFill/>
            <a:miter lim="800000"/>
            <a:headEnd/>
            <a:tailEnd/>
          </a:ln>
          <a:effectLst/>
        </p:spPr>
        <p:txBody>
          <a:bodyPr vert="horz" wrap="none" lIns="0" tIns="0" rIns="0" bIns="45720" numCol="1" anchor="t" anchorCtr="0" compatLnSpc="1">
            <a:prstTxWarp prst="textNoShape">
              <a:avLst/>
            </a:prstTxWarp>
          </a:bodyPr>
          <a:lstStyle>
            <a:lvl1pPr algn="l">
              <a:defRPr sz="800">
                <a:solidFill>
                  <a:schemeClr val="tx1"/>
                </a:solidFill>
                <a:latin typeface="+mn-lt"/>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mn-lt"/>
                <a:ea typeface="+mn-ea"/>
                <a:cs typeface="Arial" pitchFamily="34" charset="0"/>
              </a:rPr>
              <a:t>February 2012</a:t>
            </a:r>
            <a:endParaRPr kumimoji="0" lang="en-GB" sz="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34" name="Rectangle 33"/>
          <p:cNvSpPr/>
          <p:nvPr userDrawn="1"/>
        </p:nvSpPr>
        <p:spPr>
          <a:xfrm>
            <a:off x="1699199" y="4650004"/>
            <a:ext cx="2700000" cy="541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050" dirty="0" smtClean="0">
                <a:solidFill>
                  <a:schemeClr val="tx1"/>
                </a:solidFill>
              </a:rPr>
              <a:t>Shell</a:t>
            </a:r>
            <a:r>
              <a:rPr lang="en-GB" sz="1050" baseline="0" dirty="0" smtClean="0">
                <a:solidFill>
                  <a:schemeClr val="tx1"/>
                </a:solidFill>
              </a:rPr>
              <a:t> Health</a:t>
            </a:r>
            <a:endParaRPr lang="en-GB" sz="1050" dirty="0" smtClean="0">
              <a:solidFill>
                <a:schemeClr val="tx1"/>
              </a:solidFill>
            </a:endParaRPr>
          </a:p>
        </p:txBody>
      </p:sp>
      <p:sp>
        <p:nvSpPr>
          <p:cNvPr id="35" name="Rectangle 34"/>
          <p:cNvSpPr/>
          <p:nvPr userDrawn="1"/>
        </p:nvSpPr>
        <p:spPr>
          <a:xfrm>
            <a:off x="4518890" y="2851342"/>
            <a:ext cx="2880000" cy="234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050" dirty="0" smtClean="0">
                <a:solidFill>
                  <a:schemeClr val="tx1"/>
                </a:solidFill>
              </a:rPr>
              <a:t>Use this area for cover image</a:t>
            </a:r>
            <a:br>
              <a:rPr lang="en-GB" sz="1050" dirty="0" smtClean="0">
                <a:solidFill>
                  <a:schemeClr val="tx1"/>
                </a:solidFill>
              </a:rPr>
            </a:br>
            <a:r>
              <a:rPr lang="en-GB" sz="1050" dirty="0" smtClean="0">
                <a:solidFill>
                  <a:schemeClr val="tx1"/>
                </a:solidFill>
              </a:rPr>
              <a:t>(Maximum height 6.5cm</a:t>
            </a:r>
            <a:r>
              <a:rPr lang="en-GB" sz="1050" baseline="0" dirty="0" smtClean="0">
                <a:solidFill>
                  <a:schemeClr val="tx1"/>
                </a:solidFill>
              </a:rPr>
              <a:t> &amp;</a:t>
            </a:r>
            <a:r>
              <a:rPr lang="en-GB" sz="1050" dirty="0" smtClean="0">
                <a:solidFill>
                  <a:schemeClr val="tx1"/>
                </a:solidFill>
              </a:rPr>
              <a:t> width 8cm)</a:t>
            </a:r>
            <a:endParaRPr lang="en-GB" sz="1050" dirty="0">
              <a:solidFill>
                <a:schemeClr val="tx1"/>
              </a:solidFill>
            </a:endParaRPr>
          </a:p>
        </p:txBody>
      </p:sp>
      <p:pic>
        <p:nvPicPr>
          <p:cNvPr id="18" name="Content Placeholder 3" descr="PPT option1.jpg"/>
          <p:cNvPicPr>
            <a:picLocks noChangeAspect="1"/>
          </p:cNvPicPr>
          <p:nvPr userDrawn="1"/>
        </p:nvPicPr>
        <p:blipFill>
          <a:blip r:embed="rId2" cstate="print"/>
          <a:stretch>
            <a:fillRect/>
          </a:stretch>
        </p:blipFill>
        <p:spPr bwMode="auto">
          <a:xfrm>
            <a:off x="-10813" y="0"/>
            <a:ext cx="9154813" cy="68580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0AF1A0A-BF52-4278-ACC0-7E8FA2A32CAC}" type="datetimeFigureOut">
              <a:rPr lang="en-US" smtClean="0"/>
              <a:pPr/>
              <a:t>16/10/2016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402F58E-0D41-440B-B912-1A5118F5CD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0AF1A0A-BF52-4278-ACC0-7E8FA2A32CAC}" type="datetimeFigureOut">
              <a:rPr lang="en-US" smtClean="0"/>
              <a:pPr/>
              <a:t>16/10/2016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402F58E-0D41-440B-B912-1A5118F5CD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 1 Line Heading and Bullets">
    <p:spTree>
      <p:nvGrpSpPr>
        <p:cNvPr id="1" name=""/>
        <p:cNvGrpSpPr/>
        <p:nvPr/>
      </p:nvGrpSpPr>
      <p:grpSpPr>
        <a:xfrm>
          <a:off x="0" y="0"/>
          <a:ext cx="0" cy="0"/>
          <a:chOff x="0" y="0"/>
          <a:chExt cx="0" cy="0"/>
        </a:xfrm>
      </p:grpSpPr>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smtClean="0"/>
              <a:t>Click to edit Master title style</a:t>
            </a:r>
            <a:endParaRPr lang="en-US" dirty="0" smtClean="0"/>
          </a:p>
        </p:txBody>
      </p:sp>
      <p:sp>
        <p:nvSpPr>
          <p:cNvPr id="44" name="Text Placeholder 43"/>
          <p:cNvSpPr>
            <a:spLocks noGrp="1"/>
          </p:cNvSpPr>
          <p:nvPr>
            <p:ph type="body" sz="quarter" idx="10"/>
          </p:nvPr>
        </p:nvSpPr>
        <p:spPr>
          <a:xfrm>
            <a:off x="904875" y="1310400"/>
            <a:ext cx="7772400" cy="5071350"/>
          </a:xfrm>
        </p:spPr>
        <p:txBody>
          <a:bodyPr/>
          <a:lstStyle>
            <a:lvl1pPr marL="269875" indent="-269875">
              <a:lnSpc>
                <a:spcPct val="120000"/>
              </a:lnSpc>
              <a:buSzPct val="75000"/>
              <a:buFontTx/>
              <a:buBlip>
                <a:blip r:embed="rId2"/>
              </a:buBlip>
              <a:defRPr/>
            </a:lvl1pPr>
            <a:lvl2pPr>
              <a:lnSpc>
                <a:spcPct val="120000"/>
              </a:lnSpc>
              <a:defRPr/>
            </a:lvl2pPr>
            <a:lvl3pPr>
              <a:lnSpc>
                <a:spcPct val="120000"/>
              </a:lnSpc>
              <a:defRPr/>
            </a:lvl3pPr>
            <a:lvl4pPr>
              <a:lnSpc>
                <a:spcPct val="12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8" name="Footer Placeholder 3"/>
          <p:cNvSpPr>
            <a:spLocks noGrp="1"/>
          </p:cNvSpPr>
          <p:nvPr userDrawn="1">
            <p:ph type="ftr" sz="quarter" idx="3"/>
          </p:nvPr>
        </p:nvSpPr>
        <p:spPr>
          <a:xfrm>
            <a:off x="3489323" y="6470359"/>
            <a:ext cx="2520000" cy="324000"/>
          </a:xfrm>
          <a:prstGeom prst="rect">
            <a:avLst/>
          </a:prstGeom>
        </p:spPr>
        <p:txBody>
          <a:bodyPr lIns="0" tIns="0" rIns="0" bIns="0"/>
          <a:lstStyle>
            <a:lvl1pPr>
              <a:defRPr sz="800"/>
            </a:lvl1pPr>
          </a:lstStyle>
          <a:p>
            <a:pPr>
              <a:defRPr/>
            </a:pP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 - 1 Line Heading and Bullets">
    <p:spTree>
      <p:nvGrpSpPr>
        <p:cNvPr id="1" name=""/>
        <p:cNvGrpSpPr/>
        <p:nvPr/>
      </p:nvGrpSpPr>
      <p:grpSpPr>
        <a:xfrm>
          <a:off x="0" y="0"/>
          <a:ext cx="0" cy="0"/>
          <a:chOff x="0" y="0"/>
          <a:chExt cx="0" cy="0"/>
        </a:xfrm>
      </p:grpSpPr>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smtClean="0"/>
              <a:t>Click to edit Master title style</a:t>
            </a:r>
            <a:endParaRPr lang="en-US" dirty="0" smtClean="0"/>
          </a:p>
        </p:txBody>
      </p:sp>
      <p:sp>
        <p:nvSpPr>
          <p:cNvPr id="44" name="Text Placeholder 43"/>
          <p:cNvSpPr>
            <a:spLocks noGrp="1"/>
          </p:cNvSpPr>
          <p:nvPr>
            <p:ph type="body" sz="quarter" idx="10"/>
          </p:nvPr>
        </p:nvSpPr>
        <p:spPr>
          <a:xfrm>
            <a:off x="904875" y="1310400"/>
            <a:ext cx="7772400" cy="5071350"/>
          </a:xfrm>
        </p:spPr>
        <p:txBody>
          <a:bodyPr/>
          <a:lstStyle>
            <a:lvl1pPr marL="269875" indent="-269875">
              <a:lnSpc>
                <a:spcPct val="120000"/>
              </a:lnSpc>
              <a:buSzPct val="75000"/>
              <a:buFontTx/>
              <a:buBlip>
                <a:blip r:embed="rId2"/>
              </a:buBlip>
              <a:defRPr/>
            </a:lvl1pPr>
            <a:lvl2pPr>
              <a:lnSpc>
                <a:spcPct val="120000"/>
              </a:lnSpc>
              <a:defRPr/>
            </a:lvl2pPr>
            <a:lvl3pPr>
              <a:lnSpc>
                <a:spcPct val="120000"/>
              </a:lnSpc>
              <a:defRPr/>
            </a:lvl3pPr>
            <a:lvl4pPr>
              <a:lnSpc>
                <a:spcPct val="12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3"/>
          <p:cNvSpPr>
            <a:spLocks noGrp="1"/>
          </p:cNvSpPr>
          <p:nvPr userDrawn="1">
            <p:ph type="ftr" sz="quarter" idx="3"/>
          </p:nvPr>
        </p:nvSpPr>
        <p:spPr>
          <a:xfrm>
            <a:off x="3489323" y="6470359"/>
            <a:ext cx="2520000" cy="324000"/>
          </a:xfrm>
          <a:prstGeom prst="rect">
            <a:avLst/>
          </a:prstGeom>
        </p:spPr>
        <p:txBody>
          <a:bodyPr lIns="0" tIns="0" rIns="0" bIns="0"/>
          <a:lstStyle>
            <a:lvl1pPr>
              <a:defRPr sz="800"/>
            </a:lvl1pPr>
          </a:lstStyle>
          <a:p>
            <a:pPr>
              <a:defRPr/>
            </a:pPr>
            <a:r>
              <a:rPr lang="en-GB" smtClean="0"/>
              <a:t>Footer: Title may be placed here or disclaimer if required. May sit up to two lines in depth.</a:t>
            </a:r>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 2 Line Heading and Bullets">
    <p:spTree>
      <p:nvGrpSpPr>
        <p:cNvPr id="1" name=""/>
        <p:cNvGrpSpPr/>
        <p:nvPr/>
      </p:nvGrpSpPr>
      <p:grpSpPr>
        <a:xfrm>
          <a:off x="0" y="0"/>
          <a:ext cx="0" cy="0"/>
          <a:chOff x="0" y="0"/>
          <a:chExt cx="0" cy="0"/>
        </a:xfrm>
      </p:grpSpPr>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smtClean="0"/>
              <a:t>Click to edit Master title style</a:t>
            </a:r>
            <a:endParaRPr lang="en-US" dirty="0" smtClean="0"/>
          </a:p>
        </p:txBody>
      </p:sp>
      <p:sp>
        <p:nvSpPr>
          <p:cNvPr id="44" name="Text Placeholder 43"/>
          <p:cNvSpPr>
            <a:spLocks noGrp="1"/>
          </p:cNvSpPr>
          <p:nvPr>
            <p:ph type="body" sz="quarter" idx="10"/>
          </p:nvPr>
        </p:nvSpPr>
        <p:spPr>
          <a:xfrm>
            <a:off x="904875" y="1310400"/>
            <a:ext cx="7772400" cy="5073312"/>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6" name="Rectangle 6"/>
          <p:cNvSpPr>
            <a:spLocks noGrp="1" noChangeArrowheads="1"/>
          </p:cNvSpPr>
          <p:nvPr>
            <p:ph type="sldNum" sz="quarter" idx="4"/>
          </p:nvPr>
        </p:nvSpPr>
        <p:spPr bwMode="auto">
          <a:xfrm>
            <a:off x="8429651" y="6550025"/>
            <a:ext cx="266673" cy="169277"/>
          </a:xfrm>
          <a:prstGeom prst="rect">
            <a:avLst/>
          </a:prstGeom>
          <a:noFill/>
          <a:ln w="9525">
            <a:noFill/>
            <a:miter lim="800000"/>
            <a:headEnd/>
            <a:tailEnd/>
          </a:ln>
          <a:effectLst/>
        </p:spPr>
        <p:txBody>
          <a:bodyPr vert="horz" wrap="none" lIns="0" tIns="0" rIns="0" bIns="45720" numCol="1" anchor="b" anchorCtr="0" compatLnSpc="1">
            <a:prstTxWarp prst="textNoShape">
              <a:avLst/>
            </a:prstTxWarp>
          </a:bodyPr>
          <a:lstStyle>
            <a:lvl1pPr algn="r">
              <a:defRPr sz="800">
                <a:solidFill>
                  <a:schemeClr val="bg2"/>
                </a:solidFill>
                <a:latin typeface="+mn-lt"/>
                <a:cs typeface="Arial" pitchFamily="34" charset="0"/>
              </a:defRPr>
            </a:lvl1pPr>
          </a:lstStyle>
          <a:p>
            <a:fld id="{D32BAE6A-B452-4007-8177-56DD051636F9}" type="slidenum">
              <a:rPr lang="en-US" smtClean="0"/>
              <a:pPr/>
              <a:t>‹#›</a:t>
            </a:fld>
            <a:endParaRPr lang="en-US" dirty="0"/>
          </a:p>
        </p:txBody>
      </p:sp>
      <p:sp>
        <p:nvSpPr>
          <p:cNvPr id="10" name="Footer Placeholder 3"/>
          <p:cNvSpPr>
            <a:spLocks noGrp="1"/>
          </p:cNvSpPr>
          <p:nvPr userDrawn="1">
            <p:ph type="ftr" sz="quarter" idx="3"/>
          </p:nvPr>
        </p:nvSpPr>
        <p:spPr>
          <a:xfrm>
            <a:off x="3489323" y="6470359"/>
            <a:ext cx="2520000" cy="324000"/>
          </a:xfrm>
          <a:prstGeom prst="rect">
            <a:avLst/>
          </a:prstGeom>
        </p:spPr>
        <p:txBody>
          <a:bodyPr lIns="0" tIns="0" rIns="0" bIns="0"/>
          <a:lstStyle>
            <a:lvl1pPr>
              <a:defRPr sz="800"/>
            </a:lvl1pPr>
          </a:lstStyle>
          <a:p>
            <a:pPr>
              <a:defRPr/>
            </a:pPr>
            <a:r>
              <a:rPr lang="en-GB" dirty="0" smtClean="0"/>
              <a:t>Shell Health</a:t>
            </a:r>
            <a:endParaRPr 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 1 Line Heading and 2 Column Bullets">
    <p:spTree>
      <p:nvGrpSpPr>
        <p:cNvPr id="1" name=""/>
        <p:cNvGrpSpPr/>
        <p:nvPr/>
      </p:nvGrpSpPr>
      <p:grpSpPr>
        <a:xfrm>
          <a:off x="0" y="0"/>
          <a:ext cx="0" cy="0"/>
          <a:chOff x="0" y="0"/>
          <a:chExt cx="0" cy="0"/>
        </a:xfrm>
      </p:grpSpPr>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smtClean="0"/>
              <a:t>Click to edit Master title style</a:t>
            </a:r>
            <a:endParaRPr lang="en-US" dirty="0" smtClean="0"/>
          </a:p>
        </p:txBody>
      </p:sp>
      <p:sp>
        <p:nvSpPr>
          <p:cNvPr id="10" name="Content Placeholder 14"/>
          <p:cNvSpPr>
            <a:spLocks noGrp="1"/>
          </p:cNvSpPr>
          <p:nvPr>
            <p:ph sz="quarter" idx="13"/>
          </p:nvPr>
        </p:nvSpPr>
        <p:spPr>
          <a:xfrm>
            <a:off x="4945062" y="1310400"/>
            <a:ext cx="3732213" cy="5072400"/>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ext Placeholder 43"/>
          <p:cNvSpPr>
            <a:spLocks noGrp="1"/>
          </p:cNvSpPr>
          <p:nvPr>
            <p:ph type="body" sz="quarter" idx="11"/>
          </p:nvPr>
        </p:nvSpPr>
        <p:spPr>
          <a:xfrm>
            <a:off x="900592" y="1310400"/>
            <a:ext cx="3738563" cy="5073312"/>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9" name="Footer Placeholder 3"/>
          <p:cNvSpPr>
            <a:spLocks noGrp="1"/>
          </p:cNvSpPr>
          <p:nvPr userDrawn="1">
            <p:ph type="ftr" sz="quarter" idx="3"/>
          </p:nvPr>
        </p:nvSpPr>
        <p:spPr>
          <a:xfrm>
            <a:off x="3489323" y="6470359"/>
            <a:ext cx="2520000" cy="324000"/>
          </a:xfrm>
          <a:prstGeom prst="rect">
            <a:avLst/>
          </a:prstGeom>
        </p:spPr>
        <p:txBody>
          <a:bodyPr lIns="0" tIns="0" rIns="0" bIns="0"/>
          <a:lstStyle>
            <a:lvl1pPr>
              <a:defRPr sz="800"/>
            </a:lvl1pPr>
          </a:lstStyle>
          <a:p>
            <a:pPr>
              <a:defRPr/>
            </a:pPr>
            <a:r>
              <a:rPr lang="en-GB" smtClean="0"/>
              <a:t>Footer: Title may be placed here or disclaimer if required. May sit up to two lines in depth.</a:t>
            </a:r>
            <a:endParaRPr lang="en-US" dirty="0"/>
          </a:p>
        </p:txBody>
      </p:sp>
      <p:pic>
        <p:nvPicPr>
          <p:cNvPr id="7" name="Content Placeholder 3" descr="PPT option1.jpg"/>
          <p:cNvPicPr>
            <a:picLocks noChangeAspect="1"/>
          </p:cNvPicPr>
          <p:nvPr userDrawn="1"/>
        </p:nvPicPr>
        <p:blipFill>
          <a:blip r:embed="rId2" cstate="print"/>
          <a:stretch>
            <a:fillRect/>
          </a:stretch>
        </p:blipFill>
        <p:spPr bwMode="auto">
          <a:xfrm>
            <a:off x="-10813" y="0"/>
            <a:ext cx="9154813" cy="6858000"/>
          </a:xfrm>
          <a:prstGeom prst="rect">
            <a:avLst/>
          </a:prstGeom>
          <a:noFill/>
          <a:ln w="9525" algn="ctr">
            <a:noFill/>
            <a:miter lim="800000"/>
            <a:headEnd/>
            <a:tailEnd/>
          </a:ln>
        </p:spPr>
      </p:pic>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 2 Line Heading and 2 Column Bullets">
    <p:spTree>
      <p:nvGrpSpPr>
        <p:cNvPr id="1" name=""/>
        <p:cNvGrpSpPr/>
        <p:nvPr/>
      </p:nvGrpSpPr>
      <p:grpSpPr>
        <a:xfrm>
          <a:off x="0" y="0"/>
          <a:ext cx="0" cy="0"/>
          <a:chOff x="0" y="0"/>
          <a:chExt cx="0" cy="0"/>
        </a:xfrm>
      </p:grpSpPr>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smtClean="0"/>
              <a:t>Click to edit Master title style</a:t>
            </a:r>
            <a:endParaRPr lang="en-US" dirty="0" smtClean="0"/>
          </a:p>
        </p:txBody>
      </p:sp>
      <p:sp>
        <p:nvSpPr>
          <p:cNvPr id="12" name="Content Placeholder 14"/>
          <p:cNvSpPr>
            <a:spLocks noGrp="1"/>
          </p:cNvSpPr>
          <p:nvPr>
            <p:ph sz="quarter" idx="13"/>
          </p:nvPr>
        </p:nvSpPr>
        <p:spPr>
          <a:xfrm>
            <a:off x="4945062" y="1310400"/>
            <a:ext cx="3732213" cy="5072400"/>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5" name="Text Placeholder 43"/>
          <p:cNvSpPr>
            <a:spLocks noGrp="1"/>
          </p:cNvSpPr>
          <p:nvPr>
            <p:ph type="body" sz="quarter" idx="11"/>
          </p:nvPr>
        </p:nvSpPr>
        <p:spPr>
          <a:xfrm>
            <a:off x="900592" y="1310400"/>
            <a:ext cx="3738563" cy="5073312"/>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9" name="Footer Placeholder 3"/>
          <p:cNvSpPr>
            <a:spLocks noGrp="1"/>
          </p:cNvSpPr>
          <p:nvPr userDrawn="1">
            <p:ph type="ftr" sz="quarter" idx="3"/>
          </p:nvPr>
        </p:nvSpPr>
        <p:spPr>
          <a:xfrm>
            <a:off x="3489323" y="6470359"/>
            <a:ext cx="2520000" cy="324000"/>
          </a:xfrm>
          <a:prstGeom prst="rect">
            <a:avLst/>
          </a:prstGeom>
        </p:spPr>
        <p:txBody>
          <a:bodyPr lIns="0" tIns="0" rIns="0" bIns="0"/>
          <a:lstStyle>
            <a:lvl1pPr>
              <a:defRPr sz="800"/>
            </a:lvl1pPr>
          </a:lstStyle>
          <a:p>
            <a:pPr>
              <a:defRPr/>
            </a:pPr>
            <a:r>
              <a:rPr lang="en-GB" smtClean="0"/>
              <a:t>Footer: Title may be placed here or disclaimer if required. May sit up to two lines in depth.</a:t>
            </a:r>
            <a:endParaRPr lang="en-US" dirty="0"/>
          </a:p>
        </p:txBody>
      </p:sp>
      <p:pic>
        <p:nvPicPr>
          <p:cNvPr id="7" name="Content Placeholder 3" descr="PPT option1.jpg"/>
          <p:cNvPicPr>
            <a:picLocks noChangeAspect="1"/>
          </p:cNvPicPr>
          <p:nvPr userDrawn="1"/>
        </p:nvPicPr>
        <p:blipFill>
          <a:blip r:embed="rId2" cstate="print"/>
          <a:stretch>
            <a:fillRect/>
          </a:stretch>
        </p:blipFill>
        <p:spPr bwMode="auto">
          <a:xfrm>
            <a:off x="-10813" y="0"/>
            <a:ext cx="9154813" cy="6858000"/>
          </a:xfrm>
          <a:prstGeom prst="rect">
            <a:avLst/>
          </a:prstGeom>
          <a:noFill/>
          <a:ln w="9525" algn="ctr">
            <a:noFill/>
            <a:miter lim="800000"/>
            <a:headEnd/>
            <a:tailEnd/>
          </a:ln>
        </p:spPr>
      </p:pic>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pic>
        <p:nvPicPr>
          <p:cNvPr id="4" name="Content Placeholder 3" descr="PPT option1.jpg"/>
          <p:cNvPicPr>
            <a:picLocks noChangeAspect="1"/>
          </p:cNvPicPr>
          <p:nvPr userDrawn="1"/>
        </p:nvPicPr>
        <p:blipFill>
          <a:blip r:embed="rId2" cstate="print"/>
          <a:stretch>
            <a:fillRect/>
          </a:stretch>
        </p:blipFill>
        <p:spPr bwMode="auto">
          <a:xfrm>
            <a:off x="-10813" y="0"/>
            <a:ext cx="9154813" cy="68580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pic>
        <p:nvPicPr>
          <p:cNvPr id="3" name="Content Placeholder 3" descr="PPT option1.jpg"/>
          <p:cNvPicPr>
            <a:picLocks noChangeAspect="1"/>
          </p:cNvPicPr>
          <p:nvPr userDrawn="1"/>
        </p:nvPicPr>
        <p:blipFill>
          <a:blip r:embed="rId2" cstate="print"/>
          <a:stretch>
            <a:fillRect/>
          </a:stretch>
        </p:blipFill>
        <p:spPr bwMode="auto">
          <a:xfrm>
            <a:off x="-10813" y="0"/>
            <a:ext cx="9154813" cy="6858000"/>
          </a:xfrm>
          <a:prstGeom prst="rect">
            <a:avLst/>
          </a:prstGeom>
          <a:noFill/>
          <a:ln w="9525" algn="ctr">
            <a:noFill/>
            <a:miter lim="800000"/>
            <a:headEnd/>
            <a:tailEnd/>
          </a:ln>
        </p:spPr>
      </p:pic>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Rectangle 3"/>
          <p:cNvSpPr>
            <a:spLocks noGrp="1" noChangeArrowheads="1"/>
          </p:cNvSpPr>
          <p:nvPr>
            <p:ph type="body" idx="1"/>
          </p:nvPr>
        </p:nvSpPr>
        <p:spPr bwMode="auto">
          <a:xfrm>
            <a:off x="900113" y="1310400"/>
            <a:ext cx="7747176" cy="507135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a:t>
            </a:r>
            <a:r>
              <a:rPr lang="en-US" dirty="0" err="1" smtClean="0"/>
              <a:t>Rlevel</a:t>
            </a:r>
            <a:endParaRPr lang="en-US" dirty="0" smtClean="0"/>
          </a:p>
        </p:txBody>
      </p:sp>
      <p:sp>
        <p:nvSpPr>
          <p:cNvPr id="16" name="Rectangle 2"/>
          <p:cNvSpPr>
            <a:spLocks noGrp="1" noChangeArrowheads="1"/>
          </p:cNvSpPr>
          <p:nvPr>
            <p:ph type="title"/>
          </p:nvPr>
        </p:nvSpPr>
        <p:spPr bwMode="auto">
          <a:xfrm>
            <a:off x="900112" y="295253"/>
            <a:ext cx="7700963" cy="419103"/>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22" name="Footer Placeholder 3"/>
          <p:cNvSpPr>
            <a:spLocks noGrp="1"/>
          </p:cNvSpPr>
          <p:nvPr>
            <p:ph type="ftr" sz="quarter" idx="3"/>
          </p:nvPr>
        </p:nvSpPr>
        <p:spPr>
          <a:xfrm>
            <a:off x="3489323" y="6470359"/>
            <a:ext cx="2520000" cy="324000"/>
          </a:xfrm>
          <a:prstGeom prst="rect">
            <a:avLst/>
          </a:prstGeom>
        </p:spPr>
        <p:txBody>
          <a:bodyPr lIns="0" tIns="0" rIns="0" bIns="0"/>
          <a:lstStyle>
            <a:lvl1pPr>
              <a:defRPr sz="800"/>
            </a:lvl1pPr>
          </a:lstStyle>
          <a:p>
            <a:pPr>
              <a:defRPr/>
            </a:pPr>
            <a:r>
              <a:rPr lang="en-GB" dirty="0" smtClean="0"/>
              <a:t>Resilience Training for Managers</a:t>
            </a:r>
            <a:endParaRPr lang="en-US" dirty="0"/>
          </a:p>
        </p:txBody>
      </p:sp>
      <p:sp>
        <p:nvSpPr>
          <p:cNvPr id="23" name="Text Box 11" descr="Text Box 11"/>
          <p:cNvSpPr txBox="1">
            <a:spLocks noChangeArrowheads="1"/>
          </p:cNvSpPr>
          <p:nvPr/>
        </p:nvSpPr>
        <p:spPr bwMode="auto">
          <a:xfrm>
            <a:off x="900000" y="6470359"/>
            <a:ext cx="2520000" cy="324000"/>
          </a:xfrm>
          <a:prstGeom prst="rect">
            <a:avLst/>
          </a:prstGeom>
          <a:solidFill>
            <a:schemeClr val="bg1"/>
          </a:solidFill>
          <a:ln w="9525" algn="ctr">
            <a:noFill/>
            <a:miter lim="800000"/>
            <a:headEnd/>
            <a:tailEnd/>
          </a:ln>
          <a:effectLst/>
        </p:spPr>
        <p:txBody>
          <a:bodyPr wrap="none" lIns="0" tIns="0" rIns="0" anchor="t" anchorCtr="0">
            <a:noAutofit/>
          </a:bodyPr>
          <a:lstStyle/>
          <a:p>
            <a:pPr>
              <a:defRPr/>
            </a:pPr>
            <a:r>
              <a:rPr lang="en-GB" sz="800" dirty="0" smtClean="0">
                <a:solidFill>
                  <a:schemeClr val="tx1"/>
                </a:solidFill>
                <a:latin typeface="+mn-lt"/>
                <a:cs typeface="Arial" pitchFamily="34" charset="0"/>
              </a:rPr>
              <a:t>Shell Health</a:t>
            </a:r>
            <a:endParaRPr lang="en-GB" sz="800" dirty="0">
              <a:solidFill>
                <a:schemeClr val="tx1"/>
              </a:solidFill>
              <a:latin typeface="+mn-lt"/>
              <a:cs typeface="Arial" pitchFamily="34" charset="0"/>
            </a:endParaRPr>
          </a:p>
        </p:txBody>
      </p:sp>
      <p:sp>
        <p:nvSpPr>
          <p:cNvPr id="24" name="Rectangle 6" descr="Rectangle 6"/>
          <p:cNvSpPr txBox="1">
            <a:spLocks noChangeArrowheads="1"/>
          </p:cNvSpPr>
          <p:nvPr/>
        </p:nvSpPr>
        <p:spPr bwMode="auto">
          <a:xfrm>
            <a:off x="8377293" y="6470360"/>
            <a:ext cx="266673" cy="169277"/>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00">
                <a:solidFill>
                  <a:schemeClr val="tx1"/>
                </a:solidFill>
                <a:latin typeface="+mn-lt"/>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C092D77-BF14-44D1-8E50-4F1EFB4AC40D}" type="slidenum">
              <a:rPr kumimoji="0" lang="en-GB" sz="800" b="0" i="0" u="none" strike="noStrike" kern="1200" cap="none" spc="0" normalizeH="0" baseline="0" noProof="0" smtClean="0">
                <a:ln>
                  <a:noFill/>
                </a:ln>
                <a:solidFill>
                  <a:schemeClr val="tx1"/>
                </a:solidFill>
                <a:effectLst/>
                <a:uLnTx/>
                <a:uFillTx/>
                <a:latin typeface="+mn-lt"/>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25" name="Rectangle 4" descr="Rectangle 4"/>
          <p:cNvSpPr txBox="1">
            <a:spLocks noChangeArrowheads="1"/>
          </p:cNvSpPr>
          <p:nvPr/>
        </p:nvSpPr>
        <p:spPr bwMode="auto">
          <a:xfrm>
            <a:off x="7572396" y="6564475"/>
            <a:ext cx="1080000" cy="293525"/>
          </a:xfrm>
          <a:prstGeom prst="rect">
            <a:avLst/>
          </a:prstGeom>
          <a:solidFill>
            <a:schemeClr val="bg1"/>
          </a:solidFill>
          <a:ln w="9525">
            <a:noFill/>
            <a:miter lim="800000"/>
            <a:headEnd/>
            <a:tailEnd/>
          </a:ln>
          <a:effectLst/>
        </p:spPr>
        <p:txBody>
          <a:bodyPr vert="horz" wrap="none" lIns="0" tIns="0" rIns="0" bIns="45720" numCol="1" anchor="t" anchorCtr="0" compatLnSpc="1">
            <a:prstTxWarp prst="textNoShape">
              <a:avLst/>
            </a:prstTxWarp>
          </a:bodyPr>
          <a:lstStyle>
            <a:lvl1pPr algn="l">
              <a:defRPr sz="800">
                <a:solidFill>
                  <a:schemeClr val="tx1"/>
                </a:solidFill>
                <a:latin typeface="+mn-lt"/>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mn-lt"/>
                <a:ea typeface="+mn-ea"/>
                <a:cs typeface="Arial" pitchFamily="34" charset="0"/>
              </a:rPr>
              <a:t>February 2012</a:t>
            </a:r>
            <a:endParaRPr kumimoji="0" lang="en-GB" sz="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9" name="Content Placeholder 3" descr="PPT option1.jpg"/>
          <p:cNvPicPr>
            <a:picLocks noChangeAspect="1"/>
          </p:cNvPicPr>
          <p:nvPr userDrawn="1"/>
        </p:nvPicPr>
        <p:blipFill>
          <a:blip r:embed="rId13" cstate="print"/>
          <a:stretch>
            <a:fillRect/>
          </a:stretch>
        </p:blipFill>
        <p:spPr>
          <a:xfrm>
            <a:off x="-10813" y="0"/>
            <a:ext cx="9154813"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84" r:id="rId3"/>
    <p:sldLayoutId id="2147483666" r:id="rId4"/>
    <p:sldLayoutId id="2147483667" r:id="rId5"/>
    <p:sldLayoutId id="2147483668" r:id="rId6"/>
    <p:sldLayoutId id="2147483686" r:id="rId7"/>
    <p:sldLayoutId id="2147483687" r:id="rId8"/>
    <p:sldLayoutId id="2147483688" r:id="rId9"/>
    <p:sldLayoutId id="2147483689" r:id="rId10"/>
    <p:sldLayoutId id="2147483690" r:id="rId11"/>
  </p:sldLayoutIdLst>
  <p:transition/>
  <p:timing>
    <p:tnLst>
      <p:par>
        <p:cTn id="1" dur="indefinite" restart="never" nodeType="tmRoot"/>
      </p:par>
    </p:tnLst>
  </p:timing>
  <p:hf hdr="0"/>
  <p:txStyles>
    <p:titleStyle>
      <a:lvl1pPr algn="l" defTabSz="914400" rtl="0" eaLnBrk="1" latinLnBrk="0" hangingPunct="1">
        <a:spcBef>
          <a:spcPct val="0"/>
        </a:spcBef>
        <a:buNone/>
        <a:defRPr sz="2400" b="1" kern="1200" cap="none" baseline="0">
          <a:solidFill>
            <a:schemeClr val="accent2"/>
          </a:solidFill>
          <a:latin typeface="+mj-lt"/>
          <a:ea typeface="+mj-ea"/>
          <a:cs typeface="+mj-cs"/>
        </a:defRPr>
      </a:lvl1pPr>
    </p:titleStyle>
    <p:bodyStyle>
      <a:lvl1pPr marL="265113" indent="-265113" algn="l" defTabSz="914400" rtl="0" eaLnBrk="1" latinLnBrk="0" hangingPunct="1">
        <a:lnSpc>
          <a:spcPct val="140000"/>
        </a:lnSpc>
        <a:spcBef>
          <a:spcPts val="0"/>
        </a:spcBef>
        <a:spcAft>
          <a:spcPts val="600"/>
        </a:spcAft>
        <a:buClr>
          <a:schemeClr val="accent2"/>
        </a:buClr>
        <a:buSzPct val="75000"/>
        <a:buFontTx/>
        <a:buBlip>
          <a:blip r:embed="rId14"/>
        </a:buBlip>
        <a:defRPr sz="2000" kern="1200" baseline="0">
          <a:solidFill>
            <a:schemeClr val="tx1"/>
          </a:solidFill>
          <a:latin typeface="+mn-lt"/>
          <a:ea typeface="+mn-ea"/>
          <a:cs typeface="+mn-cs"/>
        </a:defRPr>
      </a:lvl1pPr>
      <a:lvl2pPr marL="447675" indent="-180975" algn="l" defTabSz="914400" rtl="0" eaLnBrk="1" latinLnBrk="0" hangingPunct="1">
        <a:lnSpc>
          <a:spcPct val="140000"/>
        </a:lnSpc>
        <a:spcBef>
          <a:spcPts val="0"/>
        </a:spcBef>
        <a:spcAft>
          <a:spcPts val="600"/>
        </a:spcAft>
        <a:buClr>
          <a:schemeClr val="tx1"/>
        </a:buClr>
        <a:buSzPct val="75000"/>
        <a:buFont typeface="Wingdings" pitchFamily="2" charset="2"/>
        <a:buChar char="n"/>
        <a:defRPr sz="2000" b="0" kern="1200" baseline="0">
          <a:solidFill>
            <a:schemeClr val="tx1"/>
          </a:solidFill>
          <a:latin typeface="+mn-lt"/>
          <a:ea typeface="+mn-ea"/>
          <a:cs typeface="+mn-cs"/>
        </a:defRPr>
      </a:lvl2pPr>
      <a:lvl3pPr marL="895350" indent="-180975" algn="l" defTabSz="914400" rtl="0" eaLnBrk="1" latinLnBrk="0" hangingPunct="1">
        <a:lnSpc>
          <a:spcPct val="140000"/>
        </a:lnSpc>
        <a:spcBef>
          <a:spcPts val="0"/>
        </a:spcBef>
        <a:spcAft>
          <a:spcPts val="600"/>
        </a:spcAft>
        <a:buClr>
          <a:schemeClr val="tx1"/>
        </a:buClr>
        <a:buSzPct val="75000"/>
        <a:buFont typeface="Wingdings" pitchFamily="2" charset="2"/>
        <a:buChar char="n"/>
        <a:defRPr sz="1600" b="0" kern="1200" baseline="0">
          <a:solidFill>
            <a:schemeClr val="tx1"/>
          </a:solidFill>
          <a:latin typeface="+mn-lt"/>
          <a:ea typeface="+mn-ea"/>
          <a:cs typeface="+mn-cs"/>
        </a:defRPr>
      </a:lvl3pPr>
      <a:lvl4pPr marL="1257300" indent="-180975" algn="l" defTabSz="914400" rtl="0" eaLnBrk="1" latinLnBrk="0" hangingPunct="1">
        <a:lnSpc>
          <a:spcPct val="140000"/>
        </a:lnSpc>
        <a:spcBef>
          <a:spcPts val="0"/>
        </a:spcBef>
        <a:spcAft>
          <a:spcPts val="600"/>
        </a:spcAft>
        <a:buClr>
          <a:schemeClr val="tx1"/>
        </a:buClr>
        <a:buSzPct val="75000"/>
        <a:buFont typeface="Wingdings" pitchFamily="2" charset="2"/>
        <a:buChar char="n"/>
        <a:defRPr sz="1200" b="0" kern="1200" baseline="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vmlDrawing" Target="../drawings/vmlDrawing3.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PT cover.jpg"/>
          <p:cNvPicPr>
            <a:picLocks noChangeAspect="1"/>
          </p:cNvPicPr>
          <p:nvPr/>
        </p:nvPicPr>
        <p:blipFill>
          <a:blip r:embed="rId2" cstate="print"/>
          <a:stretch>
            <a:fillRect/>
          </a:stretch>
        </p:blipFill>
        <p:spPr>
          <a:xfrm>
            <a:off x="0" y="0"/>
            <a:ext cx="9149407" cy="6853950"/>
          </a:xfrm>
          <a:prstGeom prst="rect">
            <a:avLst/>
          </a:prstGeom>
        </p:spPr>
      </p:pic>
      <p:sp>
        <p:nvSpPr>
          <p:cNvPr id="7" name="Text Box 12"/>
          <p:cNvSpPr txBox="1">
            <a:spLocks noChangeArrowheads="1"/>
          </p:cNvSpPr>
          <p:nvPr/>
        </p:nvSpPr>
        <p:spPr bwMode="auto">
          <a:xfrm>
            <a:off x="990600" y="1065074"/>
            <a:ext cx="7162800" cy="1200329"/>
          </a:xfrm>
          <a:prstGeom prst="rect">
            <a:avLst/>
          </a:prstGeom>
          <a:noFill/>
          <a:ln w="9525">
            <a:noFill/>
            <a:miter lim="800000"/>
            <a:headEnd/>
            <a:tailEnd/>
          </a:ln>
          <a:effectLst>
            <a:outerShdw dist="40161" dir="1106097" algn="ctr" rotWithShape="0">
              <a:schemeClr val="tx1"/>
            </a:outerShdw>
          </a:effectLst>
        </p:spPr>
        <p:txBody>
          <a:bodyPr>
            <a:spAutoFit/>
          </a:bodyPr>
          <a:lstStyle/>
          <a:p>
            <a:pPr algn="ctr">
              <a:defRPr/>
            </a:pPr>
            <a:r>
              <a:rPr lang="en-US" sz="3600" b="1" dirty="0" smtClean="0">
                <a:solidFill>
                  <a:schemeClr val="bg1"/>
                </a:solidFill>
                <a:effectLst>
                  <a:outerShdw blurRad="38100" dist="38100" dir="2700000" algn="tl">
                    <a:srgbClr val="C0C0C0"/>
                  </a:outerShdw>
                </a:effectLst>
                <a:latin typeface="Arial" pitchFamily="34" charset="0"/>
                <a:cs typeface="Arial" pitchFamily="34" charset="0"/>
              </a:rPr>
              <a:t>STRESS CONTROL</a:t>
            </a:r>
          </a:p>
          <a:p>
            <a:pPr algn="ctr">
              <a:defRPr/>
            </a:pPr>
            <a:r>
              <a:rPr lang="en-US" sz="3600" b="1" dirty="0" smtClean="0">
                <a:solidFill>
                  <a:schemeClr val="bg1"/>
                </a:solidFill>
                <a:effectLst>
                  <a:outerShdw blurRad="38100" dist="38100" dir="2700000" algn="tl">
                    <a:srgbClr val="C0C0C0"/>
                  </a:outerShdw>
                </a:effectLst>
                <a:latin typeface="Arial" pitchFamily="34" charset="0"/>
                <a:cs typeface="Arial" pitchFamily="34" charset="0"/>
              </a:rPr>
              <a:t>Developing Resilience</a:t>
            </a:r>
            <a:endParaRPr lang="en-US" sz="3600" b="1" dirty="0">
              <a:solidFill>
                <a:schemeClr val="bg1"/>
              </a:solidFill>
              <a:effectLst>
                <a:outerShdw blurRad="38100" dist="38100" dir="2700000" algn="tl">
                  <a:srgbClr val="C0C0C0"/>
                </a:outerShdw>
              </a:effectLst>
              <a:latin typeface="Arial" pitchFamily="34" charset="0"/>
              <a:cs typeface="Arial" pitchFamily="34" charset="0"/>
            </a:endParaRPr>
          </a:p>
        </p:txBody>
      </p:sp>
      <p:sp>
        <p:nvSpPr>
          <p:cNvPr id="4" name="TextBox 3"/>
          <p:cNvSpPr txBox="1"/>
          <p:nvPr/>
        </p:nvSpPr>
        <p:spPr>
          <a:xfrm>
            <a:off x="2714612" y="3214686"/>
            <a:ext cx="3786214" cy="784830"/>
          </a:xfrm>
          <a:prstGeom prst="rect">
            <a:avLst/>
          </a:prstGeom>
          <a:noFill/>
        </p:spPr>
        <p:txBody>
          <a:bodyPr wrap="square" rtlCol="0">
            <a:spAutoFit/>
          </a:bodyPr>
          <a:lstStyle/>
          <a:p>
            <a:pPr algn="ctr">
              <a:lnSpc>
                <a:spcPts val="2100"/>
              </a:lnSpc>
              <a:spcAft>
                <a:spcPts val="1200"/>
              </a:spcAft>
            </a:pPr>
            <a:r>
              <a:rPr lang="en-US" b="1" dirty="0" smtClean="0">
                <a:solidFill>
                  <a:schemeClr val="bg1"/>
                </a:solidFill>
                <a:effectLst>
                  <a:outerShdw blurRad="38100" dist="38100" dir="2700000" algn="tl">
                    <a:srgbClr val="000000">
                      <a:alpha val="43137"/>
                    </a:srgbClr>
                  </a:outerShdw>
                </a:effectLst>
              </a:rPr>
              <a:t>Sulaiman Al Hinai</a:t>
            </a:r>
            <a:endParaRPr lang="en-US" b="1" dirty="0" smtClean="0">
              <a:solidFill>
                <a:schemeClr val="bg1"/>
              </a:solidFill>
              <a:effectLst>
                <a:outerShdw blurRad="38100" dist="38100" dir="2700000" algn="tl">
                  <a:srgbClr val="000000">
                    <a:alpha val="43137"/>
                  </a:srgbClr>
                </a:outerShdw>
              </a:effectLst>
            </a:endParaRPr>
          </a:p>
          <a:p>
            <a:pPr algn="ctr">
              <a:lnSpc>
                <a:spcPts val="2100"/>
              </a:lnSpc>
              <a:spcAft>
                <a:spcPts val="1200"/>
              </a:spcAft>
            </a:pPr>
            <a:r>
              <a:rPr lang="en-US" b="1" dirty="0" smtClean="0">
                <a:solidFill>
                  <a:schemeClr val="bg1"/>
                </a:solidFill>
                <a:effectLst>
                  <a:outerShdw blurRad="38100" dist="38100" dir="2700000" algn="tl">
                    <a:srgbClr val="000000">
                      <a:alpha val="43137"/>
                    </a:srgbClr>
                  </a:outerShdw>
                </a:effectLst>
              </a:rPr>
              <a:t>Industrial Hygienist, MCOH6</a:t>
            </a:r>
            <a:endParaRPr lang="en-US" b="1" dirty="0" smtClean="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2908" y="142852"/>
            <a:ext cx="7700963" cy="419103"/>
          </a:xfrm>
        </p:spPr>
        <p:txBody>
          <a:bodyPr/>
          <a:lstStyle/>
          <a:p>
            <a:r>
              <a:rPr lang="en-GB" dirty="0" smtClean="0">
                <a:solidFill>
                  <a:srgbClr val="FF0000"/>
                </a:solidFill>
              </a:rPr>
              <a:t>	</a:t>
            </a:r>
            <a:r>
              <a:rPr lang="en-GB" dirty="0" smtClean="0">
                <a:solidFill>
                  <a:srgbClr val="FF0000"/>
                </a:solidFill>
                <a:effectLst>
                  <a:outerShdw blurRad="38100" dist="38100" dir="2700000" algn="tl">
                    <a:srgbClr val="000000">
                      <a:alpha val="43137"/>
                    </a:srgbClr>
                  </a:outerShdw>
                </a:effectLst>
              </a:rPr>
              <a:t>What is Resilience?</a:t>
            </a:r>
            <a:endParaRPr lang="en-GB"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71472" y="857232"/>
            <a:ext cx="7747176" cy="5572164"/>
          </a:xfrm>
        </p:spPr>
        <p:txBody>
          <a:bodyPr/>
          <a:lstStyle/>
          <a:p>
            <a:pPr algn="just">
              <a:buFont typeface="Wingdings" pitchFamily="2" charset="2"/>
              <a:buChar char="v"/>
            </a:pPr>
            <a:r>
              <a:rPr lang="en-US" dirty="0" smtClean="0"/>
              <a:t>Resilience is the process of adapting well in the face of adversity, trauma, tragedy, threats, or even significant sources of stress -- such as family and relationship problems, serious health problems, or workplace and financial stressors. It means "bouncing back" from difficult experiences.</a:t>
            </a:r>
          </a:p>
          <a:p>
            <a:pPr algn="just">
              <a:buNone/>
            </a:pPr>
            <a:endParaRPr lang="en-US" dirty="0" smtClean="0"/>
          </a:p>
          <a:p>
            <a:pPr algn="just">
              <a:buFont typeface="Wingdings" pitchFamily="2" charset="2"/>
              <a:buChar char="v"/>
            </a:pPr>
            <a:r>
              <a:rPr lang="en-US" dirty="0" smtClean="0"/>
              <a:t>Research has shown that resilience is ordinary, not extraordinary. People commonly demonstrate resilience. We can all think of situations from our own experience or from recent world tragedies where people have grown as a result of their particular adverse situation.</a:t>
            </a:r>
          </a:p>
          <a:p>
            <a:pPr>
              <a:buNone/>
            </a:pPr>
            <a:r>
              <a:rPr lang="en-US" sz="1400" b="1" i="1" dirty="0" smtClean="0"/>
              <a:t>(Ref :American Psychological Society)</a:t>
            </a:r>
          </a:p>
          <a:p>
            <a:pPr algn="just"/>
            <a:endParaRPr lang="en-US" dirty="0" smtClean="0"/>
          </a:p>
          <a:p>
            <a:pPr algn="just"/>
            <a:endParaRPr lang="en-GB"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idx="4294967295"/>
          </p:nvPr>
        </p:nvSpPr>
        <p:spPr>
          <a:xfrm>
            <a:off x="571472" y="142852"/>
            <a:ext cx="7700963" cy="419103"/>
          </a:xfrm>
        </p:spPr>
        <p:txBody>
          <a:bodyPr/>
          <a:lstStyle/>
          <a:p>
            <a:pPr algn="ctr"/>
            <a:r>
              <a:rPr lang="en-GB" dirty="0" smtClean="0">
                <a:effectLst>
                  <a:outerShdw blurRad="38100" dist="38100" dir="2700000" algn="tl">
                    <a:srgbClr val="000000">
                      <a:alpha val="43137"/>
                    </a:srgbClr>
                  </a:outerShdw>
                </a:effectLst>
              </a:rPr>
              <a:t>Resilience- demonstrating good coping strategies</a:t>
            </a:r>
            <a:br>
              <a:rPr lang="en-GB" dirty="0" smtClean="0">
                <a:effectLst>
                  <a:outerShdw blurRad="38100" dist="38100" dir="2700000" algn="tl">
                    <a:srgbClr val="000000">
                      <a:alpha val="43137"/>
                    </a:srgbClr>
                  </a:outerShdw>
                </a:effectLst>
              </a:rPr>
            </a:br>
            <a:endParaRPr lang="en-US" sz="2400" dirty="0">
              <a:effectLst>
                <a:outerShdw blurRad="38100" dist="38100" dir="2700000" algn="tl">
                  <a:srgbClr val="000000">
                    <a:alpha val="43137"/>
                  </a:srgbClr>
                </a:outerShdw>
              </a:effectLst>
            </a:endParaRPr>
          </a:p>
        </p:txBody>
      </p:sp>
      <p:grpSp>
        <p:nvGrpSpPr>
          <p:cNvPr id="20" name="Group 19"/>
          <p:cNvGrpSpPr/>
          <p:nvPr/>
        </p:nvGrpSpPr>
        <p:grpSpPr>
          <a:xfrm>
            <a:off x="1860060" y="1142984"/>
            <a:ext cx="5230432" cy="4307128"/>
            <a:chOff x="1860060" y="1142984"/>
            <a:chExt cx="5230432" cy="4307128"/>
          </a:xfrm>
        </p:grpSpPr>
        <p:grpSp>
          <p:nvGrpSpPr>
            <p:cNvPr id="18" name="Group 17"/>
            <p:cNvGrpSpPr/>
            <p:nvPr/>
          </p:nvGrpSpPr>
          <p:grpSpPr>
            <a:xfrm>
              <a:off x="1860060" y="1142984"/>
              <a:ext cx="5230432" cy="4307128"/>
              <a:chOff x="2512717" y="1142984"/>
              <a:chExt cx="5230432" cy="4307128"/>
            </a:xfrm>
            <a:scene3d>
              <a:camera prst="orthographicFront">
                <a:rot lat="0" lon="0" rev="0"/>
              </a:camera>
              <a:lightRig rig="contrasting" dir="t">
                <a:rot lat="0" lon="0" rev="1500000"/>
              </a:lightRig>
            </a:scene3d>
          </p:grpSpPr>
          <p:sp>
            <p:nvSpPr>
              <p:cNvPr id="12" name="Oval 11"/>
              <p:cNvSpPr/>
              <p:nvPr/>
            </p:nvSpPr>
            <p:spPr>
              <a:xfrm flipH="1">
                <a:off x="2715777" y="1285860"/>
                <a:ext cx="1080120" cy="1080120"/>
              </a:xfrm>
              <a:prstGeom prst="ellipse">
                <a:avLst/>
              </a:prstGeom>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lumMod val="50000"/>
                      </a:schemeClr>
                    </a:solidFill>
                  </a:rPr>
                  <a:t>Mental</a:t>
                </a:r>
                <a:endParaRPr lang="en-GB" sz="1200" dirty="0">
                  <a:solidFill>
                    <a:schemeClr val="tx1">
                      <a:lumMod val="50000"/>
                    </a:schemeClr>
                  </a:solidFill>
                </a:endParaRPr>
              </a:p>
            </p:txBody>
          </p:sp>
          <p:sp>
            <p:nvSpPr>
              <p:cNvPr id="13" name="Oval 12"/>
              <p:cNvSpPr/>
              <p:nvPr/>
            </p:nvSpPr>
            <p:spPr>
              <a:xfrm>
                <a:off x="2512717" y="2428868"/>
                <a:ext cx="1058416" cy="1008112"/>
              </a:xfrm>
              <a:prstGeom prst="ellipse">
                <a:avLst/>
              </a:prstGeom>
              <a:solidFill>
                <a:schemeClr val="accent3">
                  <a:lumMod val="60000"/>
                  <a:lumOff val="40000"/>
                </a:schemeClr>
              </a:soli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Physical</a:t>
                </a:r>
                <a:endParaRPr lang="en-GB" sz="1200" dirty="0"/>
              </a:p>
            </p:txBody>
          </p:sp>
          <p:sp>
            <p:nvSpPr>
              <p:cNvPr id="14" name="Oval 13"/>
              <p:cNvSpPr/>
              <p:nvPr/>
            </p:nvSpPr>
            <p:spPr>
              <a:xfrm>
                <a:off x="4510277" y="1142984"/>
                <a:ext cx="1148708" cy="1008112"/>
              </a:xfrm>
              <a:prstGeom prst="ellipse">
                <a:avLst/>
              </a:prstGeom>
              <a:solidFill>
                <a:schemeClr val="accent4">
                  <a:lumMod val="40000"/>
                  <a:lumOff val="60000"/>
                </a:schemeClr>
              </a:soli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smtClean="0">
                    <a:solidFill>
                      <a:schemeClr val="tx1">
                        <a:lumMod val="50000"/>
                      </a:schemeClr>
                    </a:solidFill>
                  </a:rPr>
                  <a:t>Emotional</a:t>
                </a:r>
                <a:r>
                  <a:rPr lang="en-GB" sz="1050" dirty="0" smtClean="0">
                    <a:solidFill>
                      <a:schemeClr val="tx1">
                        <a:lumMod val="50000"/>
                      </a:schemeClr>
                    </a:solidFill>
                  </a:rPr>
                  <a:t> </a:t>
                </a:r>
                <a:endParaRPr lang="en-GB" sz="1050" dirty="0">
                  <a:solidFill>
                    <a:schemeClr val="tx1">
                      <a:lumMod val="50000"/>
                    </a:schemeClr>
                  </a:solidFill>
                </a:endParaRPr>
              </a:p>
            </p:txBody>
          </p:sp>
          <p:sp>
            <p:nvSpPr>
              <p:cNvPr id="15" name="Oval 14"/>
              <p:cNvSpPr/>
              <p:nvPr/>
            </p:nvSpPr>
            <p:spPr>
              <a:xfrm>
                <a:off x="6193917" y="1347404"/>
                <a:ext cx="1080120" cy="936104"/>
              </a:xfrm>
              <a:prstGeom prst="ellipse">
                <a:avLst/>
              </a:prstGeom>
              <a:solidFill>
                <a:srgbClr val="00B050"/>
              </a:soli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Spiritual</a:t>
                </a:r>
                <a:endParaRPr lang="en-GB" sz="1200" dirty="0"/>
              </a:p>
            </p:txBody>
          </p:sp>
          <p:sp>
            <p:nvSpPr>
              <p:cNvPr id="16" name="Oval 15"/>
              <p:cNvSpPr/>
              <p:nvPr/>
            </p:nvSpPr>
            <p:spPr>
              <a:xfrm>
                <a:off x="6643702" y="2285992"/>
                <a:ext cx="1099447" cy="1058416"/>
              </a:xfrm>
              <a:prstGeom prst="ellipse">
                <a:avLst/>
              </a:prstGeom>
              <a:solidFill>
                <a:schemeClr val="accent2"/>
              </a:soli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Social</a:t>
                </a:r>
                <a:endParaRPr lang="en-GB" sz="1200" dirty="0"/>
              </a:p>
            </p:txBody>
          </p:sp>
          <p:pic>
            <p:nvPicPr>
              <p:cNvPr id="41987" name="Picture 3"/>
              <p:cNvPicPr>
                <a:picLocks noChangeAspect="1" noChangeArrowheads="1"/>
              </p:cNvPicPr>
              <p:nvPr/>
            </p:nvPicPr>
            <p:blipFill>
              <a:blip r:embed="rId2" cstate="print"/>
              <a:srcRect/>
              <a:stretch>
                <a:fillRect/>
              </a:stretch>
            </p:blipFill>
            <p:spPr bwMode="auto">
              <a:xfrm>
                <a:off x="3579958" y="2278302"/>
                <a:ext cx="3019784" cy="3171810"/>
              </a:xfrm>
              <a:prstGeom prst="rect">
                <a:avLst/>
              </a:prstGeom>
              <a:noFill/>
              <a:ln w="9525">
                <a:noFill/>
                <a:miter lim="800000"/>
                <a:headEnd/>
                <a:tailEnd/>
              </a:ln>
              <a:effectLst>
                <a:outerShdw blurRad="149987" dist="250190" dir="8460000" algn="ctr">
                  <a:srgbClr val="000000">
                    <a:alpha val="28000"/>
                  </a:srgbClr>
                </a:outerShdw>
                <a:reflection blurRad="6350" stA="52000" endA="300" endPos="35000" dir="5400000" sy="-100000" algn="bl" rotWithShape="0"/>
              </a:effectLst>
              <a:sp3d prstMaterial="metal">
                <a:bevelT w="88900" h="88900"/>
              </a:sp3d>
            </p:spPr>
          </p:pic>
        </p:grpSp>
        <p:sp>
          <p:nvSpPr>
            <p:cNvPr id="19" name="Oval 18"/>
            <p:cNvSpPr/>
            <p:nvPr/>
          </p:nvSpPr>
          <p:spPr>
            <a:xfrm>
              <a:off x="4331310" y="3713650"/>
              <a:ext cx="214314" cy="214314"/>
            </a:xfrm>
            <a:prstGeom prst="ellipse">
              <a:avLst/>
            </a:prstGeom>
            <a:solidFill>
              <a:srgbClr val="FFFFFF"/>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idx="4294967295"/>
          </p:nvPr>
        </p:nvSpPr>
        <p:spPr>
          <a:xfrm>
            <a:off x="571472" y="142852"/>
            <a:ext cx="7700963" cy="419103"/>
          </a:xfrm>
        </p:spPr>
        <p:txBody>
          <a:bodyPr/>
          <a:lstStyle/>
          <a:p>
            <a:pPr algn="ctr"/>
            <a:r>
              <a:rPr lang="en-GB" dirty="0" smtClean="0">
                <a:effectLst>
                  <a:outerShdw blurRad="38100" dist="38100" dir="2700000" algn="tl">
                    <a:srgbClr val="000000">
                      <a:alpha val="43137"/>
                    </a:srgbClr>
                  </a:outerShdw>
                </a:effectLst>
              </a:rPr>
              <a:t>Life out of </a:t>
            </a:r>
            <a:r>
              <a:rPr lang="en-GB" dirty="0" smtClean="0">
                <a:effectLst>
                  <a:outerShdw blurRad="38100" dist="38100" dir="2700000" algn="tl">
                    <a:srgbClr val="000000">
                      <a:alpha val="43137"/>
                    </a:srgbClr>
                  </a:outerShdw>
                </a:effectLst>
              </a:rPr>
              <a:t>balance - a </a:t>
            </a:r>
            <a:r>
              <a:rPr lang="en-GB" dirty="0" smtClean="0">
                <a:effectLst>
                  <a:outerShdw blurRad="38100" dist="38100" dir="2700000" algn="tl">
                    <a:srgbClr val="000000">
                      <a:alpha val="43137"/>
                    </a:srgbClr>
                  </a:outerShdw>
                </a:effectLst>
              </a:rPr>
              <a:t>need to develop resilience</a:t>
            </a:r>
            <a:br>
              <a:rPr lang="en-GB" dirty="0" smtClean="0">
                <a:effectLst>
                  <a:outerShdw blurRad="38100" dist="38100" dir="2700000" algn="tl">
                    <a:srgbClr val="000000">
                      <a:alpha val="43137"/>
                    </a:srgbClr>
                  </a:outerShdw>
                </a:effectLst>
              </a:rPr>
            </a:br>
            <a:endParaRPr lang="en-US" sz="2400" dirty="0">
              <a:effectLst>
                <a:outerShdw blurRad="38100" dist="38100" dir="2700000" algn="tl">
                  <a:srgbClr val="000000">
                    <a:alpha val="43137"/>
                  </a:srgbClr>
                </a:outerShdw>
              </a:effectLst>
            </a:endParaRPr>
          </a:p>
        </p:txBody>
      </p:sp>
      <p:grpSp>
        <p:nvGrpSpPr>
          <p:cNvPr id="2" name="Group 19"/>
          <p:cNvGrpSpPr/>
          <p:nvPr/>
        </p:nvGrpSpPr>
        <p:grpSpPr>
          <a:xfrm>
            <a:off x="1857356" y="1142984"/>
            <a:ext cx="5230432" cy="4307128"/>
            <a:chOff x="1860060" y="1142984"/>
            <a:chExt cx="5230432" cy="4307128"/>
          </a:xfrm>
          <a:scene3d>
            <a:camera prst="perspectiveFront" fov="3300000">
              <a:rot lat="486000" lon="19530000" rev="174000"/>
            </a:camera>
            <a:lightRig rig="harsh" dir="t">
              <a:rot lat="0" lon="0" rev="3000000"/>
            </a:lightRig>
          </a:scene3d>
        </p:grpSpPr>
        <p:grpSp>
          <p:nvGrpSpPr>
            <p:cNvPr id="3" name="Group 17"/>
            <p:cNvGrpSpPr/>
            <p:nvPr/>
          </p:nvGrpSpPr>
          <p:grpSpPr>
            <a:xfrm>
              <a:off x="1860060" y="1142984"/>
              <a:ext cx="5230432" cy="4307128"/>
              <a:chOff x="2512717" y="1142984"/>
              <a:chExt cx="5230432" cy="4307128"/>
            </a:xfrm>
          </p:grpSpPr>
          <p:sp>
            <p:nvSpPr>
              <p:cNvPr id="12" name="Oval 11"/>
              <p:cNvSpPr/>
              <p:nvPr/>
            </p:nvSpPr>
            <p:spPr>
              <a:xfrm flipH="1">
                <a:off x="2715777" y="1285860"/>
                <a:ext cx="1080120" cy="1080120"/>
              </a:xfrm>
              <a:prstGeom prst="ellipse">
                <a:avLst/>
              </a:prstGeom>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lumMod val="50000"/>
                      </a:schemeClr>
                    </a:solidFill>
                  </a:rPr>
                  <a:t>Mental</a:t>
                </a:r>
                <a:endParaRPr lang="en-GB" sz="1200" dirty="0">
                  <a:solidFill>
                    <a:schemeClr val="tx1">
                      <a:lumMod val="50000"/>
                    </a:schemeClr>
                  </a:solidFill>
                </a:endParaRPr>
              </a:p>
            </p:txBody>
          </p:sp>
          <p:sp>
            <p:nvSpPr>
              <p:cNvPr id="13" name="Oval 12"/>
              <p:cNvSpPr/>
              <p:nvPr/>
            </p:nvSpPr>
            <p:spPr>
              <a:xfrm>
                <a:off x="2512717" y="2428868"/>
                <a:ext cx="1058416" cy="1008112"/>
              </a:xfrm>
              <a:prstGeom prst="ellipse">
                <a:avLst/>
              </a:prstGeom>
              <a:solidFill>
                <a:schemeClr val="accent3">
                  <a:lumMod val="60000"/>
                  <a:lumOff val="40000"/>
                </a:schemeClr>
              </a:solid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Physical</a:t>
                </a:r>
                <a:endParaRPr lang="en-GB" sz="1200" dirty="0"/>
              </a:p>
            </p:txBody>
          </p:sp>
          <p:sp>
            <p:nvSpPr>
              <p:cNvPr id="14" name="Oval 13"/>
              <p:cNvSpPr/>
              <p:nvPr/>
            </p:nvSpPr>
            <p:spPr>
              <a:xfrm>
                <a:off x="4510277" y="1142984"/>
                <a:ext cx="1148708" cy="1008112"/>
              </a:xfrm>
              <a:prstGeom prst="ellipse">
                <a:avLst/>
              </a:prstGeom>
              <a:solidFill>
                <a:schemeClr val="accent4">
                  <a:lumMod val="40000"/>
                  <a:lumOff val="60000"/>
                </a:schemeClr>
              </a:solid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smtClean="0">
                    <a:solidFill>
                      <a:schemeClr val="tx1">
                        <a:lumMod val="50000"/>
                      </a:schemeClr>
                    </a:solidFill>
                  </a:rPr>
                  <a:t>Emotional</a:t>
                </a:r>
                <a:r>
                  <a:rPr lang="en-GB" sz="1050" dirty="0" smtClean="0">
                    <a:solidFill>
                      <a:schemeClr val="tx1">
                        <a:lumMod val="50000"/>
                      </a:schemeClr>
                    </a:solidFill>
                  </a:rPr>
                  <a:t> </a:t>
                </a:r>
                <a:endParaRPr lang="en-GB" sz="1050" dirty="0">
                  <a:solidFill>
                    <a:schemeClr val="tx1">
                      <a:lumMod val="50000"/>
                    </a:schemeClr>
                  </a:solidFill>
                </a:endParaRPr>
              </a:p>
            </p:txBody>
          </p:sp>
          <p:sp>
            <p:nvSpPr>
              <p:cNvPr id="15" name="Oval 14"/>
              <p:cNvSpPr/>
              <p:nvPr/>
            </p:nvSpPr>
            <p:spPr>
              <a:xfrm>
                <a:off x="6193917" y="1347404"/>
                <a:ext cx="1080120" cy="936104"/>
              </a:xfrm>
              <a:prstGeom prst="ellipse">
                <a:avLst/>
              </a:prstGeom>
              <a:solidFill>
                <a:srgbClr val="00B050"/>
              </a:solid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Spiritual</a:t>
                </a:r>
                <a:endParaRPr lang="en-GB" sz="1200" dirty="0"/>
              </a:p>
            </p:txBody>
          </p:sp>
          <p:sp>
            <p:nvSpPr>
              <p:cNvPr id="16" name="Oval 15"/>
              <p:cNvSpPr/>
              <p:nvPr/>
            </p:nvSpPr>
            <p:spPr>
              <a:xfrm>
                <a:off x="6643702" y="2285992"/>
                <a:ext cx="1099447" cy="1058416"/>
              </a:xfrm>
              <a:prstGeom prst="ellipse">
                <a:avLst/>
              </a:prstGeom>
              <a:solidFill>
                <a:schemeClr val="accent2"/>
              </a:solid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Social</a:t>
                </a:r>
                <a:endParaRPr lang="en-GB" sz="1200" dirty="0"/>
              </a:p>
            </p:txBody>
          </p:sp>
          <p:pic>
            <p:nvPicPr>
              <p:cNvPr id="41987" name="Picture 3"/>
              <p:cNvPicPr>
                <a:picLocks noChangeAspect="1" noChangeArrowheads="1"/>
              </p:cNvPicPr>
              <p:nvPr/>
            </p:nvPicPr>
            <p:blipFill>
              <a:blip r:embed="rId2" cstate="print"/>
              <a:srcRect/>
              <a:stretch>
                <a:fillRect/>
              </a:stretch>
            </p:blipFill>
            <p:spPr bwMode="auto">
              <a:xfrm>
                <a:off x="3579958" y="2278302"/>
                <a:ext cx="3019784" cy="3171810"/>
              </a:xfrm>
              <a:prstGeom prst="rect">
                <a:avLst/>
              </a:prstGeom>
              <a:noFill/>
              <a:ln w="9525">
                <a:noFill/>
                <a:miter lim="800000"/>
                <a:headEnd/>
                <a:tailEnd/>
              </a:ln>
              <a:effectLst>
                <a:outerShdw blurRad="225425" dist="50800" dir="5220000" algn="ctr">
                  <a:srgbClr val="000000">
                    <a:alpha val="33000"/>
                  </a:srgbClr>
                </a:outerShdw>
                <a:reflection blurRad="6350" stA="52000" endA="300" endPos="35000" dir="5400000" sy="-100000" algn="bl" rotWithShape="0"/>
              </a:effectLst>
              <a:sp3d extrusionH="254000" contourW="19050">
                <a:bevelT w="82550" h="44450" prst="angle"/>
                <a:bevelB w="82550" h="44450" prst="angle"/>
                <a:contourClr>
                  <a:srgbClr val="FFFFFF"/>
                </a:contourClr>
              </a:sp3d>
            </p:spPr>
          </p:pic>
        </p:grpSp>
        <p:sp>
          <p:nvSpPr>
            <p:cNvPr id="19" name="Oval 18"/>
            <p:cNvSpPr/>
            <p:nvPr/>
          </p:nvSpPr>
          <p:spPr>
            <a:xfrm>
              <a:off x="4331310" y="3713650"/>
              <a:ext cx="214314" cy="214314"/>
            </a:xfrm>
            <a:prstGeom prst="ellipse">
              <a:avLst/>
            </a:prstGeom>
            <a:solidFill>
              <a:srgbClr val="FFFFFF"/>
            </a:solidFill>
            <a:ln>
              <a:noFill/>
            </a:ln>
            <a:effectLst>
              <a:outerShdw blurRad="225425" dist="50800" dir="5220000" algn="ctr">
                <a:srgbClr val="000000">
                  <a:alpha val="33000"/>
                </a:srgbClr>
              </a:outerShdw>
              <a:softEdge rad="12700"/>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p:cNvGrpSpPr/>
          <p:nvPr/>
        </p:nvGrpSpPr>
        <p:grpSpPr>
          <a:xfrm>
            <a:off x="2643174" y="857232"/>
            <a:ext cx="3850768" cy="4914928"/>
            <a:chOff x="2643174" y="857232"/>
            <a:chExt cx="3850768" cy="4914928"/>
          </a:xfrm>
        </p:grpSpPr>
        <p:grpSp>
          <p:nvGrpSpPr>
            <p:cNvPr id="18" name="Group 11"/>
            <p:cNvGrpSpPr/>
            <p:nvPr/>
          </p:nvGrpSpPr>
          <p:grpSpPr>
            <a:xfrm>
              <a:off x="2643174" y="857232"/>
              <a:ext cx="3850768" cy="4914928"/>
              <a:chOff x="2085964" y="857232"/>
              <a:chExt cx="3850768" cy="4914928"/>
            </a:xfrm>
            <a:scene3d>
              <a:camera prst="perspectiveFront" fov="2700000">
                <a:rot lat="19086000" lon="19067999" rev="3108000"/>
              </a:camera>
              <a:lightRig rig="threePt" dir="t">
                <a:rot lat="0" lon="0" rev="0"/>
              </a:lightRig>
            </a:scene3d>
          </p:grpSpPr>
          <p:pic>
            <p:nvPicPr>
              <p:cNvPr id="21" name="Picture 3"/>
              <p:cNvPicPr>
                <a:picLocks noChangeAspect="1" noChangeArrowheads="1"/>
              </p:cNvPicPr>
              <p:nvPr/>
            </p:nvPicPr>
            <p:blipFill>
              <a:blip r:embed="rId2" cstate="print"/>
              <a:srcRect/>
              <a:stretch>
                <a:fillRect/>
              </a:stretch>
            </p:blipFill>
            <p:spPr bwMode="auto">
              <a:xfrm>
                <a:off x="2480910" y="1857364"/>
                <a:ext cx="3019784" cy="3171810"/>
              </a:xfrm>
              <a:prstGeom prst="rect">
                <a:avLst/>
              </a:prstGeom>
              <a:noFill/>
              <a:ln w="34925">
                <a:solidFill>
                  <a:srgbClr val="FFFFFF"/>
                </a:solidFill>
                <a:miter lim="800000"/>
                <a:headEnd/>
                <a:tailEnd/>
              </a:ln>
              <a:effectLst>
                <a:outerShdw blurRad="317500" dir="2700000" algn="ctr">
                  <a:srgbClr val="000000">
                    <a:alpha val="43000"/>
                  </a:srgbClr>
                </a:outerShdw>
              </a:effectLst>
              <a:sp3d extrusionH="38100" prstMaterial="clear">
                <a:bevelT w="260350" h="50800" prst="softRound"/>
                <a:bevelB prst="softRound"/>
              </a:sp3d>
            </p:spPr>
          </p:pic>
          <p:sp>
            <p:nvSpPr>
              <p:cNvPr id="22" name="Oval 21"/>
              <p:cNvSpPr/>
              <p:nvPr/>
            </p:nvSpPr>
            <p:spPr>
              <a:xfrm>
                <a:off x="3514724" y="857232"/>
                <a:ext cx="914400" cy="914400"/>
              </a:xfrm>
              <a:prstGeom prst="ellipse">
                <a:avLst/>
              </a:prstGeom>
              <a:solidFill>
                <a:srgbClr val="FF0000"/>
              </a:soli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p:cNvSpPr/>
              <p:nvPr/>
            </p:nvSpPr>
            <p:spPr>
              <a:xfrm>
                <a:off x="2085964" y="4857760"/>
                <a:ext cx="914400" cy="914400"/>
              </a:xfrm>
              <a:prstGeom prst="ellipse">
                <a:avLst/>
              </a:prstGeom>
              <a:solidFill>
                <a:srgbClr val="00B050"/>
              </a:soli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p:cNvSpPr/>
              <p:nvPr/>
            </p:nvSpPr>
            <p:spPr>
              <a:xfrm>
                <a:off x="3064392" y="4800616"/>
                <a:ext cx="936104" cy="914400"/>
              </a:xfrm>
              <a:prstGeom prst="ellipse">
                <a:avLst/>
              </a:prstGeom>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p:nvSpPr>
            <p:spPr>
              <a:xfrm>
                <a:off x="4065094" y="4872624"/>
                <a:ext cx="864096" cy="842392"/>
              </a:xfrm>
              <a:prstGeom prst="ellipse">
                <a:avLst/>
              </a:prstGeom>
              <a:solidFill>
                <a:srgbClr val="00B0F0"/>
              </a:soli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p:cNvSpPr/>
              <p:nvPr/>
            </p:nvSpPr>
            <p:spPr>
              <a:xfrm>
                <a:off x="5000628" y="4857760"/>
                <a:ext cx="936104" cy="864096"/>
              </a:xfrm>
              <a:prstGeom prst="ellipse">
                <a:avLst/>
              </a:prstGeom>
              <a:solidFill>
                <a:srgbClr val="C0A2BD"/>
              </a:soli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0" name="Oval 19"/>
            <p:cNvSpPr/>
            <p:nvPr/>
          </p:nvSpPr>
          <p:spPr>
            <a:xfrm>
              <a:off x="4508252" y="3296018"/>
              <a:ext cx="214314" cy="214314"/>
            </a:xfrm>
            <a:prstGeom prst="ellipse">
              <a:avLst/>
            </a:prstGeom>
            <a:solidFill>
              <a:schemeClr val="bg1">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fmla="#ppt_w*sin(2.5*pi*$)">
                                          <p:val>
                                            <p:fltVal val="0"/>
                                          </p:val>
                                        </p:tav>
                                        <p:tav tm="100000">
                                          <p:val>
                                            <p:fltVal val="1"/>
                                          </p:val>
                                        </p:tav>
                                      </p:tavLst>
                                    </p:anim>
                                    <p:anim calcmode="lin" valueType="num">
                                      <p:cBhvr>
                                        <p:cTn id="8" dur="30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3000"/>
                            </p:stCondLst>
                            <p:childTnLst>
                              <p:par>
                                <p:cTn id="10" presetID="1" presetClass="exit" presetSubtype="0" fill="hold" nodeType="afterEffect">
                                  <p:stCondLst>
                                    <p:cond delay="0"/>
                                  </p:stCondLst>
                                  <p:iterate type="lt">
                                    <p:tmAbs val="0"/>
                                  </p:iterate>
                                  <p:childTnLst>
                                    <p:set>
                                      <p:cBhvr>
                                        <p:cTn id="11" dur="1" fill="hold">
                                          <p:stCondLst>
                                            <p:cond delay="0"/>
                                          </p:stCondLst>
                                        </p:cTn>
                                        <p:tgtEl>
                                          <p:spTgt spid="2"/>
                                        </p:tgtEl>
                                        <p:attrNameLst>
                                          <p:attrName>style.visibility</p:attrName>
                                        </p:attrNameLst>
                                      </p:cBhvr>
                                      <p:to>
                                        <p:strVal val="hidden"/>
                                      </p:to>
                                    </p:set>
                                  </p:childTnLst>
                                </p:cTn>
                              </p:par>
                              <p:par>
                                <p:cTn id="12" presetID="55"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41" presetClass="path" presetSubtype="0" accel="50000" decel="50000" fill="hold" nodeType="withEffect">
                                  <p:stCondLst>
                                    <p:cond delay="0"/>
                                  </p:stCondLst>
                                  <p:childTnLst>
                                    <p:animMotion origin="layout" path="M 0 0  c -0.004 -0.01067  -0.018 -0.02133  -0.023 -0.02133  c -0.031 0  -0.063 0.16667  -0.063 0.33333  c 0 -0.084  -0.016 -0.16667  -0.031 -0.16667  c -0.016 0  -0.031 0.084  -0.031 0.16667  c 0 -0.04133  -0.008 -0.084  -0.016 -0.084  c -0.008 0  -0.016 0.04133  -0.016 0.084  c 0 -0.02133  -0.004 -0.04133  -0.008 -0.04133  c -0.004 0  -0.008 0.02133  -0.008 0.04133  c 0 -0.01067  -0.002 -0.02133  -0.004 -0.02133  c -0.001 0  -0.004 0.01067  -0.004 0.02133  c 0 -0.00533  -0.001 -0.01067  -0.002 -0.01067  c 0 -0.00133  -0.002 0.00533  -0.002 0.01067  c 0 -0.00267  0 -0.00533  -0.001 -0.00533  c 0 0.00133  -0.001 0.00267  -0.001 0.00533  c 0 -0.00133  0 -0.00267  0 -0.004  c -0.001 0  -0.001 0.00133  -0.001 0.00267  c -0.001 0  -0.001 -0.00133  -0.001 -0.00267  c -0.001 0  -0.001 0.00133  -0.001 0.00267  E" pathEditMode="relative" ptsTypes="">
                                      <p:cBhvr>
                                        <p:cTn id="18" dur="2000" fill="hold"/>
                                        <p:tgtEl>
                                          <p:spTgt spid="17"/>
                                        </p:tgtEl>
                                        <p:attrNameLst>
                                          <p:attrName>ppt_x</p:attrName>
                                          <p:attrName>ppt_y</p:attrName>
                                        </p:attrNameLst>
                                      </p:cBhvr>
                                    </p:animMotion>
                                  </p:childTnLst>
                                </p:cTn>
                              </p:par>
                              <p:par>
                                <p:cTn id="19" presetID="3" presetClass="exit" presetSubtype="10" fill="hold" nodeType="withEffect">
                                  <p:stCondLst>
                                    <p:cond delay="0"/>
                                  </p:stCondLst>
                                  <p:iterate type="lt">
                                    <p:tmPct val="0"/>
                                  </p:iterate>
                                  <p:childTnLst>
                                    <p:animEffect transition="out" filter="blinds(horizontal)">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152324"/>
            <a:ext cx="7700400" cy="419156"/>
          </a:xfrm>
        </p:spPr>
        <p:txBody>
          <a:bodyPr/>
          <a:lstStyle/>
          <a:p>
            <a:r>
              <a:rPr lang="en-GB" dirty="0" smtClean="0">
                <a:effectLst>
                  <a:outerShdw blurRad="38100" dist="38100" dir="2700000" algn="tl">
                    <a:srgbClr val="000000">
                      <a:alpha val="43137"/>
                    </a:srgbClr>
                  </a:outerShdw>
                </a:effectLst>
              </a:rPr>
              <a:t>Understanding Resilience</a:t>
            </a:r>
            <a:endParaRPr lang="en-GB"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642910" y="1285860"/>
            <a:ext cx="7772400" cy="5071350"/>
          </a:xfrm>
        </p:spPr>
        <p:txBody>
          <a:bodyPr/>
          <a:lstStyle/>
          <a:p>
            <a:pPr algn="ctr">
              <a:buNone/>
            </a:pPr>
            <a:r>
              <a:rPr lang="en-GB" b="1" dirty="0" smtClean="0"/>
              <a:t>Characteristics of a resilient person</a:t>
            </a:r>
          </a:p>
          <a:p>
            <a:pPr algn="just">
              <a:buNone/>
            </a:pPr>
            <a:endParaRPr lang="en-GB" b="1" dirty="0" smtClean="0"/>
          </a:p>
          <a:p>
            <a:pPr algn="just">
              <a:buFont typeface="Wingdings" pitchFamily="2" charset="2"/>
              <a:buChar char="v"/>
            </a:pPr>
            <a:r>
              <a:rPr lang="en-GB" dirty="0" smtClean="0"/>
              <a:t>Demonstrates </a:t>
            </a:r>
            <a:r>
              <a:rPr lang="en-GB" dirty="0" smtClean="0">
                <a:solidFill>
                  <a:schemeClr val="accent6">
                    <a:lumMod val="75000"/>
                  </a:schemeClr>
                </a:solidFill>
              </a:rPr>
              <a:t>Mental Wellbeing: </a:t>
            </a:r>
            <a:r>
              <a:rPr lang="en-GB" dirty="0" smtClean="0"/>
              <a:t>adaptability and flexibility even in a pressurised fast paced and culturally diverse  environment</a:t>
            </a:r>
          </a:p>
          <a:p>
            <a:pPr algn="just">
              <a:buFont typeface="Wingdings" pitchFamily="2" charset="2"/>
              <a:buChar char="v"/>
            </a:pPr>
            <a:endParaRPr lang="en-GB" dirty="0" smtClean="0"/>
          </a:p>
          <a:p>
            <a:pPr algn="just">
              <a:buFont typeface="Wingdings" pitchFamily="2" charset="2"/>
              <a:buChar char="v"/>
            </a:pPr>
            <a:r>
              <a:rPr lang="en-GB" dirty="0" smtClean="0"/>
              <a:t>Demonstrates </a:t>
            </a:r>
            <a:r>
              <a:rPr lang="en-GB" dirty="0" smtClean="0">
                <a:solidFill>
                  <a:srgbClr val="C00000"/>
                </a:solidFill>
              </a:rPr>
              <a:t>Physical Wellbeing: </a:t>
            </a:r>
            <a:r>
              <a:rPr lang="en-GB" dirty="0" smtClean="0"/>
              <a:t>confidence, energy and stamina in meeting challenging goals</a:t>
            </a:r>
          </a:p>
          <a:p>
            <a:pPr algn="just">
              <a:buNone/>
            </a:pPr>
            <a:endParaRPr lang="en-GB" dirty="0" smtClean="0"/>
          </a:p>
          <a:p>
            <a:pPr algn="just">
              <a:buFont typeface="Wingdings" pitchFamily="2" charset="2"/>
              <a:buChar char="v"/>
            </a:pPr>
            <a:r>
              <a:rPr lang="en-GB" dirty="0" smtClean="0"/>
              <a:t>Demonstrates </a:t>
            </a:r>
            <a:r>
              <a:rPr lang="en-GB" dirty="0" smtClean="0">
                <a:solidFill>
                  <a:schemeClr val="accent6">
                    <a:lumMod val="50000"/>
                  </a:schemeClr>
                </a:solidFill>
              </a:rPr>
              <a:t>Emotional Wellbeing: </a:t>
            </a:r>
            <a:r>
              <a:rPr lang="en-GB" dirty="0" smtClean="0"/>
              <a:t>the ability to draw on other areas of life to maintain a healthy and balanced  perspective</a:t>
            </a:r>
          </a:p>
          <a:p>
            <a:pPr algn="just">
              <a:buFont typeface="Wingdings" pitchFamily="2" charset="2"/>
              <a:buChar char="v"/>
            </a:pPr>
            <a:endParaRPr lang="en-GB" b="1" dirty="0" smtClean="0"/>
          </a:p>
          <a:p>
            <a:pPr algn="just">
              <a:buFont typeface="Wingdings" pitchFamily="2" charset="2"/>
              <a:buChar char="v"/>
            </a:pPr>
            <a:endParaRPr lang="en-GB" b="1" dirty="0" smtClean="0"/>
          </a:p>
          <a:p>
            <a:pPr algn="just">
              <a:buFont typeface="Wingdings" pitchFamily="2" charset="2"/>
              <a:buChar char="v"/>
            </a:pPr>
            <a:endParaRPr lang="en-GB" b="1"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142852"/>
            <a:ext cx="7700400" cy="419156"/>
          </a:xfrm>
        </p:spPr>
        <p:txBody>
          <a:bodyPr/>
          <a:lstStyle/>
          <a:p>
            <a:r>
              <a:rPr lang="en-GB" dirty="0" smtClean="0">
                <a:effectLst>
                  <a:outerShdw blurRad="38100" dist="38100" dir="2700000" algn="tl">
                    <a:srgbClr val="000000">
                      <a:alpha val="43137"/>
                    </a:srgbClr>
                  </a:outerShdw>
                </a:effectLst>
              </a:rPr>
              <a:t>What is Resilience?</a:t>
            </a:r>
            <a:endParaRPr lang="en-GB"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p:txBody>
          <a:bodyPr/>
          <a:lstStyle/>
          <a:p>
            <a:pPr algn="just">
              <a:buFont typeface="Wingdings" pitchFamily="2" charset="2"/>
              <a:buChar char="v"/>
            </a:pPr>
            <a:endParaRPr lang="en-US" dirty="0" smtClean="0"/>
          </a:p>
          <a:p>
            <a:pPr algn="just">
              <a:buFont typeface="Wingdings" pitchFamily="2" charset="2"/>
              <a:buChar char="v"/>
            </a:pPr>
            <a:r>
              <a:rPr lang="en-US" dirty="0" smtClean="0"/>
              <a:t>Being resilient does not mean that a person doesn't experience difficulty or distress. Emotional pain and sadness are common in people who have suffered adversity or trauma in their lives. In fact, the road to resilience often involves people working though distress or sadness.</a:t>
            </a:r>
          </a:p>
          <a:p>
            <a:pPr algn="just">
              <a:buFont typeface="Wingdings" pitchFamily="2" charset="2"/>
              <a:buChar char="v"/>
            </a:pPr>
            <a:endParaRPr lang="en-US" dirty="0" smtClean="0"/>
          </a:p>
          <a:p>
            <a:pPr algn="just">
              <a:buFont typeface="Wingdings" pitchFamily="2" charset="2"/>
              <a:buChar char="v"/>
            </a:pPr>
            <a:r>
              <a:rPr lang="en-US" dirty="0" smtClean="0"/>
              <a:t>Resilience is not a trait that people either have or do not have. It involves behaviors, thoughts, and actions </a:t>
            </a:r>
            <a:r>
              <a:rPr lang="en-US" b="1" dirty="0" smtClean="0"/>
              <a:t>that can be learned and developed in anyone.</a:t>
            </a:r>
          </a:p>
          <a:p>
            <a:pPr algn="just"/>
            <a:endParaRPr lang="en-US" dirty="0" smtClean="0"/>
          </a:p>
          <a:p>
            <a:pPr algn="just">
              <a:buNone/>
            </a:pPr>
            <a:endParaRPr lang="en-GB"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idx="4294967295"/>
          </p:nvPr>
        </p:nvSpPr>
        <p:spPr>
          <a:xfrm>
            <a:off x="785786" y="142852"/>
            <a:ext cx="7700963" cy="419103"/>
          </a:xfrm>
        </p:spPr>
        <p:txBody>
          <a:bodyPr/>
          <a:lstStyle/>
          <a:p>
            <a:r>
              <a:rPr lang="en-GB" sz="2400" dirty="0" smtClean="0">
                <a:effectLst>
                  <a:outerShdw blurRad="38100" dist="38100" dir="2700000" algn="tl">
                    <a:srgbClr val="000000">
                      <a:alpha val="43137"/>
                    </a:srgbClr>
                  </a:outerShdw>
                </a:effectLst>
              </a:rPr>
              <a:t>Understanding  </a:t>
            </a:r>
            <a:r>
              <a:rPr lang="en-GB" sz="2400" dirty="0">
                <a:effectLst>
                  <a:outerShdw blurRad="38100" dist="38100" dir="2700000" algn="tl">
                    <a:srgbClr val="000000">
                      <a:alpha val="43137"/>
                    </a:srgbClr>
                  </a:outerShdw>
                </a:effectLst>
              </a:rPr>
              <a:t>Resilience </a:t>
            </a:r>
            <a:br>
              <a:rPr lang="en-GB" sz="2400" dirty="0">
                <a:effectLst>
                  <a:outerShdw blurRad="38100" dist="38100" dir="2700000" algn="tl">
                    <a:srgbClr val="000000">
                      <a:alpha val="43137"/>
                    </a:srgbClr>
                  </a:outerShdw>
                </a:effectLst>
              </a:rPr>
            </a:br>
            <a:r>
              <a:rPr lang="en-GB" sz="2400" dirty="0" smtClean="0"/>
              <a:t/>
            </a:r>
            <a:br>
              <a:rPr lang="en-GB" sz="2400" dirty="0" smtClean="0"/>
            </a:br>
            <a:endParaRPr lang="en-US" sz="2400" dirty="0"/>
          </a:p>
        </p:txBody>
      </p:sp>
      <p:sp>
        <p:nvSpPr>
          <p:cNvPr id="153603" name="Rectangle 3"/>
          <p:cNvSpPr>
            <a:spLocks noGrp="1" noChangeArrowheads="1"/>
          </p:cNvSpPr>
          <p:nvPr>
            <p:ph type="body" idx="1"/>
          </p:nvPr>
        </p:nvSpPr>
        <p:spPr>
          <a:xfrm>
            <a:off x="642910" y="785794"/>
            <a:ext cx="7747176" cy="5071350"/>
          </a:xfrm>
        </p:spPr>
        <p:txBody>
          <a:bodyPr/>
          <a:lstStyle/>
          <a:p>
            <a:pPr algn="ctr">
              <a:buNone/>
            </a:pPr>
            <a:r>
              <a:rPr lang="en-GB" b="1" dirty="0" smtClean="0"/>
              <a:t>Why is resilience essential </a:t>
            </a:r>
            <a:r>
              <a:rPr lang="en-GB" b="1" dirty="0"/>
              <a:t>in today’s </a:t>
            </a:r>
            <a:r>
              <a:rPr lang="en-GB" b="1" dirty="0" smtClean="0"/>
              <a:t>world?</a:t>
            </a:r>
          </a:p>
          <a:p>
            <a:pPr algn="ctr">
              <a:buNone/>
            </a:pPr>
            <a:endParaRPr lang="en-GB" b="1" dirty="0"/>
          </a:p>
          <a:p>
            <a:pPr algn="just">
              <a:buFont typeface="Wingdings" pitchFamily="2" charset="2"/>
              <a:buChar char="v"/>
            </a:pPr>
            <a:r>
              <a:rPr lang="en-US" dirty="0" smtClean="0"/>
              <a:t>We </a:t>
            </a:r>
            <a:r>
              <a:rPr lang="en-US" dirty="0"/>
              <a:t>need to be resilient to cope with everyday pressures and stresses</a:t>
            </a:r>
          </a:p>
          <a:p>
            <a:pPr algn="just">
              <a:buFont typeface="Wingdings" pitchFamily="2" charset="2"/>
              <a:buChar char="v"/>
            </a:pPr>
            <a:endParaRPr lang="en-US" sz="800" dirty="0"/>
          </a:p>
          <a:p>
            <a:pPr algn="just">
              <a:buFont typeface="Wingdings" pitchFamily="2" charset="2"/>
              <a:buChar char="v"/>
            </a:pPr>
            <a:r>
              <a:rPr lang="en-US" dirty="0"/>
              <a:t>We need to be resilient to handle major disruptions such as health problems, relocation or the breakdown of a relationship</a:t>
            </a:r>
          </a:p>
          <a:p>
            <a:pPr algn="just">
              <a:buFont typeface="Wingdings" pitchFamily="2" charset="2"/>
              <a:buChar char="v"/>
            </a:pPr>
            <a:endParaRPr lang="en-US" sz="800" dirty="0"/>
          </a:p>
          <a:p>
            <a:pPr algn="just">
              <a:buFont typeface="Wingdings" pitchFamily="2" charset="2"/>
              <a:buChar char="v"/>
            </a:pPr>
            <a:r>
              <a:rPr lang="en-US" dirty="0"/>
              <a:t>We need to be resilient to thrive in the current demanding and turbulent times </a:t>
            </a:r>
            <a:r>
              <a:rPr lang="en-US" dirty="0" smtClean="0"/>
              <a:t>at work and at home when </a:t>
            </a:r>
            <a:r>
              <a:rPr lang="en-US" dirty="0"/>
              <a:t>everyone is being asked to do more with less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71565" y="142852"/>
            <a:ext cx="7700963" cy="419103"/>
          </a:xfrm>
        </p:spPr>
        <p:txBody>
          <a:bodyPr/>
          <a:lstStyle/>
          <a:p>
            <a:r>
              <a:rPr lang="en-GB" dirty="0" smtClean="0">
                <a:effectLst>
                  <a:outerShdw blurRad="38100" dist="38100" dir="2700000" algn="tl">
                    <a:srgbClr val="000000">
                      <a:alpha val="43137"/>
                    </a:srgbClr>
                  </a:outerShdw>
                </a:effectLst>
              </a:rPr>
              <a:t>Factors influencing Resilience</a:t>
            </a:r>
            <a:br>
              <a:rPr lang="en-GB" dirty="0" smtClean="0">
                <a:effectLst>
                  <a:outerShdw blurRad="38100" dist="38100" dir="2700000" algn="tl">
                    <a:srgbClr val="000000">
                      <a:alpha val="43137"/>
                    </a:srgbClr>
                  </a:outerShdw>
                </a:effectLst>
              </a:rPr>
            </a:b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82476" y="785794"/>
            <a:ext cx="7747176" cy="5238766"/>
          </a:xfrm>
          <a:ln>
            <a:noFill/>
          </a:ln>
        </p:spPr>
        <p:txBody>
          <a:bodyPr/>
          <a:lstStyle/>
          <a:p>
            <a:pPr algn="just">
              <a:buNone/>
            </a:pPr>
            <a:r>
              <a:rPr lang="en-US" b="1" dirty="0" smtClean="0">
                <a:solidFill>
                  <a:schemeClr val="tx1">
                    <a:lumMod val="50000"/>
                  </a:schemeClr>
                </a:solidFill>
              </a:rPr>
              <a:t>Stable and Supportive Relationships</a:t>
            </a:r>
          </a:p>
          <a:p>
            <a:pPr algn="just">
              <a:buFont typeface="Wingdings" pitchFamily="2" charset="2"/>
              <a:buChar char="v"/>
            </a:pPr>
            <a:r>
              <a:rPr lang="en-US" dirty="0" smtClean="0"/>
              <a:t>Having stable and supportive relationships at home or at work which create friendship and trust supports the development of resilience</a:t>
            </a:r>
          </a:p>
          <a:p>
            <a:pPr algn="just">
              <a:buFont typeface="Wingdings" pitchFamily="2" charset="2"/>
              <a:buChar char="v"/>
            </a:pPr>
            <a:r>
              <a:rPr lang="en-US" dirty="0" smtClean="0"/>
              <a:t>Positive role models offer encouragement and reassurance which help to enhance an individual’s resilience</a:t>
            </a:r>
          </a:p>
          <a:p>
            <a:pPr algn="just">
              <a:buNone/>
            </a:pPr>
            <a:r>
              <a:rPr lang="en-US" b="1" dirty="0" smtClean="0">
                <a:solidFill>
                  <a:schemeClr val="tx1">
                    <a:lumMod val="50000"/>
                  </a:schemeClr>
                </a:solidFill>
              </a:rPr>
              <a:t>Personal factors which enhance resilience</a:t>
            </a:r>
          </a:p>
          <a:p>
            <a:pPr algn="just">
              <a:buFont typeface="Wingdings" pitchFamily="2" charset="2"/>
              <a:buChar char="v"/>
            </a:pPr>
            <a:r>
              <a:rPr lang="en-US" dirty="0" smtClean="0"/>
              <a:t>A positive view of oneself and confidence in one’s strengths and abilities</a:t>
            </a:r>
          </a:p>
          <a:p>
            <a:pPr algn="just">
              <a:buFont typeface="Wingdings" pitchFamily="2" charset="2"/>
              <a:buChar char="v"/>
            </a:pPr>
            <a:r>
              <a:rPr lang="en-US" dirty="0" smtClean="0"/>
              <a:t>Skills in communication and problem solving</a:t>
            </a:r>
          </a:p>
          <a:p>
            <a:pPr algn="just">
              <a:buFont typeface="Wingdings" pitchFamily="2" charset="2"/>
              <a:buChar char="v"/>
            </a:pPr>
            <a:r>
              <a:rPr lang="en-US" dirty="0" smtClean="0"/>
              <a:t>A capacity to make realistic plans and take steps to carry them out</a:t>
            </a:r>
          </a:p>
          <a:p>
            <a:pPr algn="just">
              <a:buFont typeface="Wingdings" pitchFamily="2" charset="2"/>
              <a:buChar char="v"/>
            </a:pPr>
            <a:r>
              <a:rPr lang="en-US" dirty="0" smtClean="0"/>
              <a:t>The capacity to manage strong feelings and impulses</a:t>
            </a:r>
          </a:p>
          <a:p>
            <a:pPr algn="just">
              <a:buNone/>
            </a:pPr>
            <a:endParaRPr lang="en-US"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52377"/>
            <a:ext cx="7700963" cy="419103"/>
          </a:xfrm>
        </p:spPr>
        <p:txBody>
          <a:bodyPr/>
          <a:lstStyle/>
          <a:p>
            <a:r>
              <a:rPr lang="en-GB" dirty="0" smtClean="0">
                <a:effectLst>
                  <a:outerShdw blurRad="38100" dist="38100" dir="2700000" algn="tl">
                    <a:srgbClr val="000000">
                      <a:alpha val="43137"/>
                    </a:srgbClr>
                  </a:outerShdw>
                </a:effectLst>
              </a:rPr>
              <a:t>Factors influencing Resilience</a:t>
            </a:r>
            <a:br>
              <a:rPr lang="en-GB" dirty="0" smtClean="0">
                <a:effectLst>
                  <a:outerShdw blurRad="38100" dist="38100" dir="2700000" algn="tl">
                    <a:srgbClr val="000000">
                      <a:alpha val="43137"/>
                    </a:srgbClr>
                  </a:outerShdw>
                </a:effectLst>
              </a:rPr>
            </a:b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42910" y="1071546"/>
            <a:ext cx="7747176" cy="5071350"/>
          </a:xfrm>
        </p:spPr>
        <p:txBody>
          <a:bodyPr/>
          <a:lstStyle/>
          <a:p>
            <a:pPr algn="just">
              <a:buNone/>
            </a:pPr>
            <a:r>
              <a:rPr lang="en-GB" b="1" dirty="0" smtClean="0">
                <a:solidFill>
                  <a:schemeClr val="tx1">
                    <a:lumMod val="50000"/>
                  </a:schemeClr>
                </a:solidFill>
              </a:rPr>
              <a:t>Attitude and Flexibility</a:t>
            </a:r>
          </a:p>
          <a:p>
            <a:pPr algn="just">
              <a:buFont typeface="Wingdings" pitchFamily="2" charset="2"/>
              <a:buChar char="v"/>
            </a:pPr>
            <a:r>
              <a:rPr lang="en-GB" dirty="0" smtClean="0"/>
              <a:t>It is not our circumstances which determine how resilient we are but rather our attitude to these circumstances</a:t>
            </a:r>
          </a:p>
          <a:p>
            <a:pPr algn="just">
              <a:buNone/>
            </a:pPr>
            <a:r>
              <a:rPr lang="en-GB" b="1" dirty="0" smtClean="0">
                <a:solidFill>
                  <a:schemeClr val="tx1">
                    <a:lumMod val="50000"/>
                  </a:schemeClr>
                </a:solidFill>
              </a:rPr>
              <a:t>Beliefs</a:t>
            </a:r>
            <a:endParaRPr lang="en-GB" dirty="0" smtClean="0">
              <a:solidFill>
                <a:schemeClr val="tx1">
                  <a:lumMod val="50000"/>
                </a:schemeClr>
              </a:solidFill>
            </a:endParaRPr>
          </a:p>
          <a:p>
            <a:pPr algn="just">
              <a:buFont typeface="Wingdings" pitchFamily="2" charset="2"/>
              <a:buChar char="v"/>
            </a:pPr>
            <a:r>
              <a:rPr lang="en-GB" dirty="0" smtClean="0"/>
              <a:t>The beliefs which people attach to events and experiences influence feelings and behaviours</a:t>
            </a:r>
          </a:p>
          <a:p>
            <a:pPr algn="just">
              <a:buFont typeface="Wingdings" pitchFamily="2" charset="2"/>
              <a:buChar char="v"/>
            </a:pPr>
            <a:r>
              <a:rPr lang="en-GB" dirty="0" smtClean="0"/>
              <a:t>Beliefs are not facts. They are hypotheses which we can test and challenge. Checking the accuracy of our thinking and beliefs helps to generate a more flexible and resilient way of dealing with problems </a:t>
            </a:r>
          </a:p>
          <a:p>
            <a:pPr algn="just">
              <a:buFont typeface="Wingdings" pitchFamily="2" charset="2"/>
              <a:buChar char="v"/>
            </a:pPr>
            <a:r>
              <a:rPr lang="en-GB" b="1" dirty="0" smtClean="0"/>
              <a:t>“</a:t>
            </a:r>
            <a:r>
              <a:rPr lang="en-GB" dirty="0" smtClean="0"/>
              <a:t>There is always more than one way of looking at a problem</a:t>
            </a:r>
            <a:r>
              <a:rPr lang="en-GB" b="1" dirty="0" smtClean="0"/>
              <a: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85786" y="142852"/>
            <a:ext cx="7700963" cy="419103"/>
          </a:xfrm>
        </p:spPr>
        <p:txBody>
          <a:bodyPr/>
          <a:lstStyle/>
          <a:p>
            <a:r>
              <a:rPr lang="en-GB" dirty="0" smtClean="0">
                <a:effectLst>
                  <a:outerShdw blurRad="38100" dist="38100" dir="2700000" algn="tl">
                    <a:srgbClr val="000000">
                      <a:alpha val="43137"/>
                    </a:srgbClr>
                  </a:outerShdw>
                </a:effectLst>
              </a:rPr>
              <a:t>How beliefs can influence behaviour</a:t>
            </a: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82476" y="1108564"/>
            <a:ext cx="7747176" cy="5071350"/>
          </a:xfrm>
          <a:noFill/>
          <a:ln>
            <a:noFill/>
          </a:ln>
        </p:spPr>
        <p:style>
          <a:lnRef idx="1">
            <a:schemeClr val="accent1"/>
          </a:lnRef>
          <a:fillRef idx="2">
            <a:schemeClr val="accent1"/>
          </a:fillRef>
          <a:effectRef idx="1">
            <a:schemeClr val="accent1"/>
          </a:effectRef>
          <a:fontRef idx="minor">
            <a:schemeClr val="dk1"/>
          </a:fontRef>
        </p:style>
        <p:txBody>
          <a:bodyPr/>
          <a:lstStyle/>
          <a:p>
            <a:pPr>
              <a:buNone/>
            </a:pPr>
            <a:r>
              <a:rPr lang="en-GB" dirty="0" smtClean="0">
                <a:solidFill>
                  <a:schemeClr val="tx1">
                    <a:lumMod val="50000"/>
                  </a:schemeClr>
                </a:solidFill>
              </a:rPr>
              <a:t>I am made redundant</a:t>
            </a:r>
            <a:endParaRPr lang="en-GB" dirty="0">
              <a:solidFill>
                <a:schemeClr val="tx1">
                  <a:lumMod val="50000"/>
                </a:schemeClr>
              </a:solidFill>
            </a:endParaRPr>
          </a:p>
        </p:txBody>
      </p:sp>
      <p:sp>
        <p:nvSpPr>
          <p:cNvPr id="4" name="Cloud Callout 3"/>
          <p:cNvSpPr/>
          <p:nvPr/>
        </p:nvSpPr>
        <p:spPr>
          <a:xfrm>
            <a:off x="825971" y="1931020"/>
            <a:ext cx="3888432" cy="1224136"/>
          </a:xfrm>
          <a:prstGeom prst="cloudCallou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smtClean="0"/>
              <a:t>I am a failure</a:t>
            </a:r>
            <a:endParaRPr lang="en-GB" dirty="0"/>
          </a:p>
        </p:txBody>
      </p:sp>
      <p:sp>
        <p:nvSpPr>
          <p:cNvPr id="5" name="Cloud Callout 4"/>
          <p:cNvSpPr/>
          <p:nvPr/>
        </p:nvSpPr>
        <p:spPr>
          <a:xfrm>
            <a:off x="5362475" y="1570980"/>
            <a:ext cx="2520280" cy="1296144"/>
          </a:xfrm>
          <a:prstGeom prst="cloudCallou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smtClean="0"/>
              <a:t>I’ll never get another job</a:t>
            </a:r>
            <a:endParaRPr lang="en-GB" dirty="0"/>
          </a:p>
        </p:txBody>
      </p:sp>
      <p:sp>
        <p:nvSpPr>
          <p:cNvPr id="6" name="Rounded Rectangle 5"/>
          <p:cNvSpPr/>
          <p:nvPr/>
        </p:nvSpPr>
        <p:spPr>
          <a:xfrm>
            <a:off x="2482155" y="4227296"/>
            <a:ext cx="4392488" cy="1520148"/>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dirty="0" smtClean="0"/>
          </a:p>
          <a:p>
            <a:pPr algn="ctr"/>
            <a:endParaRPr lang="en-GB" dirty="0" smtClean="0"/>
          </a:p>
          <a:p>
            <a:pPr algn="ctr"/>
            <a:endParaRPr lang="en-GB" dirty="0" smtClean="0"/>
          </a:p>
          <a:p>
            <a:pPr algn="ctr"/>
            <a:r>
              <a:rPr lang="en-GB" dirty="0" smtClean="0"/>
              <a:t>Depression</a:t>
            </a:r>
          </a:p>
          <a:p>
            <a:pPr algn="ctr"/>
            <a:r>
              <a:rPr lang="en-GB" dirty="0" smtClean="0"/>
              <a:t>Loss of interest in other aspects of life</a:t>
            </a:r>
          </a:p>
          <a:p>
            <a:pPr algn="ctr"/>
            <a:r>
              <a:rPr lang="en-GB" dirty="0" smtClean="0"/>
              <a:t>Lack of motivation to look for another job</a:t>
            </a:r>
          </a:p>
          <a:p>
            <a:pPr algn="ctr"/>
            <a:endParaRPr lang="en-GB" dirty="0" smtClean="0"/>
          </a:p>
          <a:p>
            <a:pPr algn="ctr"/>
            <a:endParaRPr lang="en-GB" dirty="0" smtClean="0"/>
          </a:p>
          <a:p>
            <a:pPr algn="ctr"/>
            <a:endParaRPr lang="en-GB" dirty="0"/>
          </a:p>
        </p:txBody>
      </p:sp>
      <p:sp>
        <p:nvSpPr>
          <p:cNvPr id="8" name="Down Arrow 7"/>
          <p:cNvSpPr/>
          <p:nvPr/>
        </p:nvSpPr>
        <p:spPr>
          <a:xfrm rot="2297262">
            <a:off x="6015469" y="2818839"/>
            <a:ext cx="484632" cy="142738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own Arrow 8"/>
          <p:cNvSpPr/>
          <p:nvPr/>
        </p:nvSpPr>
        <p:spPr>
          <a:xfrm rot="19723930">
            <a:off x="3270522" y="2996332"/>
            <a:ext cx="484632" cy="1198059"/>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n>
                <a:solidFill>
                  <a:srgbClr val="FF0000"/>
                </a:solidFill>
              </a:ln>
              <a:solidFill>
                <a:srgbClr val="FF0000"/>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85786" y="142852"/>
            <a:ext cx="7700963" cy="419103"/>
          </a:xfrm>
        </p:spPr>
        <p:txBody>
          <a:bodyPr/>
          <a:lstStyle/>
          <a:p>
            <a:r>
              <a:rPr lang="en-GB" dirty="0" smtClean="0">
                <a:effectLst>
                  <a:outerShdw blurRad="38100" dist="38100" dir="2700000" algn="tl">
                    <a:srgbClr val="000000">
                      <a:alpha val="43137"/>
                    </a:srgbClr>
                  </a:outerShdw>
                </a:effectLst>
              </a:rPr>
              <a:t>How beliefs can influence behaviour</a:t>
            </a: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buNone/>
            </a:pPr>
            <a:r>
              <a:rPr lang="en-GB" dirty="0" smtClean="0">
                <a:solidFill>
                  <a:schemeClr val="tx1">
                    <a:lumMod val="50000"/>
                  </a:schemeClr>
                </a:solidFill>
              </a:rPr>
              <a:t>I am made redundant</a:t>
            </a:r>
            <a:endParaRPr lang="en-GB" dirty="0">
              <a:solidFill>
                <a:schemeClr val="tx1">
                  <a:lumMod val="50000"/>
                </a:schemeClr>
              </a:solidFill>
            </a:endParaRPr>
          </a:p>
        </p:txBody>
      </p:sp>
      <p:sp>
        <p:nvSpPr>
          <p:cNvPr id="4" name="Cloud Callout 3"/>
          <p:cNvSpPr/>
          <p:nvPr/>
        </p:nvSpPr>
        <p:spPr>
          <a:xfrm>
            <a:off x="467544" y="2060848"/>
            <a:ext cx="2808312" cy="1080120"/>
          </a:xfrm>
          <a:prstGeom prst="cloudCallou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GB" sz="1600" dirty="0" smtClean="0"/>
              <a:t>Redundancy was the result of circumstances</a:t>
            </a:r>
            <a:endParaRPr lang="en-GB" sz="1600" dirty="0"/>
          </a:p>
        </p:txBody>
      </p:sp>
      <p:sp>
        <p:nvSpPr>
          <p:cNvPr id="5" name="Cloud Callout 4"/>
          <p:cNvSpPr/>
          <p:nvPr/>
        </p:nvSpPr>
        <p:spPr>
          <a:xfrm>
            <a:off x="6300192" y="2420888"/>
            <a:ext cx="2016224" cy="1368152"/>
          </a:xfrm>
          <a:prstGeom prst="cloudCallou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GB" sz="1600" dirty="0" smtClean="0"/>
              <a:t>Of course I will get another job</a:t>
            </a:r>
            <a:endParaRPr lang="en-GB" sz="1600" dirty="0"/>
          </a:p>
        </p:txBody>
      </p:sp>
      <p:sp>
        <p:nvSpPr>
          <p:cNvPr id="6" name="Cloud Callout 5"/>
          <p:cNvSpPr/>
          <p:nvPr/>
        </p:nvSpPr>
        <p:spPr>
          <a:xfrm>
            <a:off x="3851920" y="1196752"/>
            <a:ext cx="2664296" cy="1584176"/>
          </a:xfrm>
          <a:prstGeom prst="cloudCallou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GB" dirty="0" smtClean="0"/>
              <a:t>Losing my job had nothing to do with my capability</a:t>
            </a:r>
            <a:endParaRPr lang="en-GB" dirty="0"/>
          </a:p>
        </p:txBody>
      </p:sp>
      <p:sp>
        <p:nvSpPr>
          <p:cNvPr id="7" name="Rounded Rectangle 6"/>
          <p:cNvSpPr/>
          <p:nvPr/>
        </p:nvSpPr>
        <p:spPr>
          <a:xfrm>
            <a:off x="1547664" y="3789040"/>
            <a:ext cx="5112568" cy="1872208"/>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smtClean="0"/>
          </a:p>
          <a:p>
            <a:pPr algn="ctr"/>
            <a:endParaRPr lang="en-GB" dirty="0" smtClean="0"/>
          </a:p>
          <a:p>
            <a:pPr algn="ctr"/>
            <a:r>
              <a:rPr lang="en-GB" dirty="0" smtClean="0"/>
              <a:t>I remain motivated</a:t>
            </a:r>
          </a:p>
          <a:p>
            <a:pPr algn="ctr"/>
            <a:r>
              <a:rPr lang="en-GB" dirty="0" smtClean="0"/>
              <a:t>I retain my interest in external activities</a:t>
            </a:r>
          </a:p>
          <a:p>
            <a:pPr algn="ctr"/>
            <a:r>
              <a:rPr lang="en-GB" dirty="0" smtClean="0"/>
              <a:t>I apply for jobs and am in a positive state to attend interviews</a:t>
            </a:r>
          </a:p>
          <a:p>
            <a:pPr algn="ctr"/>
            <a:r>
              <a:rPr lang="en-GB" dirty="0" smtClean="0"/>
              <a:t>I get another job</a:t>
            </a:r>
          </a:p>
          <a:p>
            <a:pPr algn="ctr"/>
            <a:endParaRPr lang="en-GB" dirty="0" smtClean="0"/>
          </a:p>
          <a:p>
            <a:pPr algn="ctr"/>
            <a:endParaRPr lang="en-GB" dirty="0" smtClean="0"/>
          </a:p>
          <a:p>
            <a:pPr algn="ctr"/>
            <a:endParaRPr lang="en-GB" dirty="0"/>
          </a:p>
        </p:txBody>
      </p:sp>
      <p:sp>
        <p:nvSpPr>
          <p:cNvPr id="8" name="Down Arrow 7"/>
          <p:cNvSpPr/>
          <p:nvPr/>
        </p:nvSpPr>
        <p:spPr>
          <a:xfrm rot="19714847">
            <a:off x="1903480" y="3101095"/>
            <a:ext cx="484632" cy="716824"/>
          </a:xfrm>
          <a:prstGeom prst="downArrow">
            <a:avLst/>
          </a:prstGeom>
          <a:solidFill>
            <a:srgbClr val="339B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Left Arrow 8"/>
          <p:cNvSpPr/>
          <p:nvPr/>
        </p:nvSpPr>
        <p:spPr>
          <a:xfrm rot="19323066">
            <a:off x="5373687" y="3180325"/>
            <a:ext cx="1113188" cy="484632"/>
          </a:xfrm>
          <a:prstGeom prst="leftArrow">
            <a:avLst/>
          </a:prstGeom>
          <a:solidFill>
            <a:srgbClr val="339B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Down Arrow 11"/>
          <p:cNvSpPr/>
          <p:nvPr/>
        </p:nvSpPr>
        <p:spPr>
          <a:xfrm rot="1380212">
            <a:off x="3575771" y="2377842"/>
            <a:ext cx="484632" cy="1427051"/>
          </a:xfrm>
          <a:prstGeom prst="downArrow">
            <a:avLst/>
          </a:prstGeom>
          <a:solidFill>
            <a:srgbClr val="339B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842994" y="142860"/>
            <a:ext cx="8229600" cy="1143000"/>
          </a:xfrm>
          <a:noFill/>
        </p:spPr>
        <p:txBody>
          <a:bodyPr/>
          <a:lstStyle/>
          <a:p>
            <a:r>
              <a:rPr lang="en-US" b="1" dirty="0" smtClean="0">
                <a:solidFill>
                  <a:srgbClr val="FF0000"/>
                </a:solidFill>
                <a:effectLst>
                  <a:outerShdw blurRad="38100" dist="38100" dir="2700000" algn="tl">
                    <a:srgbClr val="000000">
                      <a:alpha val="43137"/>
                    </a:srgbClr>
                  </a:outerShdw>
                </a:effectLst>
                <a:latin typeface="Tahoma" pitchFamily="34" charset="0"/>
              </a:rPr>
              <a:t>Why you are here thinking about Stress</a:t>
            </a:r>
          </a:p>
        </p:txBody>
      </p:sp>
      <p:sp>
        <p:nvSpPr>
          <p:cNvPr id="105475" name="Rectangle 3"/>
          <p:cNvSpPr>
            <a:spLocks noChangeArrowheads="1"/>
          </p:cNvSpPr>
          <p:nvPr/>
        </p:nvSpPr>
        <p:spPr bwMode="auto">
          <a:xfrm>
            <a:off x="762000" y="1143000"/>
            <a:ext cx="7504113" cy="4402138"/>
          </a:xfrm>
          <a:prstGeom prst="rect">
            <a:avLst/>
          </a:prstGeom>
          <a:noFill/>
          <a:ln w="9525">
            <a:noFill/>
            <a:miter lim="800000"/>
            <a:headEnd/>
            <a:tailEnd/>
          </a:ln>
        </p:spPr>
        <p:txBody>
          <a:bodyPr lIns="92075" tIns="46038" rIns="92075" bIns="46038">
            <a:spAutoFit/>
          </a:bodyPr>
          <a:lstStyle/>
          <a:p>
            <a:pPr marL="457200" indent="-457200" algn="just"/>
            <a:r>
              <a:rPr lang="en-US" sz="2800" dirty="0"/>
              <a:t>1. I don´t have more important things to do</a:t>
            </a:r>
          </a:p>
          <a:p>
            <a:pPr marL="457200" indent="-457200" algn="just"/>
            <a:endParaRPr lang="en-US" sz="2800" dirty="0"/>
          </a:p>
          <a:p>
            <a:pPr marL="457200" indent="-457200" algn="just"/>
            <a:r>
              <a:rPr lang="en-US" sz="2800" dirty="0"/>
              <a:t>2. I am oblige to do it</a:t>
            </a:r>
          </a:p>
          <a:p>
            <a:pPr marL="457200" indent="-457200" algn="just"/>
            <a:endParaRPr lang="en-US" sz="2800" dirty="0"/>
          </a:p>
          <a:p>
            <a:pPr marL="457200" indent="-457200" algn="just"/>
            <a:r>
              <a:rPr lang="en-US" sz="2800" dirty="0"/>
              <a:t>3. I´m interested, because I perceive Stress could be a real problem for:</a:t>
            </a:r>
          </a:p>
          <a:p>
            <a:pPr marL="457200" indent="-457200" algn="just">
              <a:buFontTx/>
              <a:buAutoNum type="alphaLcParenR"/>
            </a:pPr>
            <a:r>
              <a:rPr lang="en-US" sz="2800" dirty="0"/>
              <a:t>Me</a:t>
            </a:r>
          </a:p>
          <a:p>
            <a:pPr marL="457200" indent="-457200" algn="just">
              <a:buFontTx/>
              <a:buAutoNum type="alphaLcParenR"/>
            </a:pPr>
            <a:r>
              <a:rPr lang="en-US" sz="2800" dirty="0"/>
              <a:t>Team</a:t>
            </a:r>
          </a:p>
          <a:p>
            <a:pPr marL="457200" indent="-457200" algn="just">
              <a:buFontTx/>
              <a:buAutoNum type="alphaLcParenR"/>
            </a:pPr>
            <a:r>
              <a:rPr lang="en-US" sz="2800" dirty="0"/>
              <a:t>Organization</a:t>
            </a:r>
          </a:p>
          <a:p>
            <a:pPr marL="457200" indent="-457200" algn="just">
              <a:buFontTx/>
              <a:buAutoNum type="alphaLcParenR"/>
            </a:pPr>
            <a:r>
              <a:rPr lang="en-US" sz="2800" dirty="0" smtClean="0"/>
              <a:t>Family</a:t>
            </a:r>
            <a:endParaRPr lang="en-US" sz="2800"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5474"/>
                                        </p:tgtEl>
                                        <p:attrNameLst>
                                          <p:attrName>style.visibility</p:attrName>
                                        </p:attrNameLst>
                                      </p:cBhvr>
                                      <p:to>
                                        <p:strVal val="visible"/>
                                      </p:to>
                                    </p:set>
                                    <p:animEffect transition="in" filter="dissolve">
                                      <p:cBhvr>
                                        <p:cTn id="7" dur="500"/>
                                        <p:tgtEl>
                                          <p:spTgt spid="1054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5475">
                                            <p:txEl>
                                              <p:pRg st="0" end="0"/>
                                            </p:txEl>
                                          </p:spTgt>
                                        </p:tgtEl>
                                        <p:attrNameLst>
                                          <p:attrName>style.visibility</p:attrName>
                                        </p:attrNameLst>
                                      </p:cBhvr>
                                      <p:to>
                                        <p:strVal val="visible"/>
                                      </p:to>
                                    </p:set>
                                    <p:anim calcmode="lin" valueType="num">
                                      <p:cBhvr additive="base">
                                        <p:cTn id="12" dur="500" fill="hold"/>
                                        <p:tgtEl>
                                          <p:spTgt spid="105475">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054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05475">
                                            <p:txEl>
                                              <p:pRg st="2" end="2"/>
                                            </p:txEl>
                                          </p:spTgt>
                                        </p:tgtEl>
                                        <p:attrNameLst>
                                          <p:attrName>style.visibility</p:attrName>
                                        </p:attrNameLst>
                                      </p:cBhvr>
                                      <p:to>
                                        <p:strVal val="visible"/>
                                      </p:to>
                                    </p:set>
                                    <p:anim calcmode="lin" valueType="num">
                                      <p:cBhvr additive="base">
                                        <p:cTn id="18" dur="500" fill="hold"/>
                                        <p:tgtEl>
                                          <p:spTgt spid="105475">
                                            <p:txEl>
                                              <p:pRg st="2" end="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054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05475">
                                            <p:txEl>
                                              <p:pRg st="4" end="4"/>
                                            </p:txEl>
                                          </p:spTgt>
                                        </p:tgtEl>
                                        <p:attrNameLst>
                                          <p:attrName>style.visibility</p:attrName>
                                        </p:attrNameLst>
                                      </p:cBhvr>
                                      <p:to>
                                        <p:strVal val="visible"/>
                                      </p:to>
                                    </p:set>
                                    <p:anim calcmode="lin" valueType="num">
                                      <p:cBhvr additive="base">
                                        <p:cTn id="24" dur="500" fill="hold"/>
                                        <p:tgtEl>
                                          <p:spTgt spid="105475">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0547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05475">
                                            <p:txEl>
                                              <p:pRg st="5" end="5"/>
                                            </p:txEl>
                                          </p:spTgt>
                                        </p:tgtEl>
                                        <p:attrNameLst>
                                          <p:attrName>style.visibility</p:attrName>
                                        </p:attrNameLst>
                                      </p:cBhvr>
                                      <p:to>
                                        <p:strVal val="visible"/>
                                      </p:to>
                                    </p:set>
                                    <p:anim calcmode="lin" valueType="num">
                                      <p:cBhvr additive="base">
                                        <p:cTn id="30" dur="500" fill="hold"/>
                                        <p:tgtEl>
                                          <p:spTgt spid="105475">
                                            <p:txEl>
                                              <p:pRg st="5" end="5"/>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0547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05475">
                                            <p:txEl>
                                              <p:pRg st="6" end="6"/>
                                            </p:txEl>
                                          </p:spTgt>
                                        </p:tgtEl>
                                        <p:attrNameLst>
                                          <p:attrName>style.visibility</p:attrName>
                                        </p:attrNameLst>
                                      </p:cBhvr>
                                      <p:to>
                                        <p:strVal val="visible"/>
                                      </p:to>
                                    </p:set>
                                    <p:anim calcmode="lin" valueType="num">
                                      <p:cBhvr additive="base">
                                        <p:cTn id="36" dur="500" fill="hold"/>
                                        <p:tgtEl>
                                          <p:spTgt spid="105475">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10547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05475">
                                            <p:txEl>
                                              <p:pRg st="7" end="7"/>
                                            </p:txEl>
                                          </p:spTgt>
                                        </p:tgtEl>
                                        <p:attrNameLst>
                                          <p:attrName>style.visibility</p:attrName>
                                        </p:attrNameLst>
                                      </p:cBhvr>
                                      <p:to>
                                        <p:strVal val="visible"/>
                                      </p:to>
                                    </p:set>
                                    <p:anim calcmode="lin" valueType="num">
                                      <p:cBhvr additive="base">
                                        <p:cTn id="42" dur="500" fill="hold"/>
                                        <p:tgtEl>
                                          <p:spTgt spid="105475">
                                            <p:txEl>
                                              <p:pRg st="7" end="7"/>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10547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05475">
                                            <p:txEl>
                                              <p:pRg st="8" end="8"/>
                                            </p:txEl>
                                          </p:spTgt>
                                        </p:tgtEl>
                                        <p:attrNameLst>
                                          <p:attrName>style.visibility</p:attrName>
                                        </p:attrNameLst>
                                      </p:cBhvr>
                                      <p:to>
                                        <p:strVal val="visible"/>
                                      </p:to>
                                    </p:set>
                                    <p:anim calcmode="lin" valueType="num">
                                      <p:cBhvr additive="base">
                                        <p:cTn id="48" dur="500" fill="hold"/>
                                        <p:tgtEl>
                                          <p:spTgt spid="105475">
                                            <p:txEl>
                                              <p:pRg st="8" end="8"/>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105475">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autoUpdateAnimBg="0"/>
      <p:bldP spid="105475"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GB" dirty="0" smtClean="0">
                <a:solidFill>
                  <a:srgbClr val="FF0000"/>
                </a:solidFill>
                <a:effectLst>
                  <a:outerShdw blurRad="38100" dist="38100" dir="2700000" algn="tl">
                    <a:srgbClr val="000000">
                      <a:alpha val="43137"/>
                    </a:srgbClr>
                  </a:outerShdw>
                </a:effectLst>
              </a:rPr>
              <a:t>Developing Resilience</a:t>
            </a:r>
            <a:endParaRPr lang="en-GB" dirty="0">
              <a:solidFill>
                <a:srgbClr val="FF0000"/>
              </a:solidFill>
              <a:effectLst>
                <a:outerShdw blurRad="38100" dist="38100" dir="2700000" algn="tl">
                  <a:srgbClr val="000000">
                    <a:alpha val="43137"/>
                  </a:srgbClr>
                </a:outerShdw>
              </a:effectLst>
            </a:endParaRPr>
          </a:p>
        </p:txBody>
      </p:sp>
      <p:pic>
        <p:nvPicPr>
          <p:cNvPr id="80899" name="Picture 3"/>
          <p:cNvPicPr>
            <a:picLocks noChangeAspect="1" noChangeArrowheads="1"/>
          </p:cNvPicPr>
          <p:nvPr/>
        </p:nvPicPr>
        <p:blipFill>
          <a:blip r:embed="rId3" cstate="print"/>
          <a:srcRect/>
          <a:stretch>
            <a:fillRect/>
          </a:stretch>
        </p:blipFill>
        <p:spPr bwMode="auto">
          <a:xfrm>
            <a:off x="529789" y="888888"/>
            <a:ext cx="7860116" cy="52044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GB" dirty="0" smtClean="0">
                <a:solidFill>
                  <a:srgbClr val="FF0000"/>
                </a:solidFill>
                <a:effectLst>
                  <a:outerShdw blurRad="38100" dist="38100" dir="2700000" algn="tl">
                    <a:srgbClr val="000000">
                      <a:alpha val="43137"/>
                    </a:srgbClr>
                  </a:outerShdw>
                </a:effectLst>
              </a:rPr>
              <a:t>Resilience Modules</a:t>
            </a:r>
            <a:endParaRPr lang="en-GB"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buNone/>
            </a:pPr>
            <a:endParaRPr lang="en-GB" dirty="0" smtClean="0">
              <a:effectLst>
                <a:outerShdw blurRad="38100" dist="38100" dir="2700000" algn="tl">
                  <a:srgbClr val="000000">
                    <a:alpha val="43137"/>
                  </a:srgbClr>
                </a:outerShdw>
              </a:effectLst>
            </a:endParaRPr>
          </a:p>
          <a:p>
            <a:pPr>
              <a:buNone/>
            </a:pPr>
            <a:endParaRPr lang="en-GB" dirty="0">
              <a:effectLst>
                <a:outerShdw blurRad="38100" dist="38100" dir="2700000" algn="tl">
                  <a:srgbClr val="000000">
                    <a:alpha val="43137"/>
                  </a:srgbClr>
                </a:outerShdw>
              </a:effectLst>
            </a:endParaRPr>
          </a:p>
        </p:txBody>
      </p:sp>
      <p:sp>
        <p:nvSpPr>
          <p:cNvPr id="9" name="Rectangle 8"/>
          <p:cNvSpPr/>
          <p:nvPr/>
        </p:nvSpPr>
        <p:spPr>
          <a:xfrm>
            <a:off x="1451146" y="620688"/>
            <a:ext cx="6192688" cy="5509200"/>
          </a:xfrm>
          <a:prstGeom prst="rect">
            <a:avLst/>
          </a:prstGeom>
        </p:spPr>
        <p:txBody>
          <a:bodyPr wrap="square">
            <a:spAutoFit/>
          </a:bodyPr>
          <a:lstStyle/>
          <a:p>
            <a:pPr algn="just">
              <a:buClr>
                <a:srgbClr val="FF0000"/>
              </a:buClr>
              <a:buFont typeface="Wingdings" pitchFamily="2" charset="2"/>
              <a:buChar char="v"/>
            </a:pPr>
            <a:endParaRPr lang="en-US" sz="1600" b="1" dirty="0" smtClean="0"/>
          </a:p>
          <a:p>
            <a:pPr marL="342900" indent="-342900">
              <a:spcBef>
                <a:spcPct val="0"/>
              </a:spcBef>
              <a:buFontTx/>
              <a:buAutoNum type="arabicPeriod"/>
              <a:defRPr/>
            </a:pPr>
            <a:r>
              <a:rPr lang="en-GB" sz="1600" b="1" dirty="0" smtClean="0">
                <a:sym typeface="Wingdings" pitchFamily="2" charset="2"/>
              </a:rPr>
              <a:t>Take care of yourself</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Accept that change is part of living</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Nurture a positive view of yourself</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Looks for opportunities for self-discovery</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Move towards your goals</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Take decisive actions</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Keep things in perspective</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Avoid seeing crises as insurmountable problems</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Maintain a hopeful outlook</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Make connections</a:t>
            </a:r>
          </a:p>
          <a:p>
            <a:pPr marL="342900" indent="-342900">
              <a:spcBef>
                <a:spcPct val="0"/>
              </a:spcBef>
              <a:buFontTx/>
              <a:buAutoNum type="arabicPeriod"/>
              <a:defRPr/>
            </a:pPr>
            <a:endParaRPr lang="en-GB" sz="1600" b="1" dirty="0" smtClean="0">
              <a:sym typeface="Wingdings" pitchFamily="2" charset="2"/>
            </a:endParaRPr>
          </a:p>
          <a:p>
            <a:pPr marL="342900" indent="-342900">
              <a:spcBef>
                <a:spcPct val="0"/>
              </a:spcBef>
              <a:buFontTx/>
              <a:buAutoNum type="arabicPeriod"/>
              <a:defRPr/>
            </a:pPr>
            <a:r>
              <a:rPr lang="en-GB" sz="1600" b="1" dirty="0" smtClean="0">
                <a:sym typeface="Wingdings" pitchFamily="2" charset="2"/>
              </a:rPr>
              <a:t>Being Grateful can accomplish more</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00127" y="142852"/>
            <a:ext cx="7700963" cy="419103"/>
          </a:xfrm>
          <a:noFill/>
        </p:spPr>
        <p:txBody>
          <a:bodyPr/>
          <a:lstStyle/>
          <a:p>
            <a:r>
              <a:rPr lang="en-US" dirty="0" smtClean="0">
                <a:solidFill>
                  <a:srgbClr val="FFFF00"/>
                </a:solidFill>
                <a:effectLst>
                  <a:outerShdw blurRad="38100" dist="38100" dir="2700000" algn="tl">
                    <a:srgbClr val="000000">
                      <a:alpha val="43137"/>
                    </a:srgbClr>
                  </a:outerShdw>
                </a:effectLst>
              </a:rPr>
              <a:t>Take care of yourself </a:t>
            </a:r>
          </a:p>
        </p:txBody>
      </p:sp>
      <p:sp>
        <p:nvSpPr>
          <p:cNvPr id="3" name="Content Placeholder 2"/>
          <p:cNvSpPr>
            <a:spLocks noGrp="1"/>
          </p:cNvSpPr>
          <p:nvPr>
            <p:ph idx="1"/>
          </p:nvPr>
        </p:nvSpPr>
        <p:spPr/>
        <p:txBody>
          <a:bodyPr/>
          <a:lstStyle/>
          <a:p>
            <a:pPr>
              <a:buNone/>
            </a:pPr>
            <a:endParaRPr lang="en-GB" dirty="0" smtClean="0"/>
          </a:p>
          <a:p>
            <a:pPr>
              <a:buNone/>
            </a:pPr>
            <a:endParaRPr lang="en-GB" dirty="0" smtClean="0"/>
          </a:p>
          <a:p>
            <a:pPr>
              <a:buNone/>
            </a:pPr>
            <a:endParaRPr lang="en-GB" dirty="0"/>
          </a:p>
        </p:txBody>
      </p:sp>
      <p:grpSp>
        <p:nvGrpSpPr>
          <p:cNvPr id="10" name="Group 9"/>
          <p:cNvGrpSpPr/>
          <p:nvPr/>
        </p:nvGrpSpPr>
        <p:grpSpPr>
          <a:xfrm>
            <a:off x="1403648" y="1196752"/>
            <a:ext cx="5472608" cy="1296144"/>
            <a:chOff x="2104710" y="1700807"/>
            <a:chExt cx="4053132" cy="576065"/>
          </a:xfrm>
        </p:grpSpPr>
        <p:sp>
          <p:nvSpPr>
            <p:cNvPr id="4" name="Freeform 3"/>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6" name="Freeform 5"/>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7" name="Freeform 6"/>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8" name="Freeform 7"/>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
        <p:nvSpPr>
          <p:cNvPr id="9" name="Rectangle 8"/>
          <p:cNvSpPr/>
          <p:nvPr/>
        </p:nvSpPr>
        <p:spPr>
          <a:xfrm>
            <a:off x="1187624" y="2500306"/>
            <a:ext cx="6527648" cy="2585323"/>
          </a:xfrm>
          <a:prstGeom prst="rect">
            <a:avLst/>
          </a:prstGeom>
        </p:spPr>
        <p:txBody>
          <a:bodyPr wrap="square">
            <a:spAutoFit/>
          </a:bodyPr>
          <a:lstStyle/>
          <a:p>
            <a:pPr algn="just"/>
            <a:endParaRPr lang="en-GB" dirty="0" smtClean="0"/>
          </a:p>
          <a:p>
            <a:pPr algn="just">
              <a:buClr>
                <a:srgbClr val="FF0000"/>
              </a:buClr>
              <a:buFont typeface="Wingdings" pitchFamily="2" charset="2"/>
              <a:buChar char="v"/>
            </a:pPr>
            <a:r>
              <a:rPr lang="en-US" dirty="0" smtClean="0"/>
              <a:t>Pay attention to your own needs and feelings.</a:t>
            </a:r>
          </a:p>
          <a:p>
            <a:pPr algn="just">
              <a:buClr>
                <a:srgbClr val="FF0000"/>
              </a:buClr>
              <a:buFont typeface="Wingdings" pitchFamily="2" charset="2"/>
              <a:buChar char="v"/>
            </a:pPr>
            <a:endParaRPr lang="en-US" dirty="0" smtClean="0"/>
          </a:p>
          <a:p>
            <a:pPr algn="just">
              <a:buClr>
                <a:srgbClr val="FF0000"/>
              </a:buClr>
              <a:buFont typeface="Wingdings" pitchFamily="2" charset="2"/>
              <a:buChar char="v"/>
            </a:pPr>
            <a:r>
              <a:rPr lang="en-US" dirty="0" smtClean="0"/>
              <a:t>Engage in activities that you enjoy and find relaxing.</a:t>
            </a:r>
          </a:p>
          <a:p>
            <a:pPr algn="just">
              <a:buClr>
                <a:srgbClr val="FF0000"/>
              </a:buClr>
            </a:pPr>
            <a:r>
              <a:rPr lang="en-US" dirty="0" smtClean="0"/>
              <a:t> </a:t>
            </a:r>
          </a:p>
          <a:p>
            <a:pPr algn="just">
              <a:buClr>
                <a:srgbClr val="FF0000"/>
              </a:buClr>
              <a:buFont typeface="Wingdings" pitchFamily="2" charset="2"/>
              <a:buChar char="v"/>
            </a:pPr>
            <a:r>
              <a:rPr lang="en-US" dirty="0" smtClean="0"/>
              <a:t>Exercise regularly.</a:t>
            </a:r>
          </a:p>
          <a:p>
            <a:pPr algn="just">
              <a:buClr>
                <a:srgbClr val="FF0000"/>
              </a:buClr>
            </a:pPr>
            <a:endParaRPr lang="en-US" dirty="0" smtClean="0"/>
          </a:p>
          <a:p>
            <a:pPr algn="just">
              <a:buClr>
                <a:srgbClr val="FF0000"/>
              </a:buClr>
              <a:buFont typeface="Wingdings" pitchFamily="2" charset="2"/>
              <a:buChar char="v"/>
            </a:pPr>
            <a:r>
              <a:rPr lang="en-US" dirty="0" smtClean="0"/>
              <a:t>Taking care of yourself helps to keep your mind and body primed to deal with situations that require resilience.</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US" dirty="0" smtClean="0">
                <a:solidFill>
                  <a:srgbClr val="FFFF00"/>
                </a:solidFill>
                <a:effectLst>
                  <a:outerShdw blurRad="38100" dist="38100" dir="2700000" algn="tl">
                    <a:srgbClr val="000000">
                      <a:alpha val="43137"/>
                    </a:srgbClr>
                  </a:outerShdw>
                </a:effectLst>
              </a:rPr>
              <a:t>Accept that change is a part of living</a:t>
            </a:r>
          </a:p>
        </p:txBody>
      </p:sp>
      <p:sp>
        <p:nvSpPr>
          <p:cNvPr id="3" name="Content Placeholder 2"/>
          <p:cNvSpPr>
            <a:spLocks noGrp="1"/>
          </p:cNvSpPr>
          <p:nvPr>
            <p:ph idx="1"/>
          </p:nvPr>
        </p:nvSpPr>
        <p:spPr/>
        <p:txBody>
          <a:bodyPr/>
          <a:lstStyle/>
          <a:p>
            <a:pPr>
              <a:buNone/>
            </a:pPr>
            <a:endParaRPr lang="en-GB" dirty="0" smtClean="0"/>
          </a:p>
          <a:p>
            <a:pPr>
              <a:buNone/>
            </a:pPr>
            <a:endParaRPr lang="en-GB" dirty="0"/>
          </a:p>
        </p:txBody>
      </p:sp>
      <p:sp>
        <p:nvSpPr>
          <p:cNvPr id="9" name="Rectangle 8"/>
          <p:cNvSpPr/>
          <p:nvPr/>
        </p:nvSpPr>
        <p:spPr>
          <a:xfrm>
            <a:off x="1403648" y="2571744"/>
            <a:ext cx="6192688" cy="1754326"/>
          </a:xfrm>
          <a:prstGeom prst="rect">
            <a:avLst/>
          </a:prstGeom>
        </p:spPr>
        <p:txBody>
          <a:bodyPr wrap="square">
            <a:spAutoFit/>
          </a:bodyPr>
          <a:lstStyle/>
          <a:p>
            <a:pPr algn="just"/>
            <a:r>
              <a:rPr lang="en-US" dirty="0" smtClean="0"/>
              <a:t> </a:t>
            </a:r>
          </a:p>
          <a:p>
            <a:pPr algn="just">
              <a:buClr>
                <a:srgbClr val="FF0000"/>
              </a:buClr>
              <a:buFont typeface="Wingdings" pitchFamily="2" charset="2"/>
              <a:buChar char="v"/>
            </a:pPr>
            <a:r>
              <a:rPr lang="en-US" dirty="0" smtClean="0"/>
              <a:t>Certain goals may no longer be attainable as a result of adverse situations. </a:t>
            </a:r>
          </a:p>
          <a:p>
            <a:pPr algn="just">
              <a:buClr>
                <a:srgbClr val="FF0000"/>
              </a:buClr>
            </a:pPr>
            <a:endParaRPr lang="en-US" dirty="0" smtClean="0"/>
          </a:p>
          <a:p>
            <a:pPr algn="just">
              <a:buClr>
                <a:srgbClr val="FF0000"/>
              </a:buClr>
              <a:buFont typeface="Wingdings" pitchFamily="2" charset="2"/>
              <a:buChar char="v"/>
            </a:pPr>
            <a:r>
              <a:rPr lang="en-US" dirty="0" smtClean="0"/>
              <a:t>Accepting circumstances that cannot be changed can help you focus on circumstances that you can alter.</a:t>
            </a:r>
          </a:p>
        </p:txBody>
      </p:sp>
      <p:grpSp>
        <p:nvGrpSpPr>
          <p:cNvPr id="10" name="Group 9"/>
          <p:cNvGrpSpPr/>
          <p:nvPr/>
        </p:nvGrpSpPr>
        <p:grpSpPr>
          <a:xfrm>
            <a:off x="1619672" y="1484784"/>
            <a:ext cx="5760640" cy="1080120"/>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00127" y="142852"/>
            <a:ext cx="7700963" cy="419103"/>
          </a:xfrm>
          <a:noFill/>
        </p:spPr>
        <p:txBody>
          <a:bodyPr/>
          <a:lstStyle/>
          <a:p>
            <a:r>
              <a:rPr lang="en-GB" dirty="0" smtClean="0">
                <a:solidFill>
                  <a:srgbClr val="FFFF00"/>
                </a:solidFill>
                <a:effectLst>
                  <a:outerShdw blurRad="38100" dist="38100" dir="2700000" algn="tl">
                    <a:srgbClr val="000000">
                      <a:alpha val="43137"/>
                    </a:srgbClr>
                  </a:outerShdw>
                </a:effectLst>
              </a:rPr>
              <a:t>Nurture a positive view of yourself</a:t>
            </a:r>
          </a:p>
        </p:txBody>
      </p:sp>
      <p:sp>
        <p:nvSpPr>
          <p:cNvPr id="3" name="Content Placeholder 2"/>
          <p:cNvSpPr>
            <a:spLocks noGrp="1"/>
          </p:cNvSpPr>
          <p:nvPr>
            <p:ph idx="1"/>
          </p:nvPr>
        </p:nvSpPr>
        <p:spPr/>
        <p:txBody>
          <a:bodyPr/>
          <a:lstStyle/>
          <a:p>
            <a:pPr>
              <a:buNone/>
            </a:pPr>
            <a:endParaRPr lang="en-GB" dirty="0" smtClean="0"/>
          </a:p>
          <a:p>
            <a:pPr>
              <a:buNone/>
            </a:pPr>
            <a:endParaRPr lang="en-GB" dirty="0" smtClean="0"/>
          </a:p>
          <a:p>
            <a:pPr>
              <a:buNone/>
            </a:pPr>
            <a:endParaRPr lang="en-GB" dirty="0"/>
          </a:p>
        </p:txBody>
      </p:sp>
      <p:sp>
        <p:nvSpPr>
          <p:cNvPr id="9" name="Rectangle 8"/>
          <p:cNvSpPr/>
          <p:nvPr/>
        </p:nvSpPr>
        <p:spPr>
          <a:xfrm>
            <a:off x="1285852" y="2571744"/>
            <a:ext cx="6670524" cy="923330"/>
          </a:xfrm>
          <a:prstGeom prst="rect">
            <a:avLst/>
          </a:prstGeom>
        </p:spPr>
        <p:txBody>
          <a:bodyPr wrap="square">
            <a:spAutoFit/>
          </a:bodyPr>
          <a:lstStyle/>
          <a:p>
            <a:r>
              <a:rPr lang="en-US" dirty="0" smtClean="0"/>
              <a:t> </a:t>
            </a:r>
            <a:endParaRPr lang="en-GB" dirty="0" smtClean="0"/>
          </a:p>
          <a:p>
            <a:pPr>
              <a:buClr>
                <a:srgbClr val="FF0000"/>
              </a:buClr>
              <a:buFont typeface="Wingdings" pitchFamily="2" charset="2"/>
              <a:buChar char="v"/>
            </a:pPr>
            <a:r>
              <a:rPr lang="en-GB" dirty="0" smtClean="0"/>
              <a:t>Developing confidence in your ability to solve problems and trusting your instinct builds resilience</a:t>
            </a:r>
            <a:endParaRPr lang="en-GB" dirty="0"/>
          </a:p>
        </p:txBody>
      </p:sp>
      <p:grpSp>
        <p:nvGrpSpPr>
          <p:cNvPr id="10" name="Group 9"/>
          <p:cNvGrpSpPr/>
          <p:nvPr/>
        </p:nvGrpSpPr>
        <p:grpSpPr>
          <a:xfrm>
            <a:off x="1475656" y="1340768"/>
            <a:ext cx="5509252" cy="1008113"/>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GB" dirty="0" smtClean="0">
                <a:solidFill>
                  <a:srgbClr val="FFFF00"/>
                </a:solidFill>
                <a:effectLst>
                  <a:outerShdw blurRad="38100" dist="38100" dir="2700000" algn="tl">
                    <a:srgbClr val="000000">
                      <a:alpha val="43137"/>
                    </a:srgbClr>
                  </a:outerShdw>
                </a:effectLst>
              </a:rPr>
              <a:t>Look for opportunities for self discovery</a:t>
            </a:r>
          </a:p>
        </p:txBody>
      </p:sp>
      <p:sp>
        <p:nvSpPr>
          <p:cNvPr id="3" name="Content Placeholder 2"/>
          <p:cNvSpPr>
            <a:spLocks noGrp="1"/>
          </p:cNvSpPr>
          <p:nvPr>
            <p:ph idx="1"/>
          </p:nvPr>
        </p:nvSpPr>
        <p:spPr/>
        <p:txBody>
          <a:bodyPr/>
          <a:lstStyle/>
          <a:p>
            <a:pPr>
              <a:buNone/>
            </a:pPr>
            <a:endParaRPr lang="en-GB" dirty="0" smtClean="0"/>
          </a:p>
          <a:p>
            <a:pPr>
              <a:buNone/>
            </a:pPr>
            <a:endParaRPr lang="en-GB" dirty="0"/>
          </a:p>
        </p:txBody>
      </p:sp>
      <p:sp>
        <p:nvSpPr>
          <p:cNvPr id="9" name="Rectangle 8"/>
          <p:cNvSpPr/>
          <p:nvPr/>
        </p:nvSpPr>
        <p:spPr>
          <a:xfrm>
            <a:off x="971600" y="2571744"/>
            <a:ext cx="7272808" cy="2308324"/>
          </a:xfrm>
          <a:prstGeom prst="rect">
            <a:avLst/>
          </a:prstGeom>
        </p:spPr>
        <p:txBody>
          <a:bodyPr wrap="square">
            <a:spAutoFit/>
          </a:bodyPr>
          <a:lstStyle/>
          <a:p>
            <a:r>
              <a:rPr lang="en-US" dirty="0" smtClean="0"/>
              <a:t> </a:t>
            </a:r>
          </a:p>
          <a:p>
            <a:pPr>
              <a:buClr>
                <a:srgbClr val="FF0000"/>
              </a:buClr>
              <a:buFont typeface="Wingdings" pitchFamily="2" charset="2"/>
              <a:buChar char="v"/>
            </a:pPr>
            <a:r>
              <a:rPr lang="en-GB" dirty="0" smtClean="0"/>
              <a:t>People often learn something about themselves and may find that they have grown in some respect as a result of their struggle with loss</a:t>
            </a:r>
          </a:p>
          <a:p>
            <a:pPr>
              <a:buClr>
                <a:srgbClr val="FF0000"/>
              </a:buClr>
              <a:buFont typeface="Wingdings" pitchFamily="2" charset="2"/>
              <a:buChar char="v"/>
            </a:pPr>
            <a:endParaRPr lang="en-GB" dirty="0" smtClean="0"/>
          </a:p>
          <a:p>
            <a:pPr>
              <a:buClr>
                <a:srgbClr val="FF0000"/>
              </a:buClr>
              <a:buFont typeface="Wingdings" pitchFamily="2" charset="2"/>
              <a:buChar char="v"/>
            </a:pPr>
            <a:r>
              <a:rPr lang="en-GB" dirty="0" smtClean="0"/>
              <a:t>Many people who have experienced tragedy have reported better relationships, greater sense of strength even while feeling vulnerable, increased sense of self worth , a more developed spirituality, and heightened appreciation of life</a:t>
            </a:r>
            <a:endParaRPr lang="en-GB" dirty="0"/>
          </a:p>
        </p:txBody>
      </p:sp>
      <p:grpSp>
        <p:nvGrpSpPr>
          <p:cNvPr id="10" name="Group 9"/>
          <p:cNvGrpSpPr/>
          <p:nvPr/>
        </p:nvGrpSpPr>
        <p:grpSpPr>
          <a:xfrm>
            <a:off x="1439012" y="1412775"/>
            <a:ext cx="5509252" cy="1080121"/>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US" dirty="0" smtClean="0">
                <a:solidFill>
                  <a:srgbClr val="FFFF00"/>
                </a:solidFill>
                <a:effectLst>
                  <a:outerShdw blurRad="38100" dist="38100" dir="2700000" algn="tl">
                    <a:srgbClr val="000000">
                      <a:alpha val="43137"/>
                    </a:srgbClr>
                  </a:outerShdw>
                </a:effectLst>
              </a:rPr>
              <a:t>Move toward your goals </a:t>
            </a:r>
          </a:p>
        </p:txBody>
      </p:sp>
      <p:sp>
        <p:nvSpPr>
          <p:cNvPr id="3" name="Content Placeholder 2"/>
          <p:cNvSpPr>
            <a:spLocks noGrp="1"/>
          </p:cNvSpPr>
          <p:nvPr>
            <p:ph idx="1"/>
          </p:nvPr>
        </p:nvSpPr>
        <p:spPr/>
        <p:txBody>
          <a:bodyPr/>
          <a:lstStyle/>
          <a:p>
            <a:pPr>
              <a:buNone/>
            </a:pPr>
            <a:endParaRPr lang="en-GB" dirty="0" smtClean="0"/>
          </a:p>
          <a:p>
            <a:pPr>
              <a:buNone/>
            </a:pPr>
            <a:endParaRPr lang="en-GB" dirty="0"/>
          </a:p>
        </p:txBody>
      </p:sp>
      <p:sp>
        <p:nvSpPr>
          <p:cNvPr id="9" name="Rectangle 8"/>
          <p:cNvSpPr/>
          <p:nvPr/>
        </p:nvSpPr>
        <p:spPr>
          <a:xfrm>
            <a:off x="827584" y="2566942"/>
            <a:ext cx="7416824" cy="2585323"/>
          </a:xfrm>
          <a:prstGeom prst="rect">
            <a:avLst/>
          </a:prstGeom>
        </p:spPr>
        <p:txBody>
          <a:bodyPr wrap="square">
            <a:spAutoFit/>
          </a:bodyPr>
          <a:lstStyle/>
          <a:p>
            <a:pPr algn="just"/>
            <a:r>
              <a:rPr lang="en-US" dirty="0" smtClean="0"/>
              <a:t> </a:t>
            </a:r>
          </a:p>
          <a:p>
            <a:pPr algn="just">
              <a:buClr>
                <a:srgbClr val="FF0000"/>
              </a:buClr>
              <a:buFont typeface="Wingdings" pitchFamily="2" charset="2"/>
              <a:buChar char="v"/>
            </a:pPr>
            <a:r>
              <a:rPr lang="en-US" dirty="0" smtClean="0"/>
              <a:t>Develop some realistic goals. </a:t>
            </a:r>
          </a:p>
          <a:p>
            <a:pPr algn="just">
              <a:buClr>
                <a:srgbClr val="FF0000"/>
              </a:buClr>
              <a:buFont typeface="Wingdings" pitchFamily="2" charset="2"/>
              <a:buChar char="v"/>
            </a:pPr>
            <a:endParaRPr lang="en-US" dirty="0" smtClean="0"/>
          </a:p>
          <a:p>
            <a:pPr algn="just">
              <a:buClr>
                <a:srgbClr val="FF0000"/>
              </a:buClr>
              <a:buFont typeface="Wingdings" pitchFamily="2" charset="2"/>
              <a:buChar char="v"/>
            </a:pPr>
            <a:r>
              <a:rPr lang="en-US" dirty="0" smtClean="0"/>
              <a:t>Do something regularly -- even if it seems like a small accomplishment -- that enables you to move toward your goals. </a:t>
            </a:r>
          </a:p>
          <a:p>
            <a:pPr algn="just">
              <a:buClr>
                <a:srgbClr val="FF0000"/>
              </a:buClr>
              <a:buFont typeface="Wingdings" pitchFamily="2" charset="2"/>
              <a:buChar char="v"/>
            </a:pPr>
            <a:endParaRPr lang="en-US" dirty="0" smtClean="0"/>
          </a:p>
          <a:p>
            <a:pPr algn="just">
              <a:buClr>
                <a:srgbClr val="FF0000"/>
              </a:buClr>
              <a:buFont typeface="Wingdings" pitchFamily="2" charset="2"/>
              <a:buChar char="v"/>
            </a:pPr>
            <a:r>
              <a:rPr lang="en-US" dirty="0" smtClean="0"/>
              <a:t>Instead of focusing on tasks that seem unachievable, ask yourself, "What's one thing I know I can accomplish today that helps me move in the direction I want to go?"</a:t>
            </a:r>
            <a:endParaRPr lang="en-US" dirty="0"/>
          </a:p>
        </p:txBody>
      </p:sp>
      <p:grpSp>
        <p:nvGrpSpPr>
          <p:cNvPr id="10" name="Group 9"/>
          <p:cNvGrpSpPr/>
          <p:nvPr/>
        </p:nvGrpSpPr>
        <p:grpSpPr>
          <a:xfrm>
            <a:off x="1475656" y="1628801"/>
            <a:ext cx="5472608" cy="936104"/>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US" dirty="0" smtClean="0">
                <a:solidFill>
                  <a:srgbClr val="FFFF00"/>
                </a:solidFill>
                <a:effectLst>
                  <a:outerShdw blurRad="38100" dist="38100" dir="2700000" algn="tl">
                    <a:srgbClr val="000000">
                      <a:alpha val="43137"/>
                    </a:srgbClr>
                  </a:outerShdw>
                </a:effectLst>
              </a:rPr>
              <a:t>Take decisive actions</a:t>
            </a:r>
          </a:p>
        </p:txBody>
      </p:sp>
      <p:sp>
        <p:nvSpPr>
          <p:cNvPr id="3" name="Content Placeholder 2"/>
          <p:cNvSpPr>
            <a:spLocks noGrp="1"/>
          </p:cNvSpPr>
          <p:nvPr>
            <p:ph idx="1"/>
          </p:nvPr>
        </p:nvSpPr>
        <p:spPr/>
        <p:txBody>
          <a:bodyPr/>
          <a:lstStyle/>
          <a:p>
            <a:pPr>
              <a:buNone/>
            </a:pPr>
            <a:endParaRPr lang="en-GB" dirty="0" smtClean="0"/>
          </a:p>
          <a:p>
            <a:pPr>
              <a:buNone/>
            </a:pPr>
            <a:endParaRPr lang="en-GB" dirty="0"/>
          </a:p>
        </p:txBody>
      </p:sp>
      <p:sp>
        <p:nvSpPr>
          <p:cNvPr id="9" name="Rectangle 8"/>
          <p:cNvSpPr/>
          <p:nvPr/>
        </p:nvSpPr>
        <p:spPr>
          <a:xfrm>
            <a:off x="1379708" y="2523176"/>
            <a:ext cx="6864700" cy="1477328"/>
          </a:xfrm>
          <a:prstGeom prst="rect">
            <a:avLst/>
          </a:prstGeom>
        </p:spPr>
        <p:txBody>
          <a:bodyPr wrap="square">
            <a:spAutoFit/>
          </a:bodyPr>
          <a:lstStyle/>
          <a:p>
            <a:r>
              <a:rPr lang="en-US" dirty="0" smtClean="0"/>
              <a:t> </a:t>
            </a:r>
          </a:p>
          <a:p>
            <a:pPr>
              <a:buClr>
                <a:srgbClr val="FF0000"/>
              </a:buClr>
              <a:buFont typeface="Wingdings" pitchFamily="2" charset="2"/>
              <a:buChar char="v"/>
            </a:pPr>
            <a:r>
              <a:rPr lang="en-US" dirty="0" smtClean="0"/>
              <a:t>Act on adverse situations as much as you can. </a:t>
            </a:r>
          </a:p>
          <a:p>
            <a:pPr>
              <a:buClr>
                <a:srgbClr val="FF0000"/>
              </a:buClr>
              <a:buFont typeface="Wingdings" pitchFamily="2" charset="2"/>
              <a:buChar char="v"/>
            </a:pPr>
            <a:endParaRPr lang="en-US" dirty="0" smtClean="0"/>
          </a:p>
          <a:p>
            <a:pPr>
              <a:buClr>
                <a:srgbClr val="FF0000"/>
              </a:buClr>
              <a:buFont typeface="Wingdings" pitchFamily="2" charset="2"/>
              <a:buChar char="v"/>
            </a:pPr>
            <a:r>
              <a:rPr lang="en-US" dirty="0" smtClean="0"/>
              <a:t>Take decisive actions, rather than detaching completely from problems and stresses and wishing they would just go away.</a:t>
            </a:r>
          </a:p>
        </p:txBody>
      </p:sp>
      <p:grpSp>
        <p:nvGrpSpPr>
          <p:cNvPr id="10" name="Group 9"/>
          <p:cNvGrpSpPr/>
          <p:nvPr/>
        </p:nvGrpSpPr>
        <p:grpSpPr>
          <a:xfrm>
            <a:off x="1511020" y="1484784"/>
            <a:ext cx="5797284" cy="1008112"/>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GB" dirty="0" smtClean="0">
                <a:solidFill>
                  <a:srgbClr val="FFFF00"/>
                </a:solidFill>
                <a:effectLst>
                  <a:outerShdw blurRad="38100" dist="38100" dir="2700000" algn="tl">
                    <a:srgbClr val="000000">
                      <a:alpha val="43137"/>
                    </a:srgbClr>
                  </a:outerShdw>
                </a:effectLst>
              </a:rPr>
              <a:t>Keep things in perspective</a:t>
            </a:r>
          </a:p>
        </p:txBody>
      </p:sp>
      <p:sp>
        <p:nvSpPr>
          <p:cNvPr id="3" name="Content Placeholder 2"/>
          <p:cNvSpPr>
            <a:spLocks noGrp="1"/>
          </p:cNvSpPr>
          <p:nvPr>
            <p:ph idx="1"/>
          </p:nvPr>
        </p:nvSpPr>
        <p:spPr/>
        <p:txBody>
          <a:bodyPr/>
          <a:lstStyle/>
          <a:p>
            <a:pPr>
              <a:buNone/>
            </a:pPr>
            <a:endParaRPr lang="en-GB" dirty="0" smtClean="0"/>
          </a:p>
          <a:p>
            <a:pPr>
              <a:buNone/>
            </a:pPr>
            <a:endParaRPr lang="en-GB" dirty="0" smtClean="0"/>
          </a:p>
          <a:p>
            <a:pPr>
              <a:buNone/>
            </a:pPr>
            <a:endParaRPr lang="en-GB" dirty="0"/>
          </a:p>
        </p:txBody>
      </p:sp>
      <p:sp>
        <p:nvSpPr>
          <p:cNvPr id="9" name="Rectangle 8"/>
          <p:cNvSpPr/>
          <p:nvPr/>
        </p:nvSpPr>
        <p:spPr>
          <a:xfrm>
            <a:off x="1187624" y="2571744"/>
            <a:ext cx="6768752" cy="1754326"/>
          </a:xfrm>
          <a:prstGeom prst="rect">
            <a:avLst/>
          </a:prstGeom>
        </p:spPr>
        <p:txBody>
          <a:bodyPr wrap="square">
            <a:spAutoFit/>
          </a:bodyPr>
          <a:lstStyle/>
          <a:p>
            <a:pPr algn="just"/>
            <a:r>
              <a:rPr lang="en-US" dirty="0" smtClean="0"/>
              <a:t> </a:t>
            </a:r>
          </a:p>
          <a:p>
            <a:pPr algn="just">
              <a:buClr>
                <a:srgbClr val="FF0000"/>
              </a:buClr>
              <a:buFont typeface="Wingdings" pitchFamily="2" charset="2"/>
              <a:buChar char="v"/>
            </a:pPr>
            <a:r>
              <a:rPr lang="en-GB" dirty="0" smtClean="0"/>
              <a:t>Even when facing very painful events, try to consider the stressful situation in a broader context and keep a long-term perspective</a:t>
            </a:r>
          </a:p>
          <a:p>
            <a:pPr algn="just">
              <a:buClr>
                <a:srgbClr val="FF0000"/>
              </a:buClr>
            </a:pPr>
            <a:endParaRPr lang="en-GB" dirty="0" smtClean="0"/>
          </a:p>
          <a:p>
            <a:pPr algn="just">
              <a:buClr>
                <a:srgbClr val="FF0000"/>
              </a:buClr>
              <a:buFont typeface="Wingdings" pitchFamily="2" charset="2"/>
              <a:buChar char="v"/>
            </a:pPr>
            <a:r>
              <a:rPr lang="en-GB" dirty="0" smtClean="0"/>
              <a:t>Avoid blowing the event out of proportion</a:t>
            </a:r>
            <a:endParaRPr lang="en-GB" dirty="0"/>
          </a:p>
        </p:txBody>
      </p:sp>
      <p:grpSp>
        <p:nvGrpSpPr>
          <p:cNvPr id="10" name="Group 9"/>
          <p:cNvGrpSpPr/>
          <p:nvPr/>
        </p:nvGrpSpPr>
        <p:grpSpPr>
          <a:xfrm>
            <a:off x="1115616" y="1484785"/>
            <a:ext cx="6048672" cy="1080119"/>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00127" y="142852"/>
            <a:ext cx="7700963" cy="419103"/>
          </a:xfrm>
          <a:noFill/>
        </p:spPr>
        <p:txBody>
          <a:bodyPr/>
          <a:lstStyle/>
          <a:p>
            <a:r>
              <a:rPr lang="en-US" dirty="0" smtClean="0">
                <a:solidFill>
                  <a:srgbClr val="FFFF00"/>
                </a:solidFill>
                <a:effectLst>
                  <a:outerShdw blurRad="38100" dist="38100" dir="2700000" algn="tl">
                    <a:srgbClr val="000000">
                      <a:alpha val="43137"/>
                    </a:srgbClr>
                  </a:outerShdw>
                </a:effectLst>
              </a:rPr>
              <a:t>Avoid seeing crises as insurmountable problems</a:t>
            </a:r>
          </a:p>
        </p:txBody>
      </p:sp>
      <p:sp>
        <p:nvSpPr>
          <p:cNvPr id="3" name="Content Placeholder 2"/>
          <p:cNvSpPr>
            <a:spLocks noGrp="1"/>
          </p:cNvSpPr>
          <p:nvPr>
            <p:ph idx="1"/>
          </p:nvPr>
        </p:nvSpPr>
        <p:spPr/>
        <p:txBody>
          <a:bodyPr/>
          <a:lstStyle/>
          <a:p>
            <a:pPr>
              <a:buNone/>
            </a:pPr>
            <a:endParaRPr lang="en-GB" dirty="0" smtClean="0"/>
          </a:p>
          <a:p>
            <a:pPr>
              <a:buNone/>
            </a:pPr>
            <a:endParaRPr lang="en-GB" dirty="0"/>
          </a:p>
        </p:txBody>
      </p:sp>
      <p:sp>
        <p:nvSpPr>
          <p:cNvPr id="9" name="Rectangle 8"/>
          <p:cNvSpPr/>
          <p:nvPr/>
        </p:nvSpPr>
        <p:spPr>
          <a:xfrm>
            <a:off x="899592" y="2632844"/>
            <a:ext cx="7704856" cy="2308324"/>
          </a:xfrm>
          <a:prstGeom prst="rect">
            <a:avLst/>
          </a:prstGeom>
        </p:spPr>
        <p:txBody>
          <a:bodyPr wrap="square">
            <a:spAutoFit/>
          </a:bodyPr>
          <a:lstStyle/>
          <a:p>
            <a:pPr algn="just">
              <a:buClr>
                <a:srgbClr val="FF0000"/>
              </a:buClr>
              <a:buFont typeface="Wingdings" pitchFamily="2" charset="2"/>
              <a:buChar char="v"/>
            </a:pPr>
            <a:r>
              <a:rPr lang="en-US" dirty="0" smtClean="0"/>
              <a:t>You can't change the fact that highly stressful events happen, but you can change how you interpret and respond to these events. </a:t>
            </a:r>
          </a:p>
          <a:p>
            <a:pPr algn="just">
              <a:buClr>
                <a:srgbClr val="FF0000"/>
              </a:buClr>
              <a:buFont typeface="Wingdings" pitchFamily="2" charset="2"/>
              <a:buChar char="v"/>
            </a:pPr>
            <a:endParaRPr lang="en-US" dirty="0" smtClean="0"/>
          </a:p>
          <a:p>
            <a:pPr algn="just">
              <a:buClr>
                <a:srgbClr val="FF0000"/>
              </a:buClr>
              <a:buFont typeface="Wingdings" pitchFamily="2" charset="2"/>
              <a:buChar char="v"/>
            </a:pPr>
            <a:r>
              <a:rPr lang="en-US" dirty="0" smtClean="0"/>
              <a:t>Try looking beyond the present to how future circumstances may be a little better.</a:t>
            </a:r>
          </a:p>
          <a:p>
            <a:pPr algn="just">
              <a:buClr>
                <a:srgbClr val="FF0000"/>
              </a:buClr>
            </a:pPr>
            <a:r>
              <a:rPr lang="en-US" dirty="0" smtClean="0"/>
              <a:t> </a:t>
            </a:r>
          </a:p>
          <a:p>
            <a:pPr algn="just">
              <a:buClr>
                <a:srgbClr val="FF0000"/>
              </a:buClr>
              <a:buFont typeface="Wingdings" pitchFamily="2" charset="2"/>
              <a:buChar char="v"/>
            </a:pPr>
            <a:r>
              <a:rPr lang="en-US" dirty="0" smtClean="0"/>
              <a:t>Note any subtle ways in which you might already feel somewhat better as you deal with difficult situations.</a:t>
            </a:r>
          </a:p>
        </p:txBody>
      </p:sp>
      <p:grpSp>
        <p:nvGrpSpPr>
          <p:cNvPr id="10" name="Group 9"/>
          <p:cNvGrpSpPr/>
          <p:nvPr/>
        </p:nvGrpSpPr>
        <p:grpSpPr>
          <a:xfrm>
            <a:off x="1979712" y="1412776"/>
            <a:ext cx="5400600" cy="936103"/>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828708" y="76200"/>
            <a:ext cx="8458200" cy="1143000"/>
          </a:xfrm>
          <a:noFill/>
        </p:spPr>
        <p:txBody>
          <a:bodyPr/>
          <a:lstStyle/>
          <a:p>
            <a:r>
              <a:rPr lang="en-US" b="1" dirty="0" smtClean="0">
                <a:solidFill>
                  <a:srgbClr val="FF0000"/>
                </a:solidFill>
                <a:latin typeface="Tahoma" pitchFamily="34" charset="0"/>
              </a:rPr>
              <a:t>Agree or Disagree ?</a:t>
            </a:r>
          </a:p>
        </p:txBody>
      </p:sp>
      <p:sp>
        <p:nvSpPr>
          <p:cNvPr id="107523" name="Rectangle 3"/>
          <p:cNvSpPr>
            <a:spLocks noChangeArrowheads="1"/>
          </p:cNvSpPr>
          <p:nvPr/>
        </p:nvSpPr>
        <p:spPr bwMode="auto">
          <a:xfrm>
            <a:off x="381000" y="1214422"/>
            <a:ext cx="8763000" cy="519113"/>
          </a:xfrm>
          <a:prstGeom prst="rect">
            <a:avLst/>
          </a:prstGeom>
          <a:noFill/>
          <a:ln w="9525">
            <a:noFill/>
            <a:miter lim="800000"/>
            <a:headEnd/>
            <a:tailEnd/>
          </a:ln>
        </p:spPr>
        <p:txBody>
          <a:bodyPr lIns="92075" tIns="46038" rIns="92075" bIns="46038">
            <a:spAutoFit/>
          </a:bodyPr>
          <a:lstStyle/>
          <a:p>
            <a:pPr marL="457200" indent="-457200">
              <a:buFontTx/>
              <a:buAutoNum type="arabicPeriod"/>
            </a:pPr>
            <a:r>
              <a:rPr lang="en-US" sz="2800" dirty="0"/>
              <a:t>If you ignore stress it will disappear by it self !</a:t>
            </a:r>
          </a:p>
        </p:txBody>
      </p:sp>
      <p:sp>
        <p:nvSpPr>
          <p:cNvPr id="107524" name="Rectangle 4"/>
          <p:cNvSpPr>
            <a:spLocks noChangeArrowheads="1"/>
          </p:cNvSpPr>
          <p:nvPr/>
        </p:nvSpPr>
        <p:spPr bwMode="auto">
          <a:xfrm>
            <a:off x="381000" y="2136760"/>
            <a:ext cx="7504113" cy="519112"/>
          </a:xfrm>
          <a:prstGeom prst="rect">
            <a:avLst/>
          </a:prstGeom>
          <a:noFill/>
          <a:ln w="9525">
            <a:noFill/>
            <a:miter lim="800000"/>
            <a:headEnd/>
            <a:tailEnd/>
          </a:ln>
        </p:spPr>
        <p:txBody>
          <a:bodyPr lIns="92075" tIns="46038" rIns="92075" bIns="46038">
            <a:spAutoFit/>
          </a:bodyPr>
          <a:lstStyle/>
          <a:p>
            <a:pPr marL="457200" indent="-457200"/>
            <a:r>
              <a:rPr lang="en-US" sz="2800"/>
              <a:t>2.  More work pressure means more output !!</a:t>
            </a:r>
          </a:p>
        </p:txBody>
      </p:sp>
      <p:sp>
        <p:nvSpPr>
          <p:cNvPr id="107525" name="Rectangle 5"/>
          <p:cNvSpPr>
            <a:spLocks noChangeArrowheads="1"/>
          </p:cNvSpPr>
          <p:nvPr/>
        </p:nvSpPr>
        <p:spPr bwMode="auto">
          <a:xfrm>
            <a:off x="381000" y="4071922"/>
            <a:ext cx="8534400" cy="519113"/>
          </a:xfrm>
          <a:prstGeom prst="rect">
            <a:avLst/>
          </a:prstGeom>
          <a:noFill/>
          <a:ln w="9525">
            <a:noFill/>
            <a:miter lim="800000"/>
            <a:headEnd/>
            <a:tailEnd/>
          </a:ln>
        </p:spPr>
        <p:txBody>
          <a:bodyPr lIns="92075" tIns="46038" rIns="92075" bIns="46038">
            <a:spAutoFit/>
          </a:bodyPr>
          <a:lstStyle/>
          <a:p>
            <a:pPr marL="457200" indent="-457200"/>
            <a:r>
              <a:rPr lang="en-US" sz="2800"/>
              <a:t>4.  Stress during reorganization are unavoidable !!!!</a:t>
            </a:r>
          </a:p>
        </p:txBody>
      </p:sp>
      <p:sp>
        <p:nvSpPr>
          <p:cNvPr id="107526" name="Rectangle 6"/>
          <p:cNvSpPr>
            <a:spLocks noChangeArrowheads="1"/>
          </p:cNvSpPr>
          <p:nvPr/>
        </p:nvSpPr>
        <p:spPr bwMode="auto">
          <a:xfrm>
            <a:off x="381000" y="3081322"/>
            <a:ext cx="8763000" cy="519113"/>
          </a:xfrm>
          <a:prstGeom prst="rect">
            <a:avLst/>
          </a:prstGeom>
          <a:noFill/>
          <a:ln w="9525">
            <a:noFill/>
            <a:miter lim="800000"/>
            <a:headEnd/>
            <a:tailEnd/>
          </a:ln>
        </p:spPr>
        <p:txBody>
          <a:bodyPr lIns="92075" tIns="46038" rIns="92075" bIns="46038">
            <a:spAutoFit/>
          </a:bodyPr>
          <a:lstStyle/>
          <a:p>
            <a:pPr marL="457200" indent="-457200"/>
            <a:r>
              <a:rPr lang="en-US" sz="2800" dirty="0"/>
              <a:t>3.  Workaholics are the pearls of our Organization !!! </a:t>
            </a:r>
          </a:p>
        </p:txBody>
      </p:sp>
      <p:sp>
        <p:nvSpPr>
          <p:cNvPr id="107527" name="Rectangle 7"/>
          <p:cNvSpPr>
            <a:spLocks noChangeArrowheads="1"/>
          </p:cNvSpPr>
          <p:nvPr/>
        </p:nvSpPr>
        <p:spPr bwMode="auto">
          <a:xfrm>
            <a:off x="420688" y="5032360"/>
            <a:ext cx="7504112" cy="519112"/>
          </a:xfrm>
          <a:prstGeom prst="rect">
            <a:avLst/>
          </a:prstGeom>
          <a:noFill/>
          <a:ln w="9525">
            <a:noFill/>
            <a:miter lim="800000"/>
            <a:headEnd/>
            <a:tailEnd/>
          </a:ln>
        </p:spPr>
        <p:txBody>
          <a:bodyPr lIns="92075" tIns="46038" rIns="92075" bIns="46038">
            <a:spAutoFit/>
          </a:bodyPr>
          <a:lstStyle/>
          <a:p>
            <a:pPr marL="457200" indent="-457200"/>
            <a:r>
              <a:rPr lang="en-US" sz="2800"/>
              <a:t>5.  Stress is manageable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dissolve">
                                      <p:cBhvr>
                                        <p:cTn id="7" dur="500"/>
                                        <p:tgtEl>
                                          <p:spTgt spid="1075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7523">
                                            <p:txEl>
                                              <p:pRg st="0" end="0"/>
                                            </p:txEl>
                                          </p:spTgt>
                                        </p:tgtEl>
                                        <p:attrNameLst>
                                          <p:attrName>style.visibility</p:attrName>
                                        </p:attrNameLst>
                                      </p:cBhvr>
                                      <p:to>
                                        <p:strVal val="visible"/>
                                      </p:to>
                                    </p:set>
                                    <p:anim calcmode="lin" valueType="num">
                                      <p:cBhvr additive="base">
                                        <p:cTn id="12" dur="500" fill="hold"/>
                                        <p:tgtEl>
                                          <p:spTgt spid="10752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07523">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07523">
                                            <p:txEl>
                                              <p:pRg st="0" end="0"/>
                                            </p:txEl>
                                          </p:spTgt>
                                        </p:tgtEl>
                                        <p:attrNameLst>
                                          <p:attrName>ppt_c</p:attrName>
                                        </p:attrNameLst>
                                      </p:cBhvr>
                                      <p:to>
                                        <a:schemeClr val="bg2"/>
                                      </p:to>
                                    </p:animClr>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07524">
                                            <p:txEl>
                                              <p:pRg st="0" end="0"/>
                                            </p:txEl>
                                          </p:spTgt>
                                        </p:tgtEl>
                                        <p:attrNameLst>
                                          <p:attrName>style.visibility</p:attrName>
                                        </p:attrNameLst>
                                      </p:cBhvr>
                                      <p:to>
                                        <p:strVal val="visible"/>
                                      </p:to>
                                    </p:set>
                                    <p:anim calcmode="lin" valueType="num">
                                      <p:cBhvr additive="base">
                                        <p:cTn id="18" dur="500" fill="hold"/>
                                        <p:tgtEl>
                                          <p:spTgt spid="107524">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07524">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07524">
                                            <p:txEl>
                                              <p:pRg st="0" end="0"/>
                                            </p:txEl>
                                          </p:spTgt>
                                        </p:tgtEl>
                                        <p:attrNameLst>
                                          <p:attrName>ppt_c</p:attrName>
                                        </p:attrNameLst>
                                      </p:cBhvr>
                                      <p:to>
                                        <a:schemeClr val="bg2"/>
                                      </p:to>
                                    </p:animClr>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07526">
                                            <p:txEl>
                                              <p:pRg st="0" end="0"/>
                                            </p:txEl>
                                          </p:spTgt>
                                        </p:tgtEl>
                                        <p:attrNameLst>
                                          <p:attrName>style.visibility</p:attrName>
                                        </p:attrNameLst>
                                      </p:cBhvr>
                                      <p:to>
                                        <p:strVal val="visible"/>
                                      </p:to>
                                    </p:set>
                                    <p:anim calcmode="lin" valueType="num">
                                      <p:cBhvr additive="base">
                                        <p:cTn id="24" dur="500" fill="hold"/>
                                        <p:tgtEl>
                                          <p:spTgt spid="107526">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07526">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07526">
                                            <p:txEl>
                                              <p:pRg st="0" end="0"/>
                                            </p:txEl>
                                          </p:spTgt>
                                        </p:tgtEl>
                                        <p:attrNameLst>
                                          <p:attrName>ppt_c</p:attrName>
                                        </p:attrNameLst>
                                      </p:cBhvr>
                                      <p:to>
                                        <a:schemeClr val="bg2"/>
                                      </p:to>
                                    </p:animClr>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07525">
                                            <p:txEl>
                                              <p:pRg st="0" end="0"/>
                                            </p:txEl>
                                          </p:spTgt>
                                        </p:tgtEl>
                                        <p:attrNameLst>
                                          <p:attrName>style.visibility</p:attrName>
                                        </p:attrNameLst>
                                      </p:cBhvr>
                                      <p:to>
                                        <p:strVal val="visible"/>
                                      </p:to>
                                    </p:set>
                                    <p:anim calcmode="lin" valueType="num">
                                      <p:cBhvr additive="base">
                                        <p:cTn id="30" dur="500" fill="hold"/>
                                        <p:tgtEl>
                                          <p:spTgt spid="107525">
                                            <p:txEl>
                                              <p:pRg st="0" end="0"/>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07525">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07525">
                                            <p:txEl>
                                              <p:pRg st="0" end="0"/>
                                            </p:txEl>
                                          </p:spTgt>
                                        </p:tgtEl>
                                        <p:attrNameLst>
                                          <p:attrName>ppt_c</p:attrName>
                                        </p:attrNameLst>
                                      </p:cBhvr>
                                      <p:to>
                                        <a:schemeClr val="bg2"/>
                                      </p:to>
                                    </p:animClr>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07527">
                                            <p:txEl>
                                              <p:pRg st="0" end="0"/>
                                            </p:txEl>
                                          </p:spTgt>
                                        </p:tgtEl>
                                        <p:attrNameLst>
                                          <p:attrName>style.visibility</p:attrName>
                                        </p:attrNameLst>
                                      </p:cBhvr>
                                      <p:to>
                                        <p:strVal val="visible"/>
                                      </p:to>
                                    </p:set>
                                    <p:anim calcmode="lin" valueType="num">
                                      <p:cBhvr additive="base">
                                        <p:cTn id="36" dur="500" fill="hold"/>
                                        <p:tgtEl>
                                          <p:spTgt spid="107527">
                                            <p:txEl>
                                              <p:pRg st="0" end="0"/>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107527">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07527">
                                            <p:txEl>
                                              <p:pRg st="0" end="0"/>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autoUpdateAnimBg="0"/>
      <p:bldP spid="107523" grpId="0" build="p" autoUpdateAnimBg="0"/>
      <p:bldP spid="107524" grpId="0" build="p" autoUpdateAnimBg="0"/>
      <p:bldP spid="107525" grpId="0" build="p" autoUpdateAnimBg="0"/>
      <p:bldP spid="107526" grpId="0" build="p" autoUpdateAnimBg="0"/>
      <p:bldP spid="107527"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US" dirty="0" smtClean="0">
                <a:solidFill>
                  <a:srgbClr val="FFFF00"/>
                </a:solidFill>
                <a:effectLst>
                  <a:outerShdw blurRad="38100" dist="38100" dir="2700000" algn="tl">
                    <a:srgbClr val="000000">
                      <a:alpha val="43137"/>
                    </a:srgbClr>
                  </a:outerShdw>
                </a:effectLst>
              </a:rPr>
              <a:t>Maintain a hopeful outlook </a:t>
            </a:r>
          </a:p>
        </p:txBody>
      </p:sp>
      <p:sp>
        <p:nvSpPr>
          <p:cNvPr id="3" name="Content Placeholder 2"/>
          <p:cNvSpPr>
            <a:spLocks noGrp="1"/>
          </p:cNvSpPr>
          <p:nvPr>
            <p:ph idx="1"/>
          </p:nvPr>
        </p:nvSpPr>
        <p:spPr/>
        <p:txBody>
          <a:bodyPr/>
          <a:lstStyle/>
          <a:p>
            <a:pPr>
              <a:buNone/>
            </a:pPr>
            <a:endParaRPr lang="en-GB" dirty="0" smtClean="0"/>
          </a:p>
          <a:p>
            <a:pPr>
              <a:buNone/>
            </a:pPr>
            <a:endParaRPr lang="en-GB" dirty="0" smtClean="0"/>
          </a:p>
          <a:p>
            <a:pPr>
              <a:buNone/>
            </a:pPr>
            <a:endParaRPr lang="en-GB" dirty="0"/>
          </a:p>
        </p:txBody>
      </p:sp>
      <p:sp>
        <p:nvSpPr>
          <p:cNvPr id="9" name="Rectangle 8"/>
          <p:cNvSpPr/>
          <p:nvPr/>
        </p:nvSpPr>
        <p:spPr>
          <a:xfrm>
            <a:off x="827584" y="2571744"/>
            <a:ext cx="7200800" cy="1754326"/>
          </a:xfrm>
          <a:prstGeom prst="rect">
            <a:avLst/>
          </a:prstGeom>
        </p:spPr>
        <p:txBody>
          <a:bodyPr wrap="square">
            <a:spAutoFit/>
          </a:bodyPr>
          <a:lstStyle/>
          <a:p>
            <a:pPr algn="just"/>
            <a:r>
              <a:rPr lang="en-US" dirty="0" smtClean="0"/>
              <a:t> </a:t>
            </a:r>
          </a:p>
          <a:p>
            <a:pPr algn="just">
              <a:buClr>
                <a:srgbClr val="FF0000"/>
              </a:buClr>
              <a:buFont typeface="Wingdings" pitchFamily="2" charset="2"/>
              <a:buChar char="v"/>
            </a:pPr>
            <a:r>
              <a:rPr lang="en-US" dirty="0" smtClean="0"/>
              <a:t>An optimistic outlook enables you to expect that good things will happen in your life. </a:t>
            </a:r>
          </a:p>
          <a:p>
            <a:pPr algn="just">
              <a:buClr>
                <a:srgbClr val="FF0000"/>
              </a:buClr>
              <a:buFont typeface="Wingdings" pitchFamily="2" charset="2"/>
              <a:buChar char="v"/>
            </a:pPr>
            <a:endParaRPr lang="en-US" dirty="0" smtClean="0"/>
          </a:p>
          <a:p>
            <a:pPr algn="just">
              <a:buClr>
                <a:srgbClr val="FF0000"/>
              </a:buClr>
              <a:buFont typeface="Wingdings" pitchFamily="2" charset="2"/>
              <a:buChar char="v"/>
            </a:pPr>
            <a:r>
              <a:rPr lang="en-US" dirty="0" smtClean="0"/>
              <a:t>Try visualising what you want, rather than worrying about what you fear.</a:t>
            </a:r>
          </a:p>
        </p:txBody>
      </p:sp>
      <p:grpSp>
        <p:nvGrpSpPr>
          <p:cNvPr id="10" name="Group 9"/>
          <p:cNvGrpSpPr/>
          <p:nvPr/>
        </p:nvGrpSpPr>
        <p:grpSpPr>
          <a:xfrm>
            <a:off x="1583028" y="1484784"/>
            <a:ext cx="5725276" cy="1008112"/>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r>
              <a:rPr lang="en-GB" dirty="0" smtClean="0">
                <a:solidFill>
                  <a:srgbClr val="FFFF00"/>
                </a:solidFill>
                <a:effectLst>
                  <a:outerShdw blurRad="38100" dist="38100" dir="2700000" algn="tl">
                    <a:srgbClr val="000000">
                      <a:alpha val="43137"/>
                    </a:srgbClr>
                  </a:outerShdw>
                </a:effectLst>
              </a:rPr>
              <a:t>Make Connections</a:t>
            </a:r>
            <a:endParaRPr lang="en-GB"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buNone/>
            </a:pPr>
            <a:endParaRPr lang="en-GB" dirty="0" smtClean="0">
              <a:effectLst>
                <a:outerShdw blurRad="38100" dist="38100" dir="2700000" algn="tl">
                  <a:srgbClr val="000000">
                    <a:alpha val="43137"/>
                  </a:srgbClr>
                </a:outerShdw>
              </a:effectLst>
            </a:endParaRPr>
          </a:p>
          <a:p>
            <a:pPr>
              <a:buNone/>
            </a:pPr>
            <a:endParaRPr lang="en-GB" dirty="0">
              <a:effectLst>
                <a:outerShdw blurRad="38100" dist="38100" dir="2700000" algn="tl">
                  <a:srgbClr val="000000">
                    <a:alpha val="43137"/>
                  </a:srgbClr>
                </a:outerShdw>
              </a:effectLst>
            </a:endParaRPr>
          </a:p>
        </p:txBody>
      </p:sp>
      <p:sp>
        <p:nvSpPr>
          <p:cNvPr id="9" name="Rectangle 8"/>
          <p:cNvSpPr/>
          <p:nvPr/>
        </p:nvSpPr>
        <p:spPr>
          <a:xfrm>
            <a:off x="899592" y="2521763"/>
            <a:ext cx="7272808" cy="3416320"/>
          </a:xfrm>
          <a:prstGeom prst="rect">
            <a:avLst/>
          </a:prstGeom>
        </p:spPr>
        <p:txBody>
          <a:bodyPr wrap="square">
            <a:spAutoFit/>
          </a:bodyPr>
          <a:lstStyle/>
          <a:p>
            <a:pPr algn="just">
              <a:buClr>
                <a:srgbClr val="FF0000"/>
              </a:buClr>
              <a:buFont typeface="Wingdings" pitchFamily="2" charset="2"/>
              <a:buChar char="v"/>
            </a:pPr>
            <a:endParaRPr lang="en-US" dirty="0" smtClean="0"/>
          </a:p>
          <a:p>
            <a:pPr algn="just">
              <a:buClr>
                <a:srgbClr val="FF0000"/>
              </a:buClr>
              <a:buFont typeface="Wingdings" pitchFamily="2" charset="2"/>
              <a:buChar char="v"/>
            </a:pPr>
            <a:r>
              <a:rPr lang="en-US" dirty="0" smtClean="0"/>
              <a:t>Good relationships with close family members, friends, or others are important.</a:t>
            </a:r>
          </a:p>
          <a:p>
            <a:pPr algn="just">
              <a:buClr>
                <a:srgbClr val="FF0000"/>
              </a:buClr>
            </a:pPr>
            <a:r>
              <a:rPr lang="en-US" dirty="0" smtClean="0"/>
              <a:t> </a:t>
            </a:r>
          </a:p>
          <a:p>
            <a:pPr algn="just">
              <a:buClr>
                <a:srgbClr val="FF0000"/>
              </a:buClr>
              <a:buFont typeface="Wingdings" pitchFamily="2" charset="2"/>
              <a:buChar char="v"/>
            </a:pPr>
            <a:r>
              <a:rPr lang="en-US" dirty="0" smtClean="0"/>
              <a:t>Accepting help and support from those who care about you and will listen to you strengthens resilience.</a:t>
            </a:r>
          </a:p>
          <a:p>
            <a:pPr algn="just">
              <a:buClr>
                <a:srgbClr val="FF0000"/>
              </a:buClr>
            </a:pPr>
            <a:r>
              <a:rPr lang="en-US" dirty="0" smtClean="0"/>
              <a:t> </a:t>
            </a:r>
          </a:p>
          <a:p>
            <a:pPr algn="just">
              <a:buClr>
                <a:srgbClr val="FF0000"/>
              </a:buClr>
              <a:buFont typeface="Wingdings" pitchFamily="2" charset="2"/>
              <a:buChar char="v"/>
            </a:pPr>
            <a:r>
              <a:rPr lang="en-US" dirty="0" smtClean="0"/>
              <a:t>Some people find that being active in civic groups, faith-based organizations, or other local groups provides social support and can help with reclaiming hope. </a:t>
            </a:r>
          </a:p>
          <a:p>
            <a:pPr algn="just">
              <a:buClr>
                <a:srgbClr val="FF0000"/>
              </a:buClr>
              <a:buFont typeface="Wingdings" pitchFamily="2" charset="2"/>
              <a:buChar char="v"/>
            </a:pPr>
            <a:endParaRPr lang="en-US" dirty="0" smtClean="0"/>
          </a:p>
          <a:p>
            <a:pPr algn="just">
              <a:buClr>
                <a:srgbClr val="FF0000"/>
              </a:buClr>
              <a:buFont typeface="Wingdings" pitchFamily="2" charset="2"/>
              <a:buChar char="v"/>
            </a:pPr>
            <a:r>
              <a:rPr lang="en-US" dirty="0" smtClean="0"/>
              <a:t>Assisting others in their time of need also can benefit the helper.</a:t>
            </a:r>
          </a:p>
        </p:txBody>
      </p:sp>
      <p:grpSp>
        <p:nvGrpSpPr>
          <p:cNvPr id="10" name="Group 9"/>
          <p:cNvGrpSpPr/>
          <p:nvPr/>
        </p:nvGrpSpPr>
        <p:grpSpPr>
          <a:xfrm>
            <a:off x="1547664" y="1484784"/>
            <a:ext cx="6408712" cy="1080120"/>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7224" y="142852"/>
            <a:ext cx="7700963" cy="419103"/>
          </a:xfrm>
          <a:noFill/>
        </p:spPr>
        <p:txBody>
          <a:bodyPr/>
          <a:lstStyle/>
          <a:p>
            <a:pPr marL="342900" indent="-342900">
              <a:defRPr/>
            </a:pPr>
            <a:r>
              <a:rPr lang="en-GB" dirty="0" smtClean="0">
                <a:solidFill>
                  <a:srgbClr val="FFFF00"/>
                </a:solidFill>
                <a:sym typeface="Wingdings" pitchFamily="2" charset="2"/>
              </a:rPr>
              <a:t>Being Grateful can accomplish more</a:t>
            </a:r>
          </a:p>
        </p:txBody>
      </p:sp>
      <p:sp>
        <p:nvSpPr>
          <p:cNvPr id="3" name="Content Placeholder 2"/>
          <p:cNvSpPr>
            <a:spLocks noGrp="1"/>
          </p:cNvSpPr>
          <p:nvPr>
            <p:ph idx="1"/>
          </p:nvPr>
        </p:nvSpPr>
        <p:spPr/>
        <p:txBody>
          <a:bodyPr/>
          <a:lstStyle/>
          <a:p>
            <a:pPr>
              <a:buNone/>
            </a:pPr>
            <a:endParaRPr lang="en-GB" dirty="0" smtClean="0">
              <a:effectLst>
                <a:outerShdw blurRad="38100" dist="38100" dir="2700000" algn="tl">
                  <a:srgbClr val="000000">
                    <a:alpha val="43137"/>
                  </a:srgbClr>
                </a:outerShdw>
              </a:effectLst>
            </a:endParaRPr>
          </a:p>
          <a:p>
            <a:pPr>
              <a:buNone/>
            </a:pPr>
            <a:endParaRPr lang="en-GB" dirty="0">
              <a:effectLst>
                <a:outerShdw blurRad="38100" dist="38100" dir="2700000" algn="tl">
                  <a:srgbClr val="000000">
                    <a:alpha val="43137"/>
                  </a:srgbClr>
                </a:outerShdw>
              </a:effectLst>
            </a:endParaRPr>
          </a:p>
        </p:txBody>
      </p:sp>
      <p:sp>
        <p:nvSpPr>
          <p:cNvPr id="9" name="Rectangle 8"/>
          <p:cNvSpPr/>
          <p:nvPr/>
        </p:nvSpPr>
        <p:spPr>
          <a:xfrm>
            <a:off x="539552" y="2521763"/>
            <a:ext cx="7704856" cy="3293209"/>
          </a:xfrm>
          <a:prstGeom prst="rect">
            <a:avLst/>
          </a:prstGeom>
        </p:spPr>
        <p:txBody>
          <a:bodyPr wrap="square">
            <a:spAutoFit/>
          </a:bodyPr>
          <a:lstStyle/>
          <a:p>
            <a:pPr lvl="0" algn="just">
              <a:buClr>
                <a:srgbClr val="FF0000"/>
              </a:buClr>
              <a:buFont typeface="Wingdings" pitchFamily="2" charset="2"/>
              <a:buChar char="v"/>
            </a:pPr>
            <a:r>
              <a:rPr lang="en-GB" sz="1600" dirty="0" smtClean="0"/>
              <a:t> Offer “thank you” / “gratitude” to co workers in their team who helped them, contributed towards making work efficient or have made their stay in the office meaningful and conducive to their own wellbeing </a:t>
            </a:r>
            <a:endParaRPr lang="en-US" sz="1600" dirty="0" smtClean="0"/>
          </a:p>
          <a:p>
            <a:pPr lvl="0" algn="just">
              <a:buClr>
                <a:srgbClr val="FF0000"/>
              </a:buClr>
              <a:buFont typeface="Wingdings" pitchFamily="2" charset="2"/>
              <a:buChar char="v"/>
            </a:pPr>
            <a:endParaRPr lang="en-US" sz="1600" dirty="0" smtClean="0"/>
          </a:p>
          <a:p>
            <a:pPr lvl="0" algn="just">
              <a:buClr>
                <a:srgbClr val="FF0000"/>
              </a:buClr>
              <a:buFont typeface="Wingdings" pitchFamily="2" charset="2"/>
              <a:buChar char="v"/>
            </a:pPr>
            <a:r>
              <a:rPr lang="en-US" sz="1600" dirty="0" smtClean="0"/>
              <a:t> </a:t>
            </a:r>
            <a:r>
              <a:rPr lang="en-GB" sz="1600" dirty="0" smtClean="0"/>
              <a:t>Have expressed gratitude and recognition towards co-workers in a safe and accepting environment</a:t>
            </a:r>
            <a:endParaRPr lang="en-US" sz="1600" dirty="0" smtClean="0"/>
          </a:p>
          <a:p>
            <a:pPr lvl="0" algn="just">
              <a:buClr>
                <a:srgbClr val="FF0000"/>
              </a:buClr>
              <a:buFont typeface="Wingdings" pitchFamily="2" charset="2"/>
              <a:buChar char="v"/>
            </a:pPr>
            <a:endParaRPr lang="en-US" sz="1600" dirty="0" smtClean="0"/>
          </a:p>
          <a:p>
            <a:pPr lvl="0" algn="just">
              <a:buClr>
                <a:srgbClr val="FF0000"/>
              </a:buClr>
              <a:buFont typeface="Wingdings" pitchFamily="2" charset="2"/>
              <a:buChar char="v"/>
            </a:pPr>
            <a:r>
              <a:rPr lang="en-GB" sz="1600" dirty="0" smtClean="0"/>
              <a:t>Have realised that expressing gratitude leads to more “altruistic behaviours”, a key foundation towards accomplishing group goals and tasks</a:t>
            </a:r>
            <a:endParaRPr lang="en-US" sz="1600" dirty="0" smtClean="0"/>
          </a:p>
          <a:p>
            <a:pPr lvl="0" algn="just">
              <a:buClr>
                <a:srgbClr val="FF0000"/>
              </a:buClr>
              <a:buFont typeface="Wingdings" pitchFamily="2" charset="2"/>
              <a:buChar char="v"/>
            </a:pPr>
            <a:endParaRPr lang="en-US" sz="1600" dirty="0" smtClean="0"/>
          </a:p>
          <a:p>
            <a:pPr lvl="0" algn="just">
              <a:buClr>
                <a:srgbClr val="FF0000"/>
              </a:buClr>
              <a:buFont typeface="Wingdings" pitchFamily="2" charset="2"/>
              <a:buChar char="v"/>
            </a:pPr>
            <a:r>
              <a:rPr lang="en-GB" sz="1600" dirty="0" smtClean="0"/>
              <a:t>Reflect on how acknowledging gratitude and expressing it openly contributes towards one’s wellbeing and resilience and that of others well beyond the workplace environment</a:t>
            </a:r>
            <a:endParaRPr lang="en-US" sz="1600" dirty="0"/>
          </a:p>
        </p:txBody>
      </p:sp>
      <p:grpSp>
        <p:nvGrpSpPr>
          <p:cNvPr id="4" name="Group 9"/>
          <p:cNvGrpSpPr/>
          <p:nvPr/>
        </p:nvGrpSpPr>
        <p:grpSpPr>
          <a:xfrm>
            <a:off x="1763688" y="1196752"/>
            <a:ext cx="5328592" cy="936104"/>
            <a:chOff x="2104710" y="1700807"/>
            <a:chExt cx="4053132" cy="576065"/>
          </a:xfrm>
        </p:grpSpPr>
        <p:sp>
          <p:nvSpPr>
            <p:cNvPr id="11" name="Freeform 10"/>
            <p:cNvSpPr/>
            <p:nvPr/>
          </p:nvSpPr>
          <p:spPr>
            <a:xfrm>
              <a:off x="2104710" y="1700808"/>
              <a:ext cx="1472321" cy="576063"/>
            </a:xfrm>
            <a:custGeom>
              <a:avLst/>
              <a:gdLst>
                <a:gd name="connsiteX0" fmla="*/ 0 w 1472321"/>
                <a:gd name="connsiteY0" fmla="*/ 0 h 574326"/>
                <a:gd name="connsiteX1" fmla="*/ 1185158 w 1472321"/>
                <a:gd name="connsiteY1" fmla="*/ 0 h 574326"/>
                <a:gd name="connsiteX2" fmla="*/ 1472321 w 1472321"/>
                <a:gd name="connsiteY2" fmla="*/ 287163 h 574326"/>
                <a:gd name="connsiteX3" fmla="*/ 1185158 w 1472321"/>
                <a:gd name="connsiteY3" fmla="*/ 574326 h 574326"/>
                <a:gd name="connsiteX4" fmla="*/ 0 w 1472321"/>
                <a:gd name="connsiteY4" fmla="*/ 574326 h 574326"/>
                <a:gd name="connsiteX5" fmla="*/ 287163 w 1472321"/>
                <a:gd name="connsiteY5" fmla="*/ 287163 h 574326"/>
                <a:gd name="connsiteX6" fmla="*/ 0 w 1472321"/>
                <a:gd name="connsiteY6" fmla="*/ 0 h 57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321" h="574326">
                  <a:moveTo>
                    <a:pt x="0" y="0"/>
                  </a:moveTo>
                  <a:lnTo>
                    <a:pt x="1185158" y="0"/>
                  </a:lnTo>
                  <a:lnTo>
                    <a:pt x="1472321" y="287163"/>
                  </a:lnTo>
                  <a:lnTo>
                    <a:pt x="1185158" y="574326"/>
                  </a:lnTo>
                  <a:lnTo>
                    <a:pt x="0" y="574326"/>
                  </a:lnTo>
                  <a:lnTo>
                    <a:pt x="287163" y="287163"/>
                  </a:lnTo>
                  <a:lnTo>
                    <a:pt x="0" y="0"/>
                  </a:lnTo>
                  <a:close/>
                </a:path>
              </a:pathLst>
            </a:custGeom>
            <a:gradFill rotWithShape="0">
              <a:gsLst>
                <a:gs pos="0">
                  <a:srgbClr val="FFF200"/>
                </a:gs>
                <a:gs pos="45000">
                  <a:srgbClr val="FF7A00"/>
                </a:gs>
                <a:gs pos="70000">
                  <a:srgbClr val="FF0300"/>
                </a:gs>
                <a:gs pos="100000">
                  <a:srgbClr val="4D0808"/>
                </a:gs>
              </a:gsLst>
              <a:lin ang="16200000" scaled="0"/>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31169" tIns="14669" rIns="301832" bIns="14669"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66725">
                <a:lnSpc>
                  <a:spcPct val="90000"/>
                </a:lnSpc>
                <a:spcBef>
                  <a:spcPct val="0"/>
                </a:spcBef>
                <a:spcAft>
                  <a:spcPct val="35000"/>
                </a:spcAft>
              </a:pPr>
              <a:r>
                <a:rPr lang="en-US" sz="1050" kern="1200" dirty="0" smtClean="0"/>
                <a:t>Review  goals and background </a:t>
              </a:r>
              <a:endParaRPr lang="en-US" sz="1050" kern="1200" dirty="0"/>
            </a:p>
          </p:txBody>
        </p:sp>
        <p:sp>
          <p:nvSpPr>
            <p:cNvPr id="12" name="Freeform 11"/>
            <p:cNvSpPr/>
            <p:nvPr/>
          </p:nvSpPr>
          <p:spPr>
            <a:xfrm>
              <a:off x="3419949"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Check </a:t>
              </a:r>
              <a:br>
                <a:rPr lang="en-US" sz="900" kern="1200" dirty="0" smtClean="0"/>
              </a:br>
              <a:r>
                <a:rPr lang="en-US" sz="900" kern="1200" dirty="0" smtClean="0"/>
                <a:t>Logistics</a:t>
              </a:r>
              <a:endParaRPr lang="en-US" sz="900" kern="1200" dirty="0"/>
            </a:p>
          </p:txBody>
        </p:sp>
        <p:sp>
          <p:nvSpPr>
            <p:cNvPr id="13" name="Freeform 12"/>
            <p:cNvSpPr/>
            <p:nvPr/>
          </p:nvSpPr>
          <p:spPr>
            <a:xfrm>
              <a:off x="4286248" y="1700808"/>
              <a:ext cx="1014338" cy="576064"/>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a:t>Deliver</a:t>
              </a:r>
            </a:p>
          </p:txBody>
        </p:sp>
        <p:sp>
          <p:nvSpPr>
            <p:cNvPr id="14" name="Freeform 13"/>
            <p:cNvSpPr/>
            <p:nvPr/>
          </p:nvSpPr>
          <p:spPr>
            <a:xfrm>
              <a:off x="5143504" y="1700807"/>
              <a:ext cx="1014338" cy="576065"/>
            </a:xfrm>
            <a:custGeom>
              <a:avLst/>
              <a:gdLst>
                <a:gd name="connsiteX0" fmla="*/ 0 w 1014338"/>
                <a:gd name="connsiteY0" fmla="*/ 0 h 405735"/>
                <a:gd name="connsiteX1" fmla="*/ 811471 w 1014338"/>
                <a:gd name="connsiteY1" fmla="*/ 0 h 405735"/>
                <a:gd name="connsiteX2" fmla="*/ 1014338 w 1014338"/>
                <a:gd name="connsiteY2" fmla="*/ 202868 h 405735"/>
                <a:gd name="connsiteX3" fmla="*/ 811471 w 1014338"/>
                <a:gd name="connsiteY3" fmla="*/ 405735 h 405735"/>
                <a:gd name="connsiteX4" fmla="*/ 0 w 1014338"/>
                <a:gd name="connsiteY4" fmla="*/ 405735 h 405735"/>
                <a:gd name="connsiteX5" fmla="*/ 202868 w 1014338"/>
                <a:gd name="connsiteY5" fmla="*/ 202868 h 405735"/>
                <a:gd name="connsiteX6" fmla="*/ 0 w 1014338"/>
                <a:gd name="connsiteY6" fmla="*/ 0 h 4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338" h="405735">
                  <a:moveTo>
                    <a:pt x="0" y="0"/>
                  </a:moveTo>
                  <a:lnTo>
                    <a:pt x="811471" y="0"/>
                  </a:lnTo>
                  <a:lnTo>
                    <a:pt x="1014338" y="202868"/>
                  </a:lnTo>
                  <a:lnTo>
                    <a:pt x="811471" y="405735"/>
                  </a:lnTo>
                  <a:lnTo>
                    <a:pt x="0" y="405735"/>
                  </a:lnTo>
                  <a:lnTo>
                    <a:pt x="202868" y="202868"/>
                  </a:lnTo>
                  <a:lnTo>
                    <a:pt x="0"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38873" tIns="12002" rIns="214869" bIns="1200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400050">
                <a:lnSpc>
                  <a:spcPct val="90000"/>
                </a:lnSpc>
                <a:spcBef>
                  <a:spcPct val="0"/>
                </a:spcBef>
                <a:spcAft>
                  <a:spcPct val="35000"/>
                </a:spcAft>
              </a:pPr>
              <a:r>
                <a:rPr lang="en-US" sz="900" kern="1200" dirty="0" smtClean="0"/>
                <a:t>Reinforce</a:t>
              </a:r>
              <a:endParaRPr lang="en-US" sz="900" kern="1200" dirty="0"/>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65342" y="152377"/>
            <a:ext cx="8064376" cy="419103"/>
          </a:xfrm>
        </p:spPr>
        <p:txBody>
          <a:bodyPr/>
          <a:lstStyle/>
          <a:p>
            <a:r>
              <a:rPr lang="en-GB" sz="2000" dirty="0" smtClean="0">
                <a:effectLst>
                  <a:outerShdw blurRad="38100" dist="38100" dir="2700000" algn="tl">
                    <a:srgbClr val="000000">
                      <a:alpha val="43137"/>
                    </a:srgbClr>
                  </a:outerShdw>
                </a:effectLst>
              </a:rPr>
              <a:t>How to help yourself and your team to develop their resilience</a:t>
            </a:r>
            <a:endParaRPr lang="en-GB" sz="20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9552" y="929418"/>
            <a:ext cx="8032976" cy="5071350"/>
          </a:xfrm>
        </p:spPr>
        <p:txBody>
          <a:bodyPr/>
          <a:lstStyle/>
          <a:p>
            <a:pPr algn="just">
              <a:buFont typeface="Wingdings" pitchFamily="2" charset="2"/>
              <a:buChar char="v"/>
            </a:pPr>
            <a:r>
              <a:rPr lang="en-US" dirty="0" smtClean="0"/>
              <a:t>Developing resilience is a personal journey.</a:t>
            </a:r>
          </a:p>
          <a:p>
            <a:pPr algn="just">
              <a:buFont typeface="Wingdings" pitchFamily="2" charset="2"/>
              <a:buChar char="v"/>
            </a:pPr>
            <a:r>
              <a:rPr lang="en-US" dirty="0" smtClean="0"/>
              <a:t> People do not all react in the same way to traumatic and stressful life events. An approach to building resilience that works for one person might not work for another. People use varying strategies.</a:t>
            </a:r>
            <a:endParaRPr lang="en-GB" dirty="0" smtClean="0"/>
          </a:p>
          <a:p>
            <a:pPr algn="just">
              <a:buFont typeface="Wingdings" pitchFamily="2" charset="2"/>
              <a:buChar char="v"/>
            </a:pPr>
            <a:r>
              <a:rPr lang="en-US" dirty="0" smtClean="0"/>
              <a:t>Some variation may reflect cultural differences. A person's culture might have an impact on how he or she communicates feelings and deals with adversity</a:t>
            </a:r>
          </a:p>
          <a:p>
            <a:pPr algn="just">
              <a:buFont typeface="Wingdings" pitchFamily="2" charset="2"/>
              <a:buChar char="v"/>
            </a:pPr>
            <a:r>
              <a:rPr lang="en-US" dirty="0" smtClean="0"/>
              <a:t> We can support our team members to help them to develop their resilience but it will always be a personal responsibility for each individual to choose how or when to move forward </a:t>
            </a:r>
            <a:endParaRPr lang="en-GB" dirty="0" smtClean="0"/>
          </a:p>
          <a:p>
            <a:pPr algn="just"/>
            <a:endParaRPr lang="en-GB"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65342" y="152377"/>
            <a:ext cx="8064376" cy="419103"/>
          </a:xfrm>
        </p:spPr>
        <p:txBody>
          <a:bodyPr/>
          <a:lstStyle/>
          <a:p>
            <a:r>
              <a:rPr lang="en-GB" sz="2000" dirty="0" smtClean="0">
                <a:effectLst>
                  <a:outerShdw blurRad="38100" dist="38100" dir="2700000" algn="tl">
                    <a:srgbClr val="000000">
                      <a:alpha val="43137"/>
                    </a:srgbClr>
                  </a:outerShdw>
                </a:effectLst>
              </a:rPr>
              <a:t>Exercise</a:t>
            </a:r>
            <a:endParaRPr lang="en-GB" sz="20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25352" y="929418"/>
            <a:ext cx="7747176" cy="5071350"/>
          </a:xfrm>
        </p:spPr>
        <p:txBody>
          <a:bodyPr/>
          <a:lstStyle/>
          <a:p>
            <a:pPr algn="just">
              <a:buNone/>
            </a:pPr>
            <a:r>
              <a:rPr lang="en-US" dirty="0" smtClean="0"/>
              <a:t>	</a:t>
            </a:r>
            <a:r>
              <a:rPr lang="en-US" b="1" dirty="0" smtClean="0"/>
              <a:t>Give an example of a situation in the press or everyday life where you have observed someone demonstrating resilience behavior.</a:t>
            </a:r>
          </a:p>
          <a:p>
            <a:pPr algn="just">
              <a:buNone/>
            </a:pPr>
            <a:endParaRPr lang="en-US" b="1" dirty="0" smtClean="0"/>
          </a:p>
          <a:p>
            <a:pPr algn="just">
              <a:buFont typeface="Wingdings" pitchFamily="2" charset="2"/>
              <a:buChar char="v"/>
            </a:pPr>
            <a:r>
              <a:rPr lang="en-US" dirty="0" smtClean="0"/>
              <a:t>Have you thought about resilience before?</a:t>
            </a:r>
            <a:endParaRPr lang="en-GB" dirty="0" smtClean="0"/>
          </a:p>
          <a:p>
            <a:pPr algn="just">
              <a:buFont typeface="Wingdings" pitchFamily="2" charset="2"/>
              <a:buChar char="v"/>
            </a:pPr>
            <a:r>
              <a:rPr lang="en-US" dirty="0" smtClean="0"/>
              <a:t>Does it look like a concept that would be worth exploring further?</a:t>
            </a:r>
          </a:p>
          <a:p>
            <a:pPr algn="just">
              <a:buFont typeface="Wingdings" pitchFamily="2" charset="2"/>
              <a:buChar char="v"/>
            </a:pPr>
            <a:r>
              <a:rPr lang="en-US" dirty="0" smtClean="0"/>
              <a:t>Did it reveal any surprise?</a:t>
            </a:r>
          </a:p>
          <a:p>
            <a:pPr algn="just">
              <a:buFont typeface="Wingdings" pitchFamily="2" charset="2"/>
              <a:buChar char="v"/>
            </a:pPr>
            <a:r>
              <a:rPr lang="en-US" dirty="0" smtClean="0"/>
              <a:t>Do you think that you are resilient?</a:t>
            </a:r>
            <a:endParaRPr lang="en-GB" dirty="0" smtClean="0"/>
          </a:p>
          <a:p>
            <a:pPr algn="just"/>
            <a:endParaRPr lang="en-GB"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36899" name="Text Box 35"/>
          <p:cNvSpPr txBox="1">
            <a:spLocks noChangeArrowheads="1"/>
          </p:cNvSpPr>
          <p:nvPr/>
        </p:nvSpPr>
        <p:spPr bwMode="auto">
          <a:xfrm>
            <a:off x="257174" y="1628800"/>
            <a:ext cx="8563297" cy="830997"/>
          </a:xfrm>
          <a:prstGeom prst="rect">
            <a:avLst/>
          </a:prstGeom>
          <a:noFill/>
          <a:ln w="12700">
            <a:noFill/>
            <a:miter lim="800000"/>
            <a:headEnd type="none" w="sm" len="sm"/>
            <a:tailEnd type="none" w="sm" len="sm"/>
          </a:ln>
          <a:effectLst/>
        </p:spPr>
        <p:txBody>
          <a:bodyPr wrap="square">
            <a:spAutoFit/>
          </a:bodyPr>
          <a:lstStyle/>
          <a:p>
            <a:pPr marL="2098675" indent="-2098675" algn="just" defTabSz="1079500">
              <a:spcBef>
                <a:spcPct val="5000"/>
              </a:spcBef>
              <a:spcAft>
                <a:spcPct val="20000"/>
              </a:spcAft>
              <a:defRPr/>
            </a:pPr>
            <a:r>
              <a:rPr lang="es-VE" sz="2400" dirty="0" err="1" smtClean="0">
                <a:effectLst>
                  <a:outerShdw blurRad="38100" dist="38100" dir="2700000" algn="tl">
                    <a:srgbClr val="C0C0C0"/>
                  </a:outerShdw>
                </a:effectLst>
                <a:ea typeface="Tahoma" pitchFamily="34" charset="0"/>
                <a:cs typeface="Tahoma" pitchFamily="34" charset="0"/>
              </a:rPr>
              <a:t>The</a:t>
            </a:r>
            <a:r>
              <a:rPr lang="es-VE" sz="2400" dirty="0" smtClean="0">
                <a:effectLst>
                  <a:outerShdw blurRad="38100" dist="38100" dir="2700000" algn="tl">
                    <a:srgbClr val="C0C0C0"/>
                  </a:outerShdw>
                </a:effectLst>
                <a:ea typeface="Tahoma" pitchFamily="34" charset="0"/>
                <a:cs typeface="Tahoma" pitchFamily="34" charset="0"/>
              </a:rPr>
              <a:t> </a:t>
            </a:r>
            <a:r>
              <a:rPr lang="es-VE" sz="2400" dirty="0" err="1">
                <a:effectLst>
                  <a:outerShdw blurRad="38100" dist="38100" dir="2700000" algn="tl">
                    <a:srgbClr val="C0C0C0"/>
                  </a:outerShdw>
                </a:effectLst>
                <a:ea typeface="Tahoma" pitchFamily="34" charset="0"/>
                <a:cs typeface="Tahoma" pitchFamily="34" charset="0"/>
              </a:rPr>
              <a:t>five</a:t>
            </a:r>
            <a:r>
              <a:rPr lang="es-VE" sz="2400" dirty="0">
                <a:effectLst>
                  <a:outerShdw blurRad="38100" dist="38100" dir="2700000" algn="tl">
                    <a:srgbClr val="C0C0C0"/>
                  </a:outerShdw>
                </a:effectLst>
                <a:ea typeface="Tahoma" pitchFamily="34" charset="0"/>
                <a:cs typeface="Tahoma" pitchFamily="34" charset="0"/>
              </a:rPr>
              <a:t> </a:t>
            </a:r>
            <a:r>
              <a:rPr lang="es-VE" sz="2400" dirty="0" err="1" smtClean="0">
                <a:effectLst>
                  <a:outerShdw blurRad="38100" dist="38100" dir="2700000" algn="tl">
                    <a:srgbClr val="C0C0C0"/>
                  </a:outerShdw>
                </a:effectLst>
                <a:ea typeface="Tahoma" pitchFamily="34" charset="0"/>
                <a:cs typeface="Tahoma" pitchFamily="34" charset="0"/>
              </a:rPr>
              <a:t>main</a:t>
            </a:r>
            <a:r>
              <a:rPr lang="es-VE" sz="2400" dirty="0" smtClean="0">
                <a:effectLst>
                  <a:outerShdw blurRad="38100" dist="38100" dir="2700000" algn="tl">
                    <a:srgbClr val="C0C0C0"/>
                  </a:outerShdw>
                </a:effectLst>
                <a:ea typeface="Tahoma" pitchFamily="34" charset="0"/>
                <a:cs typeface="Tahoma" pitchFamily="34" charset="0"/>
              </a:rPr>
              <a:t> aptitudes </a:t>
            </a:r>
            <a:r>
              <a:rPr lang="es-VE" sz="2400" dirty="0" err="1" smtClean="0">
                <a:effectLst>
                  <a:outerShdw blurRad="38100" dist="38100" dir="2700000" algn="tl">
                    <a:srgbClr val="C0C0C0"/>
                  </a:outerShdw>
                </a:effectLst>
                <a:ea typeface="Tahoma" pitchFamily="34" charset="0"/>
                <a:cs typeface="Tahoma" pitchFamily="34" charset="0"/>
              </a:rPr>
              <a:t>that</a:t>
            </a:r>
            <a:r>
              <a:rPr lang="es-VE" sz="2400" dirty="0" smtClean="0">
                <a:effectLst>
                  <a:outerShdw blurRad="38100" dist="38100" dir="2700000" algn="tl">
                    <a:srgbClr val="C0C0C0"/>
                  </a:outerShdw>
                </a:effectLst>
                <a:ea typeface="Tahoma" pitchFamily="34" charset="0"/>
                <a:cs typeface="Tahoma" pitchFamily="34" charset="0"/>
              </a:rPr>
              <a:t> </a:t>
            </a:r>
            <a:r>
              <a:rPr lang="es-VE" sz="2400" dirty="0" err="1" smtClean="0">
                <a:effectLst>
                  <a:outerShdw blurRad="38100" dist="38100" dir="2700000" algn="tl">
                    <a:srgbClr val="C0C0C0"/>
                  </a:outerShdw>
                </a:effectLst>
                <a:ea typeface="Tahoma" pitchFamily="34" charset="0"/>
                <a:cs typeface="Tahoma" pitchFamily="34" charset="0"/>
              </a:rPr>
              <a:t>form</a:t>
            </a:r>
            <a:r>
              <a:rPr lang="es-VE" sz="2400" dirty="0" smtClean="0">
                <a:effectLst>
                  <a:outerShdw blurRad="38100" dist="38100" dir="2700000" algn="tl">
                    <a:srgbClr val="C0C0C0"/>
                  </a:outerShdw>
                </a:effectLst>
                <a:ea typeface="Tahoma" pitchFamily="34" charset="0"/>
                <a:cs typeface="Tahoma" pitchFamily="34" charset="0"/>
              </a:rPr>
              <a:t> </a:t>
            </a:r>
            <a:r>
              <a:rPr lang="es-VE" sz="2400" dirty="0" err="1" smtClean="0">
                <a:effectLst>
                  <a:outerShdw blurRad="38100" dist="38100" dir="2700000" algn="tl">
                    <a:srgbClr val="C0C0C0"/>
                  </a:outerShdw>
                </a:effectLst>
                <a:ea typeface="Tahoma" pitchFamily="34" charset="0"/>
                <a:cs typeface="Tahoma" pitchFamily="34" charset="0"/>
              </a:rPr>
              <a:t>the</a:t>
            </a:r>
            <a:r>
              <a:rPr lang="es-VE" sz="2400" dirty="0" smtClean="0">
                <a:effectLst>
                  <a:outerShdw blurRad="38100" dist="38100" dir="2700000" algn="tl">
                    <a:srgbClr val="C0C0C0"/>
                  </a:outerShdw>
                </a:effectLst>
                <a:ea typeface="Tahoma" pitchFamily="34" charset="0"/>
                <a:cs typeface="Tahoma" pitchFamily="34" charset="0"/>
              </a:rPr>
              <a:t> </a:t>
            </a:r>
            <a:r>
              <a:rPr lang="es-VE" sz="2400" dirty="0" err="1" smtClean="0">
                <a:effectLst>
                  <a:outerShdw blurRad="38100" dist="38100" dir="2700000" algn="tl">
                    <a:srgbClr val="C0C0C0"/>
                  </a:outerShdw>
                </a:effectLst>
                <a:ea typeface="Tahoma" pitchFamily="34" charset="0"/>
                <a:cs typeface="Tahoma" pitchFamily="34" charset="0"/>
              </a:rPr>
              <a:t>core</a:t>
            </a:r>
            <a:r>
              <a:rPr lang="es-VE" sz="2400" dirty="0" smtClean="0">
                <a:effectLst>
                  <a:outerShdw blurRad="38100" dist="38100" dir="2700000" algn="tl">
                    <a:srgbClr val="C0C0C0"/>
                  </a:outerShdw>
                </a:effectLst>
                <a:ea typeface="Tahoma" pitchFamily="34" charset="0"/>
                <a:cs typeface="Tahoma" pitchFamily="34" charset="0"/>
              </a:rPr>
              <a:t> of </a:t>
            </a:r>
            <a:r>
              <a:rPr lang="es-VE" sz="2400" dirty="0" err="1" smtClean="0">
                <a:effectLst>
                  <a:outerShdw blurRad="38100" dist="38100" dir="2700000" algn="tl">
                    <a:srgbClr val="C0C0C0"/>
                  </a:outerShdw>
                </a:effectLst>
                <a:ea typeface="Tahoma" pitchFamily="34" charset="0"/>
                <a:cs typeface="Tahoma" pitchFamily="34" charset="0"/>
              </a:rPr>
              <a:t>the</a:t>
            </a:r>
            <a:r>
              <a:rPr lang="es-VE" sz="2400" dirty="0" smtClean="0">
                <a:effectLst>
                  <a:outerShdw blurRad="38100" dist="38100" dir="2700000" algn="tl">
                    <a:srgbClr val="C0C0C0"/>
                  </a:outerShdw>
                </a:effectLst>
                <a:ea typeface="Tahoma" pitchFamily="34" charset="0"/>
                <a:cs typeface="Tahoma" pitchFamily="34" charset="0"/>
              </a:rPr>
              <a:t> </a:t>
            </a:r>
            <a:r>
              <a:rPr lang="es-VE" sz="2400" dirty="0" err="1" smtClean="0">
                <a:effectLst>
                  <a:outerShdw blurRad="38100" dist="38100" dir="2700000" algn="tl">
                    <a:srgbClr val="C0C0C0"/>
                  </a:outerShdw>
                </a:effectLst>
                <a:ea typeface="Tahoma" pitchFamily="34" charset="0"/>
                <a:cs typeface="Tahoma" pitchFamily="34" charset="0"/>
              </a:rPr>
              <a:t>Emotional</a:t>
            </a:r>
            <a:r>
              <a:rPr lang="es-VE" sz="2400" dirty="0" smtClean="0">
                <a:effectLst>
                  <a:outerShdw blurRad="38100" dist="38100" dir="2700000" algn="tl">
                    <a:srgbClr val="C0C0C0"/>
                  </a:outerShdw>
                </a:effectLst>
                <a:ea typeface="Tahoma" pitchFamily="34" charset="0"/>
                <a:cs typeface="Tahoma" pitchFamily="34" charset="0"/>
              </a:rPr>
              <a:t> </a:t>
            </a:r>
            <a:r>
              <a:rPr lang="es-VE" sz="2400" dirty="0" err="1" smtClean="0">
                <a:effectLst>
                  <a:outerShdw blurRad="38100" dist="38100" dir="2700000" algn="tl">
                    <a:srgbClr val="C0C0C0"/>
                  </a:outerShdw>
                </a:effectLst>
                <a:ea typeface="Tahoma" pitchFamily="34" charset="0"/>
                <a:cs typeface="Tahoma" pitchFamily="34" charset="0"/>
              </a:rPr>
              <a:t>Intelligence</a:t>
            </a:r>
            <a:r>
              <a:rPr lang="es-VE" sz="2400" dirty="0" smtClean="0">
                <a:effectLst>
                  <a:outerShdw blurRad="38100" dist="38100" dir="2700000" algn="tl">
                    <a:srgbClr val="C0C0C0"/>
                  </a:outerShdw>
                </a:effectLst>
                <a:ea typeface="Tahoma" pitchFamily="34" charset="0"/>
                <a:cs typeface="Tahoma" pitchFamily="34" charset="0"/>
              </a:rPr>
              <a:t> are</a:t>
            </a:r>
            <a:r>
              <a:rPr lang="es-VE" sz="2400" dirty="0">
                <a:effectLst>
                  <a:outerShdw blurRad="38100" dist="38100" dir="2700000" algn="tl">
                    <a:srgbClr val="C0C0C0"/>
                  </a:outerShdw>
                </a:effectLst>
                <a:ea typeface="Tahoma" pitchFamily="34" charset="0"/>
                <a:cs typeface="Tahoma" pitchFamily="34" charset="0"/>
              </a:rPr>
              <a:t>:</a:t>
            </a:r>
          </a:p>
        </p:txBody>
      </p:sp>
      <p:sp>
        <p:nvSpPr>
          <p:cNvPr id="36902" name="Rectangle 38"/>
          <p:cNvSpPr>
            <a:spLocks noGrp="1" noChangeArrowheads="1"/>
          </p:cNvSpPr>
          <p:nvPr>
            <p:ph type="title"/>
          </p:nvPr>
        </p:nvSpPr>
        <p:spPr>
          <a:xfrm>
            <a:off x="762000" y="152400"/>
            <a:ext cx="8382000" cy="1143000"/>
          </a:xfrm>
          <a:noFill/>
        </p:spPr>
        <p:txBody>
          <a:bodyPr/>
          <a:lstStyle/>
          <a:p>
            <a:r>
              <a:rPr lang="es-VE" b="1" dirty="0" smtClean="0">
                <a:solidFill>
                  <a:srgbClr val="FF0000"/>
                </a:solidFill>
                <a:latin typeface="+mn-lt"/>
                <a:cs typeface="Tahoma" pitchFamily="34" charset="0"/>
              </a:rPr>
              <a:t>Stress Control</a:t>
            </a:r>
          </a:p>
        </p:txBody>
      </p:sp>
      <p:sp>
        <p:nvSpPr>
          <p:cNvPr id="36905" name="Text Box 41"/>
          <p:cNvSpPr txBox="1">
            <a:spLocks noChangeArrowheads="1"/>
          </p:cNvSpPr>
          <p:nvPr/>
        </p:nvSpPr>
        <p:spPr bwMode="auto">
          <a:xfrm>
            <a:off x="152400" y="2727176"/>
            <a:ext cx="8534400" cy="2286000"/>
          </a:xfrm>
          <a:prstGeom prst="rect">
            <a:avLst/>
          </a:prstGeom>
          <a:noFill/>
          <a:ln w="12700">
            <a:noFill/>
            <a:miter lim="800000"/>
            <a:headEnd type="none" w="sm" len="sm"/>
            <a:tailEnd type="none" w="sm" len="sm"/>
          </a:ln>
          <a:effectLst/>
        </p:spPr>
        <p:txBody>
          <a:bodyPr>
            <a:spAutoFit/>
          </a:bodyPr>
          <a:lstStyle/>
          <a:p>
            <a:pPr marL="2098675" indent="-2098675" defTabSz="1079500">
              <a:spcBef>
                <a:spcPct val="5000"/>
              </a:spcBef>
              <a:spcAft>
                <a:spcPct val="20000"/>
              </a:spcAft>
              <a:defRPr/>
            </a:pPr>
            <a:r>
              <a:rPr lang="es-VE" sz="2400" dirty="0">
                <a:solidFill>
                  <a:srgbClr val="FF0033"/>
                </a:solidFill>
                <a:effectLst>
                  <a:outerShdw blurRad="38100" dist="38100" dir="2700000" algn="tl">
                    <a:srgbClr val="C0C0C0"/>
                  </a:outerShdw>
                </a:effectLst>
                <a:ea typeface="Tahoma" pitchFamily="34" charset="0"/>
                <a:cs typeface="Tahoma" pitchFamily="34" charset="0"/>
              </a:rPr>
              <a:t>			  </a:t>
            </a:r>
            <a:r>
              <a:rPr lang="es-VE" sz="2400" dirty="0" err="1">
                <a:solidFill>
                  <a:srgbClr val="FF0033"/>
                </a:solidFill>
                <a:effectLst>
                  <a:outerShdw blurRad="38100" dist="38100" dir="2700000" algn="tl">
                    <a:srgbClr val="C0C0C0"/>
                  </a:outerShdw>
                </a:effectLst>
                <a:ea typeface="Tahoma" pitchFamily="34" charset="0"/>
                <a:cs typeface="Tahoma" pitchFamily="34" charset="0"/>
              </a:rPr>
              <a:t>Selfcontrol</a:t>
            </a:r>
            <a:endParaRPr lang="es-VE" sz="2400" dirty="0">
              <a:solidFill>
                <a:srgbClr val="FF0033"/>
              </a:solidFill>
              <a:effectLst>
                <a:outerShdw blurRad="38100" dist="38100" dir="2700000" algn="tl">
                  <a:srgbClr val="C0C0C0"/>
                </a:outerShdw>
              </a:effectLst>
              <a:ea typeface="Tahoma" pitchFamily="34" charset="0"/>
              <a:cs typeface="Tahoma" pitchFamily="34" charset="0"/>
            </a:endParaRPr>
          </a:p>
          <a:p>
            <a:pPr marL="2098675" indent="-2098675" algn="ctr" defTabSz="1079500">
              <a:spcBef>
                <a:spcPct val="5000"/>
              </a:spcBef>
              <a:spcAft>
                <a:spcPct val="20000"/>
              </a:spcAft>
              <a:defRPr/>
            </a:pPr>
            <a:r>
              <a:rPr lang="es-VE" sz="2400" dirty="0" err="1">
                <a:solidFill>
                  <a:srgbClr val="FF0033"/>
                </a:solidFill>
                <a:effectLst>
                  <a:outerShdw blurRad="38100" dist="38100" dir="2700000" algn="tl">
                    <a:srgbClr val="C0C0C0"/>
                  </a:outerShdw>
                </a:effectLst>
                <a:ea typeface="Tahoma" pitchFamily="34" charset="0"/>
                <a:cs typeface="Tahoma" pitchFamily="34" charset="0"/>
              </a:rPr>
              <a:t>Reliability</a:t>
            </a:r>
            <a:endParaRPr lang="es-VE" sz="2400" dirty="0">
              <a:solidFill>
                <a:srgbClr val="FF0033"/>
              </a:solidFill>
              <a:effectLst>
                <a:outerShdw blurRad="38100" dist="38100" dir="2700000" algn="tl">
                  <a:srgbClr val="C0C0C0"/>
                </a:outerShdw>
              </a:effectLst>
              <a:ea typeface="Tahoma" pitchFamily="34" charset="0"/>
              <a:cs typeface="Tahoma" pitchFamily="34" charset="0"/>
            </a:endParaRPr>
          </a:p>
          <a:p>
            <a:pPr marL="2098675" indent="-2098675" algn="ctr" defTabSz="1079500">
              <a:spcBef>
                <a:spcPct val="5000"/>
              </a:spcBef>
              <a:spcAft>
                <a:spcPct val="20000"/>
              </a:spcAft>
              <a:defRPr/>
            </a:pPr>
            <a:r>
              <a:rPr lang="es-VE" sz="2400" dirty="0" err="1">
                <a:solidFill>
                  <a:srgbClr val="FF0033"/>
                </a:solidFill>
                <a:effectLst>
                  <a:outerShdw blurRad="38100" dist="38100" dir="2700000" algn="tl">
                    <a:srgbClr val="C0C0C0"/>
                  </a:outerShdw>
                </a:effectLst>
                <a:ea typeface="Tahoma" pitchFamily="34" charset="0"/>
                <a:cs typeface="Tahoma" pitchFamily="34" charset="0"/>
              </a:rPr>
              <a:t>Scrupulousity</a:t>
            </a:r>
            <a:endParaRPr lang="es-VE" sz="2400" dirty="0">
              <a:solidFill>
                <a:srgbClr val="FF0033"/>
              </a:solidFill>
              <a:effectLst>
                <a:outerShdw blurRad="38100" dist="38100" dir="2700000" algn="tl">
                  <a:srgbClr val="C0C0C0"/>
                </a:outerShdw>
              </a:effectLst>
              <a:ea typeface="Tahoma" pitchFamily="34" charset="0"/>
              <a:cs typeface="Tahoma" pitchFamily="34" charset="0"/>
            </a:endParaRPr>
          </a:p>
          <a:p>
            <a:pPr marL="2098675" indent="-2098675" algn="ctr" defTabSz="1079500">
              <a:spcBef>
                <a:spcPct val="5000"/>
              </a:spcBef>
              <a:spcAft>
                <a:spcPct val="20000"/>
              </a:spcAft>
              <a:defRPr/>
            </a:pPr>
            <a:r>
              <a:rPr lang="es-VE" sz="2400" dirty="0" err="1">
                <a:solidFill>
                  <a:srgbClr val="FF0033"/>
                </a:solidFill>
                <a:effectLst>
                  <a:outerShdw blurRad="38100" dist="38100" dir="2700000" algn="tl">
                    <a:srgbClr val="C0C0C0"/>
                  </a:outerShdw>
                </a:effectLst>
                <a:ea typeface="Tahoma" pitchFamily="34" charset="0"/>
                <a:cs typeface="Tahoma" pitchFamily="34" charset="0"/>
              </a:rPr>
              <a:t>Adaptability</a:t>
            </a:r>
            <a:endParaRPr lang="es-VE" sz="2400" dirty="0">
              <a:solidFill>
                <a:srgbClr val="FF0033"/>
              </a:solidFill>
              <a:effectLst>
                <a:outerShdw blurRad="38100" dist="38100" dir="2700000" algn="tl">
                  <a:srgbClr val="C0C0C0"/>
                </a:outerShdw>
              </a:effectLst>
              <a:ea typeface="Tahoma" pitchFamily="34" charset="0"/>
              <a:cs typeface="Tahoma" pitchFamily="34" charset="0"/>
            </a:endParaRPr>
          </a:p>
          <a:p>
            <a:pPr marL="2098675" indent="-2098675" algn="ctr" defTabSz="1079500">
              <a:spcBef>
                <a:spcPct val="5000"/>
              </a:spcBef>
              <a:spcAft>
                <a:spcPct val="20000"/>
              </a:spcAft>
              <a:defRPr/>
            </a:pPr>
            <a:r>
              <a:rPr lang="es-VE" sz="2400" dirty="0" err="1">
                <a:solidFill>
                  <a:srgbClr val="FF0033"/>
                </a:solidFill>
                <a:effectLst>
                  <a:outerShdw blurRad="38100" dist="38100" dir="2700000" algn="tl">
                    <a:srgbClr val="C0C0C0"/>
                  </a:outerShdw>
                </a:effectLst>
                <a:ea typeface="Tahoma" pitchFamily="34" charset="0"/>
                <a:cs typeface="Tahoma" pitchFamily="34" charset="0"/>
              </a:rPr>
              <a:t>Innovation</a:t>
            </a:r>
            <a:endParaRPr lang="es-VE" sz="2400" dirty="0">
              <a:effectLst>
                <a:outerShdw blurRad="38100" dist="38100" dir="2700000" algn="tl">
                  <a:srgbClr val="C0C0C0"/>
                </a:outerShdw>
              </a:effectLst>
              <a:ea typeface="Tahoma" pitchFamily="34" charset="0"/>
              <a:cs typeface="Tahoma"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902"/>
                                        </p:tgtEl>
                                        <p:attrNameLst>
                                          <p:attrName>style.visibility</p:attrName>
                                        </p:attrNameLst>
                                      </p:cBhvr>
                                      <p:to>
                                        <p:strVal val="visible"/>
                                      </p:to>
                                    </p:set>
                                    <p:animEffect transition="in" filter="dissolve">
                                      <p:cBhvr>
                                        <p:cTn id="7" dur="500"/>
                                        <p:tgtEl>
                                          <p:spTgt spid="3690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6899"/>
                                        </p:tgtEl>
                                        <p:attrNameLst>
                                          <p:attrName>style.visibility</p:attrName>
                                        </p:attrNameLst>
                                      </p:cBhvr>
                                      <p:to>
                                        <p:strVal val="visible"/>
                                      </p:to>
                                    </p:set>
                                    <p:animEffect transition="in" filter="randombar(horizontal)">
                                      <p:cBhvr>
                                        <p:cTn id="12" dur="500"/>
                                        <p:tgtEl>
                                          <p:spTgt spid="3689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6905">
                                            <p:txEl>
                                              <p:pRg st="0" end="0"/>
                                            </p:txEl>
                                          </p:spTgt>
                                        </p:tgtEl>
                                        <p:attrNameLst>
                                          <p:attrName>style.visibility</p:attrName>
                                        </p:attrNameLst>
                                      </p:cBhvr>
                                      <p:to>
                                        <p:strVal val="visible"/>
                                      </p:to>
                                    </p:set>
                                    <p:animEffect transition="in" filter="randombar(horizontal)">
                                      <p:cBhvr>
                                        <p:cTn id="17" dur="500"/>
                                        <p:tgtEl>
                                          <p:spTgt spid="36905">
                                            <p:txEl>
                                              <p:pRg st="0" end="0"/>
                                            </p:txEl>
                                          </p:spTgt>
                                        </p:tgtEl>
                                      </p:cBhvr>
                                    </p:animEffect>
                                  </p:childTnLst>
                                  <p:subTnLst>
                                    <p:animClr>
                                      <p:cBhvr override="childStyle">
                                        <p:cTn dur="1" fill="hold" display="0" masterRel="nextClick" afterEffect="1"/>
                                        <p:tgtEl>
                                          <p:spTgt spid="36905">
                                            <p:txEl>
                                              <p:pRg st="0" end="0"/>
                                            </p:txEl>
                                          </p:spTgt>
                                        </p:tgtEl>
                                        <p:attrNameLst>
                                          <p:attrName>ppt_c</p:attrName>
                                        </p:attrNameLst>
                                      </p:cBhvr>
                                      <p:to>
                                        <a:srgbClr val="5F5F5F"/>
                                      </p:to>
                                    </p:animClr>
                                  </p:sub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6905">
                                            <p:txEl>
                                              <p:pRg st="1" end="1"/>
                                            </p:txEl>
                                          </p:spTgt>
                                        </p:tgtEl>
                                        <p:attrNameLst>
                                          <p:attrName>style.visibility</p:attrName>
                                        </p:attrNameLst>
                                      </p:cBhvr>
                                      <p:to>
                                        <p:strVal val="visible"/>
                                      </p:to>
                                    </p:set>
                                    <p:animEffect transition="in" filter="randombar(horizontal)">
                                      <p:cBhvr>
                                        <p:cTn id="22" dur="500"/>
                                        <p:tgtEl>
                                          <p:spTgt spid="36905">
                                            <p:txEl>
                                              <p:pRg st="1" end="1"/>
                                            </p:txEl>
                                          </p:spTgt>
                                        </p:tgtEl>
                                      </p:cBhvr>
                                    </p:animEffect>
                                  </p:childTnLst>
                                  <p:subTnLst>
                                    <p:animClr>
                                      <p:cBhvr override="childStyle">
                                        <p:cTn dur="1" fill="hold" display="0" masterRel="nextClick" afterEffect="1"/>
                                        <p:tgtEl>
                                          <p:spTgt spid="36905">
                                            <p:txEl>
                                              <p:pRg st="1" end="1"/>
                                            </p:txEl>
                                          </p:spTgt>
                                        </p:tgtEl>
                                        <p:attrNameLst>
                                          <p:attrName>ppt_c</p:attrName>
                                        </p:attrNameLst>
                                      </p:cBhvr>
                                      <p:to>
                                        <a:srgbClr val="5F5F5F"/>
                                      </p:to>
                                    </p:animClr>
                                  </p:sub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6905">
                                            <p:txEl>
                                              <p:pRg st="2" end="2"/>
                                            </p:txEl>
                                          </p:spTgt>
                                        </p:tgtEl>
                                        <p:attrNameLst>
                                          <p:attrName>style.visibility</p:attrName>
                                        </p:attrNameLst>
                                      </p:cBhvr>
                                      <p:to>
                                        <p:strVal val="visible"/>
                                      </p:to>
                                    </p:set>
                                    <p:animEffect transition="in" filter="randombar(horizontal)">
                                      <p:cBhvr>
                                        <p:cTn id="27" dur="500"/>
                                        <p:tgtEl>
                                          <p:spTgt spid="36905">
                                            <p:txEl>
                                              <p:pRg st="2" end="2"/>
                                            </p:txEl>
                                          </p:spTgt>
                                        </p:tgtEl>
                                      </p:cBhvr>
                                    </p:animEffect>
                                  </p:childTnLst>
                                  <p:subTnLst>
                                    <p:animClr>
                                      <p:cBhvr override="childStyle">
                                        <p:cTn dur="1" fill="hold" display="0" masterRel="nextClick" afterEffect="1"/>
                                        <p:tgtEl>
                                          <p:spTgt spid="36905">
                                            <p:txEl>
                                              <p:pRg st="2" end="2"/>
                                            </p:txEl>
                                          </p:spTgt>
                                        </p:tgtEl>
                                        <p:attrNameLst>
                                          <p:attrName>ppt_c</p:attrName>
                                        </p:attrNameLst>
                                      </p:cBhvr>
                                      <p:to>
                                        <a:srgbClr val="5F5F5F"/>
                                      </p:to>
                                    </p:animClr>
                                  </p:sub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6905">
                                            <p:txEl>
                                              <p:pRg st="3" end="3"/>
                                            </p:txEl>
                                          </p:spTgt>
                                        </p:tgtEl>
                                        <p:attrNameLst>
                                          <p:attrName>style.visibility</p:attrName>
                                        </p:attrNameLst>
                                      </p:cBhvr>
                                      <p:to>
                                        <p:strVal val="visible"/>
                                      </p:to>
                                    </p:set>
                                    <p:animEffect transition="in" filter="randombar(horizontal)">
                                      <p:cBhvr>
                                        <p:cTn id="32" dur="500"/>
                                        <p:tgtEl>
                                          <p:spTgt spid="36905">
                                            <p:txEl>
                                              <p:pRg st="3" end="3"/>
                                            </p:txEl>
                                          </p:spTgt>
                                        </p:tgtEl>
                                      </p:cBhvr>
                                    </p:animEffect>
                                  </p:childTnLst>
                                  <p:subTnLst>
                                    <p:animClr>
                                      <p:cBhvr override="childStyle">
                                        <p:cTn dur="1" fill="hold" display="0" masterRel="nextClick" afterEffect="1"/>
                                        <p:tgtEl>
                                          <p:spTgt spid="36905">
                                            <p:txEl>
                                              <p:pRg st="3" end="3"/>
                                            </p:txEl>
                                          </p:spTgt>
                                        </p:tgtEl>
                                        <p:attrNameLst>
                                          <p:attrName>ppt_c</p:attrName>
                                        </p:attrNameLst>
                                      </p:cBhvr>
                                      <p:to>
                                        <a:srgbClr val="5F5F5F"/>
                                      </p:to>
                                    </p:animClr>
                                  </p:sub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6905">
                                            <p:txEl>
                                              <p:pRg st="4" end="4"/>
                                            </p:txEl>
                                          </p:spTgt>
                                        </p:tgtEl>
                                        <p:attrNameLst>
                                          <p:attrName>style.visibility</p:attrName>
                                        </p:attrNameLst>
                                      </p:cBhvr>
                                      <p:to>
                                        <p:strVal val="visible"/>
                                      </p:to>
                                    </p:set>
                                    <p:animEffect transition="in" filter="randombar(horizontal)">
                                      <p:cBhvr>
                                        <p:cTn id="37" dur="500"/>
                                        <p:tgtEl>
                                          <p:spTgt spid="36905">
                                            <p:txEl>
                                              <p:pRg st="4" end="4"/>
                                            </p:txEl>
                                          </p:spTgt>
                                        </p:tgtEl>
                                      </p:cBhvr>
                                    </p:animEffect>
                                  </p:childTnLst>
                                  <p:subTnLst>
                                    <p:animClr>
                                      <p:cBhvr override="childStyle">
                                        <p:cTn dur="1" fill="hold" display="0" masterRel="nextClick" afterEffect="1"/>
                                        <p:tgtEl>
                                          <p:spTgt spid="36905">
                                            <p:txEl>
                                              <p:pRg st="4" end="4"/>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99" grpId="0" autoUpdateAnimBg="0"/>
      <p:bldP spid="36902" grpId="0" autoUpdateAnimBg="0"/>
      <p:bldP spid="36905"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71" name="Rectangle 7"/>
          <p:cNvSpPr>
            <a:spLocks noChangeArrowheads="1"/>
          </p:cNvSpPr>
          <p:nvPr/>
        </p:nvSpPr>
        <p:spPr bwMode="auto">
          <a:xfrm>
            <a:off x="-285784" y="-214338"/>
            <a:ext cx="4267200" cy="1143000"/>
          </a:xfrm>
          <a:prstGeom prst="rect">
            <a:avLst/>
          </a:prstGeom>
          <a:noFill/>
          <a:ln w="9525">
            <a:noFill/>
            <a:miter lim="800000"/>
            <a:headEnd/>
            <a:tailEnd/>
          </a:ln>
        </p:spPr>
        <p:txBody>
          <a:bodyPr lIns="92075" tIns="46038" rIns="92075" bIns="46038" anchor="ctr"/>
          <a:lstStyle/>
          <a:p>
            <a:pPr algn="ctr"/>
            <a:r>
              <a:rPr lang="es-VE" sz="2400" b="1" dirty="0">
                <a:solidFill>
                  <a:srgbClr val="FF0000"/>
                </a:solidFill>
                <a:effectLst>
                  <a:outerShdw blurRad="38100" dist="38100" dir="2700000" algn="tl">
                    <a:srgbClr val="000000">
                      <a:alpha val="43137"/>
                    </a:srgbClr>
                  </a:outerShdw>
                </a:effectLst>
              </a:rPr>
              <a:t>Stress Control</a:t>
            </a:r>
          </a:p>
        </p:txBody>
      </p:sp>
      <p:sp>
        <p:nvSpPr>
          <p:cNvPr id="139273" name="Rectangle 9"/>
          <p:cNvSpPr>
            <a:spLocks noChangeArrowheads="1"/>
          </p:cNvSpPr>
          <p:nvPr/>
        </p:nvSpPr>
        <p:spPr bwMode="auto">
          <a:xfrm>
            <a:off x="228600" y="1676400"/>
            <a:ext cx="8686800" cy="685800"/>
          </a:xfrm>
          <a:prstGeom prst="rect">
            <a:avLst/>
          </a:prstGeom>
          <a:noFill/>
          <a:ln w="9525">
            <a:noFill/>
            <a:miter lim="800000"/>
            <a:headEnd/>
            <a:tailEnd/>
          </a:ln>
        </p:spPr>
        <p:txBody>
          <a:bodyPr lIns="92075" tIns="46038" rIns="92075" bIns="46038" anchor="ctr"/>
          <a:lstStyle/>
          <a:p>
            <a:pPr algn="ctr"/>
            <a:r>
              <a:rPr lang="es-VE" sz="2400" b="1" dirty="0" err="1">
                <a:solidFill>
                  <a:schemeClr val="tx1">
                    <a:lumMod val="50000"/>
                  </a:schemeClr>
                </a:solidFill>
              </a:rPr>
              <a:t>Selfcontrol</a:t>
            </a:r>
            <a:r>
              <a:rPr lang="es-VE" sz="2400" b="1" dirty="0">
                <a:solidFill>
                  <a:schemeClr val="tx1">
                    <a:lumMod val="50000"/>
                  </a:schemeClr>
                </a:solidFill>
              </a:rPr>
              <a:t>: </a:t>
            </a:r>
            <a:r>
              <a:rPr lang="es-VE" sz="2400" b="1" dirty="0" err="1">
                <a:solidFill>
                  <a:schemeClr val="tx1">
                    <a:lumMod val="50000"/>
                  </a:schemeClr>
                </a:solidFill>
              </a:rPr>
              <a:t>Keep</a:t>
            </a:r>
            <a:r>
              <a:rPr lang="es-VE" sz="2400" b="1" dirty="0">
                <a:solidFill>
                  <a:schemeClr val="tx1">
                    <a:lumMod val="50000"/>
                  </a:schemeClr>
                </a:solidFill>
              </a:rPr>
              <a:t> </a:t>
            </a:r>
            <a:r>
              <a:rPr lang="es-VE" sz="2400" b="1" dirty="0" err="1">
                <a:solidFill>
                  <a:schemeClr val="tx1">
                    <a:lumMod val="50000"/>
                  </a:schemeClr>
                </a:solidFill>
              </a:rPr>
              <a:t>feelings</a:t>
            </a:r>
            <a:r>
              <a:rPr lang="es-VE" sz="2400" b="1" dirty="0">
                <a:solidFill>
                  <a:schemeClr val="tx1">
                    <a:lumMod val="50000"/>
                  </a:schemeClr>
                </a:solidFill>
              </a:rPr>
              <a:t>, </a:t>
            </a:r>
            <a:r>
              <a:rPr lang="es-VE" sz="2400" b="1" dirty="0" err="1">
                <a:solidFill>
                  <a:schemeClr val="tx1">
                    <a:lumMod val="50000"/>
                  </a:schemeClr>
                </a:solidFill>
              </a:rPr>
              <a:t>harmful</a:t>
            </a:r>
            <a:r>
              <a:rPr lang="es-VE" sz="2400" b="1" dirty="0">
                <a:solidFill>
                  <a:schemeClr val="tx1">
                    <a:lumMod val="50000"/>
                  </a:schemeClr>
                </a:solidFill>
              </a:rPr>
              <a:t> </a:t>
            </a:r>
            <a:r>
              <a:rPr lang="es-VE" sz="2400" b="1" dirty="0" err="1">
                <a:solidFill>
                  <a:schemeClr val="tx1">
                    <a:lumMod val="50000"/>
                  </a:schemeClr>
                </a:solidFill>
              </a:rPr>
              <a:t>behaviors</a:t>
            </a:r>
            <a:r>
              <a:rPr lang="es-VE" sz="2400" b="1" dirty="0">
                <a:solidFill>
                  <a:schemeClr val="tx1">
                    <a:lumMod val="50000"/>
                  </a:schemeClr>
                </a:solidFill>
              </a:rPr>
              <a:t> and impulses </a:t>
            </a:r>
            <a:r>
              <a:rPr lang="es-VE" sz="2400" b="1" dirty="0" err="1">
                <a:solidFill>
                  <a:schemeClr val="tx1">
                    <a:lumMod val="50000"/>
                  </a:schemeClr>
                </a:solidFill>
              </a:rPr>
              <a:t>under</a:t>
            </a:r>
            <a:r>
              <a:rPr lang="es-VE" sz="2400" b="1" dirty="0">
                <a:solidFill>
                  <a:schemeClr val="tx1">
                    <a:lumMod val="50000"/>
                  </a:schemeClr>
                </a:solidFill>
              </a:rPr>
              <a:t> control</a:t>
            </a:r>
          </a:p>
        </p:txBody>
      </p:sp>
      <p:sp>
        <p:nvSpPr>
          <p:cNvPr id="139275" name="Rectangle 11"/>
          <p:cNvSpPr>
            <a:spLocks noChangeArrowheads="1"/>
          </p:cNvSpPr>
          <p:nvPr/>
        </p:nvSpPr>
        <p:spPr bwMode="auto">
          <a:xfrm>
            <a:off x="152400" y="3048000"/>
            <a:ext cx="8686800" cy="685800"/>
          </a:xfrm>
          <a:prstGeom prst="rect">
            <a:avLst/>
          </a:prstGeom>
          <a:noFill/>
          <a:ln w="9525">
            <a:noFill/>
            <a:miter lim="800000"/>
            <a:headEnd/>
            <a:tailEnd/>
          </a:ln>
        </p:spPr>
        <p:txBody>
          <a:bodyPr lIns="92075" tIns="46038" rIns="92075" bIns="46038" anchor="ctr"/>
          <a:lstStyle/>
          <a:p>
            <a:pPr algn="ctr"/>
            <a:r>
              <a:rPr lang="es-VE" sz="2400" b="1" dirty="0" err="1">
                <a:solidFill>
                  <a:schemeClr val="tx1">
                    <a:lumMod val="75000"/>
                  </a:schemeClr>
                </a:solidFill>
              </a:rPr>
              <a:t>Reliability</a:t>
            </a:r>
            <a:r>
              <a:rPr lang="es-VE" sz="2400" b="1" dirty="0">
                <a:solidFill>
                  <a:schemeClr val="tx1">
                    <a:lumMod val="75000"/>
                  </a:schemeClr>
                </a:solidFill>
              </a:rPr>
              <a:t> and </a:t>
            </a:r>
            <a:r>
              <a:rPr lang="es-VE" sz="2400" b="1" dirty="0" err="1">
                <a:solidFill>
                  <a:schemeClr val="tx1">
                    <a:lumMod val="75000"/>
                  </a:schemeClr>
                </a:solidFill>
              </a:rPr>
              <a:t>Scrupulosity</a:t>
            </a:r>
            <a:r>
              <a:rPr lang="es-VE" sz="2400" b="1" dirty="0">
                <a:solidFill>
                  <a:schemeClr val="tx1">
                    <a:lumMod val="75000"/>
                  </a:schemeClr>
                </a:solidFill>
              </a:rPr>
              <a:t>: </a:t>
            </a:r>
            <a:r>
              <a:rPr lang="es-VE" sz="2400" b="1" dirty="0" err="1">
                <a:solidFill>
                  <a:schemeClr val="tx1">
                    <a:lumMod val="75000"/>
                  </a:schemeClr>
                </a:solidFill>
              </a:rPr>
              <a:t>Keep</a:t>
            </a:r>
            <a:r>
              <a:rPr lang="es-VE" sz="2400" b="1" dirty="0">
                <a:solidFill>
                  <a:schemeClr val="tx1">
                    <a:lumMod val="75000"/>
                  </a:schemeClr>
                </a:solidFill>
              </a:rPr>
              <a:t> </a:t>
            </a:r>
            <a:r>
              <a:rPr lang="es-VE" sz="2400" b="1" dirty="0" err="1">
                <a:solidFill>
                  <a:schemeClr val="tx1">
                    <a:lumMod val="75000"/>
                  </a:schemeClr>
                </a:solidFill>
              </a:rPr>
              <a:t>integrety</a:t>
            </a:r>
            <a:r>
              <a:rPr lang="es-VE" sz="2400" b="1" dirty="0">
                <a:solidFill>
                  <a:schemeClr val="tx1">
                    <a:lumMod val="75000"/>
                  </a:schemeClr>
                </a:solidFill>
              </a:rPr>
              <a:t> and </a:t>
            </a:r>
            <a:r>
              <a:rPr lang="es-VE" sz="2400" b="1" dirty="0" err="1">
                <a:solidFill>
                  <a:schemeClr val="tx1">
                    <a:lumMod val="75000"/>
                  </a:schemeClr>
                </a:solidFill>
              </a:rPr>
              <a:t>be</a:t>
            </a:r>
            <a:r>
              <a:rPr lang="es-VE" sz="2400" b="1" dirty="0">
                <a:solidFill>
                  <a:schemeClr val="tx1">
                    <a:lumMod val="75000"/>
                  </a:schemeClr>
                </a:solidFill>
              </a:rPr>
              <a:t> </a:t>
            </a:r>
            <a:r>
              <a:rPr lang="es-VE" sz="2400" b="1" dirty="0" err="1">
                <a:solidFill>
                  <a:schemeClr val="tx1">
                    <a:lumMod val="75000"/>
                  </a:schemeClr>
                </a:solidFill>
              </a:rPr>
              <a:t>responsible</a:t>
            </a:r>
            <a:r>
              <a:rPr lang="es-VE" sz="2400" b="1" dirty="0">
                <a:solidFill>
                  <a:schemeClr val="tx1">
                    <a:lumMod val="75000"/>
                  </a:schemeClr>
                </a:solidFill>
              </a:rPr>
              <a:t> of </a:t>
            </a:r>
            <a:r>
              <a:rPr lang="es-VE" sz="2400" b="1" dirty="0" err="1">
                <a:solidFill>
                  <a:schemeClr val="tx1">
                    <a:lumMod val="75000"/>
                  </a:schemeClr>
                </a:solidFill>
              </a:rPr>
              <a:t>your</a:t>
            </a:r>
            <a:r>
              <a:rPr lang="es-VE" sz="2400" b="1" dirty="0">
                <a:solidFill>
                  <a:schemeClr val="tx1">
                    <a:lumMod val="75000"/>
                  </a:schemeClr>
                </a:solidFill>
              </a:rPr>
              <a:t> personal performance</a:t>
            </a:r>
          </a:p>
        </p:txBody>
      </p:sp>
      <p:sp>
        <p:nvSpPr>
          <p:cNvPr id="139276" name="Rectangle 12"/>
          <p:cNvSpPr>
            <a:spLocks noChangeArrowheads="1"/>
          </p:cNvSpPr>
          <p:nvPr/>
        </p:nvSpPr>
        <p:spPr bwMode="auto">
          <a:xfrm>
            <a:off x="228600" y="4191000"/>
            <a:ext cx="8686800" cy="1143000"/>
          </a:xfrm>
          <a:prstGeom prst="rect">
            <a:avLst/>
          </a:prstGeom>
          <a:noFill/>
          <a:ln w="9525">
            <a:noFill/>
            <a:miter lim="800000"/>
            <a:headEnd/>
            <a:tailEnd/>
          </a:ln>
        </p:spPr>
        <p:txBody>
          <a:bodyPr lIns="92075" tIns="46038" rIns="92075" bIns="46038" anchor="ctr"/>
          <a:lstStyle/>
          <a:p>
            <a:pPr algn="ctr"/>
            <a:r>
              <a:rPr lang="es-VE" sz="2400" b="1" dirty="0" err="1">
                <a:solidFill>
                  <a:schemeClr val="tx1">
                    <a:lumMod val="60000"/>
                    <a:lumOff val="40000"/>
                  </a:schemeClr>
                </a:solidFill>
              </a:rPr>
              <a:t>Innovation</a:t>
            </a:r>
            <a:r>
              <a:rPr lang="es-VE" sz="2400" b="1" dirty="0">
                <a:solidFill>
                  <a:schemeClr val="tx1">
                    <a:lumMod val="60000"/>
                    <a:lumOff val="40000"/>
                  </a:schemeClr>
                </a:solidFill>
              </a:rPr>
              <a:t> and </a:t>
            </a:r>
            <a:r>
              <a:rPr lang="es-VE" sz="2400" b="1" dirty="0" err="1">
                <a:solidFill>
                  <a:schemeClr val="tx1">
                    <a:lumMod val="60000"/>
                    <a:lumOff val="40000"/>
                  </a:schemeClr>
                </a:solidFill>
              </a:rPr>
              <a:t>Adaptability</a:t>
            </a:r>
            <a:r>
              <a:rPr lang="es-VE" sz="2400" b="1" dirty="0">
                <a:solidFill>
                  <a:schemeClr val="tx1">
                    <a:lumMod val="60000"/>
                    <a:lumOff val="40000"/>
                  </a:schemeClr>
                </a:solidFill>
              </a:rPr>
              <a:t>: Open </a:t>
            </a:r>
            <a:r>
              <a:rPr lang="es-VE" sz="2400" b="1" dirty="0" err="1">
                <a:solidFill>
                  <a:schemeClr val="tx1">
                    <a:lumMod val="60000"/>
                    <a:lumOff val="40000"/>
                  </a:schemeClr>
                </a:solidFill>
              </a:rPr>
              <a:t>mind</a:t>
            </a:r>
            <a:r>
              <a:rPr lang="es-VE" sz="2400" b="1" dirty="0">
                <a:solidFill>
                  <a:schemeClr val="tx1">
                    <a:lumMod val="60000"/>
                    <a:lumOff val="40000"/>
                  </a:schemeClr>
                </a:solidFill>
              </a:rPr>
              <a:t> </a:t>
            </a:r>
            <a:r>
              <a:rPr lang="es-VE" sz="2400" b="1" dirty="0" err="1">
                <a:solidFill>
                  <a:schemeClr val="tx1">
                    <a:lumMod val="60000"/>
                    <a:lumOff val="40000"/>
                  </a:schemeClr>
                </a:solidFill>
              </a:rPr>
              <a:t>to</a:t>
            </a:r>
            <a:r>
              <a:rPr lang="es-VE" sz="2400" b="1" dirty="0">
                <a:solidFill>
                  <a:schemeClr val="tx1">
                    <a:lumMod val="60000"/>
                    <a:lumOff val="40000"/>
                  </a:schemeClr>
                </a:solidFill>
              </a:rPr>
              <a:t> new ideas and </a:t>
            </a:r>
            <a:r>
              <a:rPr lang="es-VE" sz="2400" b="1" dirty="0" err="1">
                <a:solidFill>
                  <a:schemeClr val="tx1">
                    <a:lumMod val="60000"/>
                    <a:lumOff val="40000"/>
                  </a:schemeClr>
                </a:solidFill>
              </a:rPr>
              <a:t>be</a:t>
            </a:r>
            <a:r>
              <a:rPr lang="es-VE" sz="2400" b="1" dirty="0">
                <a:solidFill>
                  <a:schemeClr val="tx1">
                    <a:lumMod val="60000"/>
                    <a:lumOff val="40000"/>
                  </a:schemeClr>
                </a:solidFill>
              </a:rPr>
              <a:t> flexible </a:t>
            </a:r>
            <a:r>
              <a:rPr lang="es-VE" sz="2400" b="1" dirty="0" err="1">
                <a:solidFill>
                  <a:schemeClr val="tx1">
                    <a:lumMod val="60000"/>
                    <a:lumOff val="40000"/>
                  </a:schemeClr>
                </a:solidFill>
              </a:rPr>
              <a:t>to</a:t>
            </a:r>
            <a:r>
              <a:rPr lang="es-VE" sz="2400" b="1" dirty="0">
                <a:solidFill>
                  <a:schemeClr val="tx1">
                    <a:lumMod val="60000"/>
                    <a:lumOff val="40000"/>
                  </a:schemeClr>
                </a:solidFill>
              </a:rPr>
              <a:t> </a:t>
            </a:r>
            <a:r>
              <a:rPr lang="es-VE" sz="2400" b="1" dirty="0" err="1">
                <a:solidFill>
                  <a:schemeClr val="tx1">
                    <a:lumMod val="60000"/>
                    <a:lumOff val="40000"/>
                  </a:schemeClr>
                </a:solidFill>
              </a:rPr>
              <a:t>changes</a:t>
            </a:r>
            <a:endParaRPr lang="es-VE" sz="2400" b="1" dirty="0">
              <a:solidFill>
                <a:schemeClr val="tx1">
                  <a:lumMod val="60000"/>
                  <a:lumOff val="4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9271"/>
                                        </p:tgtEl>
                                        <p:attrNameLst>
                                          <p:attrName>style.visibility</p:attrName>
                                        </p:attrNameLst>
                                      </p:cBhvr>
                                      <p:to>
                                        <p:strVal val="visible"/>
                                      </p:to>
                                    </p:set>
                                    <p:animEffect transition="in" filter="dissolve">
                                      <p:cBhvr>
                                        <p:cTn id="7" dur="500"/>
                                        <p:tgtEl>
                                          <p:spTgt spid="139271"/>
                                        </p:tgtEl>
                                      </p:cBhvr>
                                    </p:animEffect>
                                  </p:childTnLst>
                                </p:cTn>
                              </p:par>
                            </p:childTnLst>
                          </p:cTn>
                        </p:par>
                        <p:par>
                          <p:cTn id="8" fill="hold">
                            <p:stCondLst>
                              <p:cond delay="500"/>
                            </p:stCondLst>
                            <p:childTnLst>
                              <p:par>
                                <p:cTn id="9" presetID="4" presetClass="entr" presetSubtype="16" fill="hold" grpId="0" nodeType="afterEffect">
                                  <p:stCondLst>
                                    <p:cond delay="1000"/>
                                  </p:stCondLst>
                                  <p:childTnLst>
                                    <p:set>
                                      <p:cBhvr>
                                        <p:cTn id="10" dur="1" fill="hold">
                                          <p:stCondLst>
                                            <p:cond delay="0"/>
                                          </p:stCondLst>
                                        </p:cTn>
                                        <p:tgtEl>
                                          <p:spTgt spid="139273"/>
                                        </p:tgtEl>
                                        <p:attrNameLst>
                                          <p:attrName>style.visibility</p:attrName>
                                        </p:attrNameLst>
                                      </p:cBhvr>
                                      <p:to>
                                        <p:strVal val="visible"/>
                                      </p:to>
                                    </p:set>
                                    <p:animEffect transition="in" filter="box(in)">
                                      <p:cBhvr>
                                        <p:cTn id="11" dur="500"/>
                                        <p:tgtEl>
                                          <p:spTgt spid="139273"/>
                                        </p:tgtEl>
                                      </p:cBhvr>
                                    </p:animEffect>
                                  </p:childTnLst>
                                </p:cTn>
                              </p:par>
                            </p:childTnLst>
                          </p:cTn>
                        </p:par>
                        <p:par>
                          <p:cTn id="12" fill="hold">
                            <p:stCondLst>
                              <p:cond delay="2000"/>
                            </p:stCondLst>
                            <p:childTnLst>
                              <p:par>
                                <p:cTn id="13" presetID="18" presetClass="entr" presetSubtype="12" fill="hold" grpId="0" nodeType="afterEffect">
                                  <p:stCondLst>
                                    <p:cond delay="1000"/>
                                  </p:stCondLst>
                                  <p:childTnLst>
                                    <p:set>
                                      <p:cBhvr>
                                        <p:cTn id="14" dur="1" fill="hold">
                                          <p:stCondLst>
                                            <p:cond delay="0"/>
                                          </p:stCondLst>
                                        </p:cTn>
                                        <p:tgtEl>
                                          <p:spTgt spid="139275"/>
                                        </p:tgtEl>
                                        <p:attrNameLst>
                                          <p:attrName>style.visibility</p:attrName>
                                        </p:attrNameLst>
                                      </p:cBhvr>
                                      <p:to>
                                        <p:strVal val="visible"/>
                                      </p:to>
                                    </p:set>
                                    <p:animEffect transition="in" filter="strips(downLeft)">
                                      <p:cBhvr>
                                        <p:cTn id="15" dur="500"/>
                                        <p:tgtEl>
                                          <p:spTgt spid="139275"/>
                                        </p:tgtEl>
                                      </p:cBhvr>
                                    </p:animEffect>
                                  </p:childTnLst>
                                </p:cTn>
                              </p:par>
                            </p:childTnLst>
                          </p:cTn>
                        </p:par>
                        <p:par>
                          <p:cTn id="16" fill="hold">
                            <p:stCondLst>
                              <p:cond delay="3500"/>
                            </p:stCondLst>
                            <p:childTnLst>
                              <p:par>
                                <p:cTn id="17" presetID="4" presetClass="entr" presetSubtype="16" fill="hold" grpId="0" nodeType="afterEffect">
                                  <p:stCondLst>
                                    <p:cond delay="1000"/>
                                  </p:stCondLst>
                                  <p:childTnLst>
                                    <p:set>
                                      <p:cBhvr>
                                        <p:cTn id="18" dur="1" fill="hold">
                                          <p:stCondLst>
                                            <p:cond delay="0"/>
                                          </p:stCondLst>
                                        </p:cTn>
                                        <p:tgtEl>
                                          <p:spTgt spid="139276"/>
                                        </p:tgtEl>
                                        <p:attrNameLst>
                                          <p:attrName>style.visibility</p:attrName>
                                        </p:attrNameLst>
                                      </p:cBhvr>
                                      <p:to>
                                        <p:strVal val="visible"/>
                                      </p:to>
                                    </p:set>
                                    <p:animEffect transition="in" filter="box(in)">
                                      <p:cBhvr>
                                        <p:cTn id="19" dur="500"/>
                                        <p:tgtEl>
                                          <p:spTgt spid="139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1" grpId="0" autoUpdateAnimBg="0"/>
      <p:bldP spid="139273" grpId="0" autoUpdateAnimBg="0"/>
      <p:bldP spid="139275" grpId="0" autoUpdateAnimBg="0"/>
      <p:bldP spid="13927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257175" y="2651125"/>
            <a:ext cx="8534400" cy="369332"/>
          </a:xfrm>
          <a:prstGeom prst="rect">
            <a:avLst/>
          </a:prstGeom>
          <a:noFill/>
          <a:ln w="12700">
            <a:noFill/>
            <a:miter lim="800000"/>
            <a:headEnd type="none" w="sm" len="sm"/>
            <a:tailEnd type="none" w="sm" len="sm"/>
          </a:ln>
          <a:effectLst/>
        </p:spPr>
        <p:txBody>
          <a:bodyPr>
            <a:spAutoFit/>
          </a:bodyPr>
          <a:lstStyle/>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Effective handling of disturbing and impulsive feelings</a:t>
            </a:r>
          </a:p>
        </p:txBody>
      </p:sp>
      <p:sp>
        <p:nvSpPr>
          <p:cNvPr id="71683" name="Rectangle 3"/>
          <p:cNvSpPr>
            <a:spLocks noGrp="1" noChangeArrowheads="1"/>
          </p:cNvSpPr>
          <p:nvPr>
            <p:ph type="title"/>
          </p:nvPr>
        </p:nvSpPr>
        <p:spPr>
          <a:xfrm>
            <a:off x="762000" y="152400"/>
            <a:ext cx="8382000" cy="1143000"/>
          </a:xfrm>
          <a:noFill/>
        </p:spPr>
        <p:txBody>
          <a:bodyPr/>
          <a:lstStyle/>
          <a:p>
            <a:r>
              <a:rPr lang="es-VE" b="1" dirty="0" smtClean="0">
                <a:solidFill>
                  <a:srgbClr val="FF0000"/>
                </a:solidFill>
                <a:effectLst>
                  <a:outerShdw blurRad="38100" dist="38100" dir="2700000" algn="tl">
                    <a:srgbClr val="000000">
                      <a:alpha val="43137"/>
                    </a:srgbClr>
                  </a:outerShdw>
                </a:effectLst>
                <a:latin typeface="Tahoma" pitchFamily="34" charset="0"/>
                <a:cs typeface="Tahoma" pitchFamily="34" charset="0"/>
              </a:rPr>
              <a:t>Stress Control</a:t>
            </a:r>
          </a:p>
        </p:txBody>
      </p:sp>
      <p:sp>
        <p:nvSpPr>
          <p:cNvPr id="71684" name="Rectangle 4"/>
          <p:cNvSpPr>
            <a:spLocks noChangeArrowheads="1"/>
          </p:cNvSpPr>
          <p:nvPr/>
        </p:nvSpPr>
        <p:spPr bwMode="auto">
          <a:xfrm>
            <a:off x="228600" y="1371600"/>
            <a:ext cx="8686800" cy="685800"/>
          </a:xfrm>
          <a:prstGeom prst="rect">
            <a:avLst/>
          </a:prstGeom>
          <a:noFill/>
          <a:ln w="9525">
            <a:noFill/>
            <a:miter lim="800000"/>
            <a:headEnd/>
            <a:tailEnd/>
          </a:ln>
        </p:spPr>
        <p:txBody>
          <a:bodyPr lIns="92075" tIns="46038" rIns="92075" bIns="46038" anchor="ctr"/>
          <a:lstStyle/>
          <a:p>
            <a:pPr algn="ctr"/>
            <a:r>
              <a:rPr lang="es-VE" sz="2400" b="1" dirty="0" err="1">
                <a:solidFill>
                  <a:schemeClr val="tx1">
                    <a:lumMod val="50000"/>
                  </a:schemeClr>
                </a:solidFill>
                <a:cs typeface="Tahoma" pitchFamily="34" charset="0"/>
              </a:rPr>
              <a:t>Selfcontrol</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Keep</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feelings</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harmful</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behaviors</a:t>
            </a:r>
            <a:r>
              <a:rPr lang="es-VE" sz="2400" b="1" dirty="0">
                <a:solidFill>
                  <a:schemeClr val="tx1">
                    <a:lumMod val="50000"/>
                  </a:schemeClr>
                </a:solidFill>
                <a:cs typeface="Tahoma" pitchFamily="34" charset="0"/>
              </a:rPr>
              <a:t> and impulses </a:t>
            </a:r>
            <a:r>
              <a:rPr lang="es-VE" sz="2400" b="1" dirty="0" err="1">
                <a:solidFill>
                  <a:schemeClr val="tx1">
                    <a:lumMod val="50000"/>
                  </a:schemeClr>
                </a:solidFill>
                <a:cs typeface="Tahoma" pitchFamily="34" charset="0"/>
              </a:rPr>
              <a:t>under</a:t>
            </a:r>
            <a:r>
              <a:rPr lang="es-VE" sz="2400" b="1" dirty="0">
                <a:solidFill>
                  <a:schemeClr val="tx1">
                    <a:lumMod val="50000"/>
                  </a:schemeClr>
                </a:solidFill>
                <a:cs typeface="Tahoma" pitchFamily="34" charset="0"/>
              </a:rPr>
              <a:t> control</a:t>
            </a:r>
          </a:p>
        </p:txBody>
      </p:sp>
      <p:sp>
        <p:nvSpPr>
          <p:cNvPr id="71685" name="Text Box 5"/>
          <p:cNvSpPr txBox="1">
            <a:spLocks noChangeArrowheads="1"/>
          </p:cNvSpPr>
          <p:nvPr/>
        </p:nvSpPr>
        <p:spPr bwMode="auto">
          <a:xfrm>
            <a:off x="257175" y="3505200"/>
            <a:ext cx="8534400" cy="715581"/>
          </a:xfrm>
          <a:prstGeom prst="rect">
            <a:avLst/>
          </a:prstGeom>
          <a:noFill/>
          <a:ln w="12700">
            <a:noFill/>
            <a:miter lim="800000"/>
            <a:headEnd type="none" w="sm" len="sm"/>
            <a:tailEnd type="none" w="sm" len="sm"/>
          </a:ln>
          <a:effectLst/>
        </p:spPr>
        <p:txBody>
          <a:bodyPr>
            <a:spAutoFit/>
          </a:bodyPr>
          <a:lstStyle/>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Maintain positive and imperturbable attitudes, </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even though difficult moments</a:t>
            </a:r>
            <a:endParaRPr lang="es-VE" sz="2400">
              <a:effectLst>
                <a:outerShdw blurRad="38100" dist="38100" dir="2700000" algn="tl">
                  <a:srgbClr val="C0C0C0"/>
                </a:outerShdw>
              </a:effectLst>
              <a:ea typeface="Tahoma" pitchFamily="34" charset="0"/>
              <a:cs typeface="Tahoma" pitchFamily="34" charset="0"/>
            </a:endParaRPr>
          </a:p>
        </p:txBody>
      </p:sp>
      <p:sp>
        <p:nvSpPr>
          <p:cNvPr id="71686" name="Text Box 6"/>
          <p:cNvSpPr txBox="1">
            <a:spLocks noChangeArrowheads="1"/>
          </p:cNvSpPr>
          <p:nvPr/>
        </p:nvSpPr>
        <p:spPr bwMode="auto">
          <a:xfrm>
            <a:off x="257175" y="4784725"/>
            <a:ext cx="8534400" cy="715581"/>
          </a:xfrm>
          <a:prstGeom prst="rect">
            <a:avLst/>
          </a:prstGeom>
          <a:noFill/>
          <a:ln w="12700">
            <a:noFill/>
            <a:miter lim="800000"/>
            <a:headEnd type="none" w="sm" len="sm"/>
            <a:tailEnd type="none" w="sm" len="sm"/>
          </a:ln>
          <a:effectLst/>
        </p:spPr>
        <p:txBody>
          <a:bodyPr>
            <a:spAutoFit/>
          </a:bodyPr>
          <a:lstStyle/>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Clear crystal thinking and never loose your concentration </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even under pressure</a:t>
            </a:r>
            <a:endParaRPr lang="es-VE" sz="2400">
              <a:effectLst>
                <a:outerShdw blurRad="38100" dist="38100" dir="2700000" algn="tl">
                  <a:srgbClr val="C0C0C0"/>
                </a:outerShdw>
              </a:effectLst>
              <a:ea typeface="Tahoma" pitchFamily="34" charset="0"/>
              <a:cs typeface="Tahoma"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dissolve">
                                      <p:cBhvr>
                                        <p:cTn id="7" dur="500"/>
                                        <p:tgtEl>
                                          <p:spTgt spid="71683"/>
                                        </p:tgtEl>
                                      </p:cBhvr>
                                    </p:animEffect>
                                  </p:childTnLst>
                                </p:cTn>
                              </p:par>
                            </p:childTnLst>
                          </p:cTn>
                        </p:par>
                        <p:par>
                          <p:cTn id="8" fill="hold">
                            <p:stCondLst>
                              <p:cond delay="500"/>
                            </p:stCondLst>
                            <p:childTnLst>
                              <p:par>
                                <p:cTn id="9" presetID="4" presetClass="entr" presetSubtype="16" fill="hold" grpId="0" nodeType="afterEffect">
                                  <p:stCondLst>
                                    <p:cond delay="1000"/>
                                  </p:stCondLst>
                                  <p:childTnLst>
                                    <p:set>
                                      <p:cBhvr>
                                        <p:cTn id="10" dur="1" fill="hold">
                                          <p:stCondLst>
                                            <p:cond delay="0"/>
                                          </p:stCondLst>
                                        </p:cTn>
                                        <p:tgtEl>
                                          <p:spTgt spid="71684"/>
                                        </p:tgtEl>
                                        <p:attrNameLst>
                                          <p:attrName>style.visibility</p:attrName>
                                        </p:attrNameLst>
                                      </p:cBhvr>
                                      <p:to>
                                        <p:strVal val="visible"/>
                                      </p:to>
                                    </p:set>
                                    <p:animEffect transition="in" filter="box(in)">
                                      <p:cBhvr>
                                        <p:cTn id="11" dur="500"/>
                                        <p:tgtEl>
                                          <p:spTgt spid="71684"/>
                                        </p:tgtEl>
                                      </p:cBhvr>
                                    </p:animEffect>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499"/>
                                          </p:stCondLst>
                                        </p:cTn>
                                        <p:tgtEl>
                                          <p:spTgt spid="71682"/>
                                        </p:tgtEl>
                                        <p:attrNameLst>
                                          <p:attrName>style.visibility</p:attrName>
                                        </p:attrNameLst>
                                      </p:cBhvr>
                                      <p:to>
                                        <p:strVal val="visible"/>
                                      </p:to>
                                    </p:set>
                                    <p:anim to="" calcmode="lin" valueType="num">
                                      <p:cBhvr>
                                        <p:cTn id="16" dur="1" fill="hold"/>
                                        <p:tgtEl>
                                          <p:spTgt spid="71682"/>
                                        </p:tgtEl>
                                        <p:attrNameLst>
                                          <p:attrName/>
                                        </p:attrNameLst>
                                      </p:cBhvr>
                                    </p:anim>
                                  </p:childTnLst>
                                  <p:subTnLst>
                                    <p:animClr>
                                      <p:cBhvr override="childStyle">
                                        <p:cTn dur="1" fill="hold" display="0" masterRel="nextClick" afterEffect="1"/>
                                        <p:tgtEl>
                                          <p:spTgt spid="71682"/>
                                        </p:tgtEl>
                                        <p:attrNameLst>
                                          <p:attrName>ppt_c</p:attrName>
                                        </p:attrNameLst>
                                      </p:cBhvr>
                                      <p:to>
                                        <a:srgbClr val="5F5F5F"/>
                                      </p:to>
                                    </p:animClr>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499"/>
                                          </p:stCondLst>
                                        </p:cTn>
                                        <p:tgtEl>
                                          <p:spTgt spid="71685"/>
                                        </p:tgtEl>
                                        <p:attrNameLst>
                                          <p:attrName>style.visibility</p:attrName>
                                        </p:attrNameLst>
                                      </p:cBhvr>
                                      <p:to>
                                        <p:strVal val="visible"/>
                                      </p:to>
                                    </p:set>
                                    <p:anim to="" calcmode="lin" valueType="num">
                                      <p:cBhvr>
                                        <p:cTn id="21" dur="1" fill="hold"/>
                                        <p:tgtEl>
                                          <p:spTgt spid="71685"/>
                                        </p:tgtEl>
                                        <p:attrNameLst>
                                          <p:attrName/>
                                        </p:attrNameLst>
                                      </p:cBhvr>
                                    </p:anim>
                                  </p:childTnLst>
                                  <p:subTnLst>
                                    <p:animClr>
                                      <p:cBhvr override="childStyle">
                                        <p:cTn dur="1" fill="hold" display="0" masterRel="nextClick" afterEffect="1"/>
                                        <p:tgtEl>
                                          <p:spTgt spid="71685"/>
                                        </p:tgtEl>
                                        <p:attrNameLst>
                                          <p:attrName>ppt_c</p:attrName>
                                        </p:attrNameLst>
                                      </p:cBhvr>
                                      <p:to>
                                        <a:srgbClr val="5F5F5F"/>
                                      </p:to>
                                    </p:animClr>
                                  </p:sub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499"/>
                                          </p:stCondLst>
                                        </p:cTn>
                                        <p:tgtEl>
                                          <p:spTgt spid="71686"/>
                                        </p:tgtEl>
                                        <p:attrNameLst>
                                          <p:attrName>style.visibility</p:attrName>
                                        </p:attrNameLst>
                                      </p:cBhvr>
                                      <p:to>
                                        <p:strVal val="visible"/>
                                      </p:to>
                                    </p:set>
                                    <p:anim to="" calcmode="lin" valueType="num">
                                      <p:cBhvr>
                                        <p:cTn id="26" dur="1" fill="hold"/>
                                        <p:tgtEl>
                                          <p:spTgt spid="71686"/>
                                        </p:tgtEl>
                                        <p:attrNameLst>
                                          <p:attrName/>
                                        </p:attrNameLst>
                                      </p:cBhvr>
                                    </p:anim>
                                  </p:childTnLst>
                                  <p:subTnLst>
                                    <p:animClr>
                                      <p:cBhvr override="childStyle">
                                        <p:cTn dur="1" fill="hold" display="0" masterRel="nextClick" afterEffect="1"/>
                                        <p:tgtEl>
                                          <p:spTgt spid="71686"/>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autoUpdateAnimBg="0"/>
      <p:bldP spid="71683" grpId="0" autoUpdateAnimBg="0"/>
      <p:bldP spid="71684" grpId="0" autoUpdateAnimBg="0"/>
      <p:bldP spid="71685" grpId="0" autoUpdateAnimBg="0"/>
      <p:bldP spid="7168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257175" y="2209800"/>
            <a:ext cx="8534400" cy="2100575"/>
          </a:xfrm>
          <a:prstGeom prst="rect">
            <a:avLst/>
          </a:prstGeom>
          <a:noFill/>
          <a:ln w="12700">
            <a:noFill/>
            <a:miter lim="800000"/>
            <a:headEnd type="none" w="sm" len="sm"/>
            <a:tailEnd type="none" w="sm" len="sm"/>
          </a:ln>
          <a:effectLst/>
        </p:spPr>
        <p:txBody>
          <a:bodyPr>
            <a:spAutoFit/>
          </a:bodyPr>
          <a:lstStyle/>
          <a:p>
            <a:pPr marL="2098675" indent="-2098675"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Reliability:</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Keep ethical behavior</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Inspire confidence, be honest and genuine</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Accept your own mistakes</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Defend your personal principles, even though their are not accepted </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Face others that behave against ethics</a:t>
            </a:r>
          </a:p>
        </p:txBody>
      </p:sp>
      <p:sp>
        <p:nvSpPr>
          <p:cNvPr id="73731" name="Rectangle 3"/>
          <p:cNvSpPr>
            <a:spLocks noGrp="1" noChangeArrowheads="1"/>
          </p:cNvSpPr>
          <p:nvPr>
            <p:ph type="title"/>
          </p:nvPr>
        </p:nvSpPr>
        <p:spPr>
          <a:xfrm>
            <a:off x="762000" y="152400"/>
            <a:ext cx="8382000" cy="1143000"/>
          </a:xfrm>
          <a:noFill/>
        </p:spPr>
        <p:txBody>
          <a:bodyPr/>
          <a:lstStyle/>
          <a:p>
            <a:r>
              <a:rPr lang="es-VE" b="1" dirty="0" smtClean="0">
                <a:solidFill>
                  <a:srgbClr val="FF0000"/>
                </a:solidFill>
                <a:effectLst>
                  <a:outerShdw blurRad="38100" dist="38100" dir="2700000" algn="tl">
                    <a:srgbClr val="000000">
                      <a:alpha val="43137"/>
                    </a:srgbClr>
                  </a:outerShdw>
                </a:effectLst>
                <a:latin typeface="+mn-lt"/>
                <a:cs typeface="Tahoma" pitchFamily="34" charset="0"/>
              </a:rPr>
              <a:t>Stress Control</a:t>
            </a:r>
          </a:p>
        </p:txBody>
      </p:sp>
      <p:sp>
        <p:nvSpPr>
          <p:cNvPr id="73732" name="Rectangle 4"/>
          <p:cNvSpPr>
            <a:spLocks noChangeArrowheads="1"/>
          </p:cNvSpPr>
          <p:nvPr/>
        </p:nvSpPr>
        <p:spPr bwMode="auto">
          <a:xfrm>
            <a:off x="228600" y="1219200"/>
            <a:ext cx="8686800" cy="685800"/>
          </a:xfrm>
          <a:prstGeom prst="rect">
            <a:avLst/>
          </a:prstGeom>
          <a:noFill/>
          <a:ln w="9525">
            <a:noFill/>
            <a:miter lim="800000"/>
            <a:headEnd/>
            <a:tailEnd/>
          </a:ln>
        </p:spPr>
        <p:txBody>
          <a:bodyPr lIns="92075" tIns="46038" rIns="92075" bIns="46038" anchor="ctr"/>
          <a:lstStyle/>
          <a:p>
            <a:pPr algn="ctr"/>
            <a:r>
              <a:rPr lang="es-VE" sz="2400" b="1" dirty="0" err="1">
                <a:solidFill>
                  <a:schemeClr val="tx1">
                    <a:lumMod val="50000"/>
                  </a:schemeClr>
                </a:solidFill>
                <a:cs typeface="Tahoma" pitchFamily="34" charset="0"/>
              </a:rPr>
              <a:t>Reliability</a:t>
            </a:r>
            <a:r>
              <a:rPr lang="es-VE" sz="2400" b="1" dirty="0">
                <a:solidFill>
                  <a:schemeClr val="tx1">
                    <a:lumMod val="50000"/>
                  </a:schemeClr>
                </a:solidFill>
                <a:cs typeface="Tahoma" pitchFamily="34" charset="0"/>
              </a:rPr>
              <a:t> and </a:t>
            </a:r>
            <a:r>
              <a:rPr lang="es-VE" sz="2400" b="1" dirty="0" err="1">
                <a:solidFill>
                  <a:schemeClr val="tx1">
                    <a:lumMod val="50000"/>
                  </a:schemeClr>
                </a:solidFill>
                <a:cs typeface="Tahoma" pitchFamily="34" charset="0"/>
              </a:rPr>
              <a:t>Scrupulosity</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Keep</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integrety</a:t>
            </a:r>
            <a:r>
              <a:rPr lang="es-VE" sz="2400" b="1" dirty="0">
                <a:solidFill>
                  <a:schemeClr val="tx1">
                    <a:lumMod val="50000"/>
                  </a:schemeClr>
                </a:solidFill>
                <a:cs typeface="Tahoma" pitchFamily="34" charset="0"/>
              </a:rPr>
              <a:t> and </a:t>
            </a:r>
            <a:r>
              <a:rPr lang="es-VE" sz="2400" b="1" dirty="0" err="1">
                <a:solidFill>
                  <a:schemeClr val="tx1">
                    <a:lumMod val="50000"/>
                  </a:schemeClr>
                </a:solidFill>
                <a:cs typeface="Tahoma" pitchFamily="34" charset="0"/>
              </a:rPr>
              <a:t>be</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responsible</a:t>
            </a:r>
            <a:r>
              <a:rPr lang="es-VE" sz="2400" b="1" dirty="0">
                <a:solidFill>
                  <a:schemeClr val="tx1">
                    <a:lumMod val="50000"/>
                  </a:schemeClr>
                </a:solidFill>
                <a:cs typeface="Tahoma" pitchFamily="34" charset="0"/>
              </a:rPr>
              <a:t> of </a:t>
            </a:r>
            <a:r>
              <a:rPr lang="es-VE" sz="2400" b="1" dirty="0" err="1">
                <a:solidFill>
                  <a:schemeClr val="tx1">
                    <a:lumMod val="50000"/>
                  </a:schemeClr>
                </a:solidFill>
                <a:cs typeface="Tahoma" pitchFamily="34" charset="0"/>
              </a:rPr>
              <a:t>your</a:t>
            </a:r>
            <a:r>
              <a:rPr lang="es-VE" sz="2400" b="1" dirty="0">
                <a:solidFill>
                  <a:schemeClr val="tx1">
                    <a:lumMod val="50000"/>
                  </a:schemeClr>
                </a:solidFill>
                <a:cs typeface="Tahoma" pitchFamily="34" charset="0"/>
              </a:rPr>
              <a:t> personal performance</a:t>
            </a:r>
          </a:p>
        </p:txBody>
      </p:sp>
      <p:sp>
        <p:nvSpPr>
          <p:cNvPr id="73733" name="Text Box 5"/>
          <p:cNvSpPr txBox="1">
            <a:spLocks noChangeArrowheads="1"/>
          </p:cNvSpPr>
          <p:nvPr/>
        </p:nvSpPr>
        <p:spPr bwMode="auto">
          <a:xfrm>
            <a:off x="257175" y="4937125"/>
            <a:ext cx="8534400" cy="1061829"/>
          </a:xfrm>
          <a:prstGeom prst="rect">
            <a:avLst/>
          </a:prstGeom>
          <a:noFill/>
          <a:ln w="12700">
            <a:noFill/>
            <a:miter lim="800000"/>
            <a:headEnd type="none" w="sm" len="sm"/>
            <a:tailEnd type="none" w="sm" len="sm"/>
          </a:ln>
          <a:effectLst/>
        </p:spPr>
        <p:txBody>
          <a:bodyPr>
            <a:spAutoFit/>
          </a:bodyPr>
          <a:lstStyle/>
          <a:p>
            <a:pPr marL="2098675" indent="-2098675"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Scrupulosity:</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Deliver commintment</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Be responsible, organized and careful</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dissolve">
                                      <p:cBhvr>
                                        <p:cTn id="7" dur="500"/>
                                        <p:tgtEl>
                                          <p:spTgt spid="73731"/>
                                        </p:tgtEl>
                                      </p:cBhvr>
                                    </p:animEffect>
                                  </p:childTnLst>
                                </p:cTn>
                              </p:par>
                            </p:childTnLst>
                          </p:cTn>
                        </p:par>
                        <p:par>
                          <p:cTn id="8" fill="hold">
                            <p:stCondLst>
                              <p:cond delay="500"/>
                            </p:stCondLst>
                            <p:childTnLst>
                              <p:par>
                                <p:cTn id="9" presetID="18" presetClass="entr" presetSubtype="12" fill="hold" grpId="0" nodeType="afterEffect">
                                  <p:stCondLst>
                                    <p:cond delay="1000"/>
                                  </p:stCondLst>
                                  <p:childTnLst>
                                    <p:set>
                                      <p:cBhvr>
                                        <p:cTn id="10" dur="1" fill="hold">
                                          <p:stCondLst>
                                            <p:cond delay="0"/>
                                          </p:stCondLst>
                                        </p:cTn>
                                        <p:tgtEl>
                                          <p:spTgt spid="73732"/>
                                        </p:tgtEl>
                                        <p:attrNameLst>
                                          <p:attrName>style.visibility</p:attrName>
                                        </p:attrNameLst>
                                      </p:cBhvr>
                                      <p:to>
                                        <p:strVal val="visible"/>
                                      </p:to>
                                    </p:set>
                                    <p:animEffect transition="in" filter="strips(downLeft)">
                                      <p:cBhvr>
                                        <p:cTn id="11" dur="500"/>
                                        <p:tgtEl>
                                          <p:spTgt spid="73732"/>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3730"/>
                                        </p:tgtEl>
                                        <p:attrNameLst>
                                          <p:attrName>style.visibility</p:attrName>
                                        </p:attrNameLst>
                                      </p:cBhvr>
                                      <p:to>
                                        <p:strVal val="visible"/>
                                      </p:to>
                                    </p:set>
                                    <p:animEffect transition="in" filter="randombar(horizontal)">
                                      <p:cBhvr>
                                        <p:cTn id="16" dur="500"/>
                                        <p:tgtEl>
                                          <p:spTgt spid="73730"/>
                                        </p:tgtEl>
                                      </p:cBhvr>
                                    </p:animEffect>
                                  </p:childTnLst>
                                  <p:subTnLst>
                                    <p:animClr>
                                      <p:cBhvr override="childStyle">
                                        <p:cTn dur="1" fill="hold" display="0" masterRel="nextClick" afterEffect="1"/>
                                        <p:tgtEl>
                                          <p:spTgt spid="73730"/>
                                        </p:tgtEl>
                                        <p:attrNameLst>
                                          <p:attrName>ppt_c</p:attrName>
                                        </p:attrNameLst>
                                      </p:cBhvr>
                                      <p:to>
                                        <a:srgbClr val="5F5F5F"/>
                                      </p:to>
                                    </p:animClr>
                                  </p:sub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3733"/>
                                        </p:tgtEl>
                                        <p:attrNameLst>
                                          <p:attrName>style.visibility</p:attrName>
                                        </p:attrNameLst>
                                      </p:cBhvr>
                                      <p:to>
                                        <p:strVal val="visible"/>
                                      </p:to>
                                    </p:set>
                                    <p:animEffect transition="in" filter="randombar(horizontal)">
                                      <p:cBhvr>
                                        <p:cTn id="21" dur="500"/>
                                        <p:tgtEl>
                                          <p:spTgt spid="73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utoUpdateAnimBg="0"/>
      <p:bldP spid="73731" grpId="0" autoUpdateAnimBg="0"/>
      <p:bldP spid="73732" grpId="0" autoUpdateAnimBg="0"/>
      <p:bldP spid="73733"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257175" y="2270125"/>
            <a:ext cx="8534400" cy="1754326"/>
          </a:xfrm>
          <a:prstGeom prst="rect">
            <a:avLst/>
          </a:prstGeom>
          <a:noFill/>
          <a:ln w="12700">
            <a:noFill/>
            <a:miter lim="800000"/>
            <a:headEnd type="none" w="sm" len="sm"/>
            <a:tailEnd type="none" w="sm" len="sm"/>
          </a:ln>
          <a:effectLst/>
        </p:spPr>
        <p:txBody>
          <a:bodyPr>
            <a:spAutoFit/>
          </a:bodyPr>
          <a:lstStyle/>
          <a:p>
            <a:pPr marL="2098675" indent="-2098675"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Innovation:</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Search new ideas from different sources</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Find original solutions and generate new ideas</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Adopt new perspectives and accept challenges</a:t>
            </a:r>
          </a:p>
          <a:p>
            <a:pPr marL="2098675" indent="-2098675" algn="ctr" defTabSz="1079500">
              <a:spcBef>
                <a:spcPct val="5000"/>
              </a:spcBef>
              <a:spcAft>
                <a:spcPct val="20000"/>
              </a:spcAft>
              <a:defRPr/>
            </a:pPr>
            <a:r>
              <a:rPr lang="es-VE">
                <a:effectLst>
                  <a:outerShdw blurRad="38100" dist="38100" dir="2700000" algn="tl">
                    <a:srgbClr val="C0C0C0"/>
                  </a:outerShdw>
                </a:effectLst>
                <a:ea typeface="Tahoma" pitchFamily="34" charset="0"/>
                <a:cs typeface="Tahoma" pitchFamily="34" charset="0"/>
              </a:rPr>
              <a:t>Change paradigms</a:t>
            </a:r>
          </a:p>
        </p:txBody>
      </p:sp>
      <p:sp>
        <p:nvSpPr>
          <p:cNvPr id="75779" name="Rectangle 3"/>
          <p:cNvSpPr>
            <a:spLocks noGrp="1" noChangeArrowheads="1"/>
          </p:cNvSpPr>
          <p:nvPr>
            <p:ph type="title"/>
          </p:nvPr>
        </p:nvSpPr>
        <p:spPr>
          <a:xfrm>
            <a:off x="833470" y="152400"/>
            <a:ext cx="8382000" cy="1143000"/>
          </a:xfrm>
          <a:noFill/>
        </p:spPr>
        <p:txBody>
          <a:bodyPr/>
          <a:lstStyle/>
          <a:p>
            <a:r>
              <a:rPr lang="es-VE" b="1" dirty="0" smtClean="0">
                <a:solidFill>
                  <a:srgbClr val="FF0000"/>
                </a:solidFill>
                <a:effectLst>
                  <a:outerShdw blurRad="38100" dist="38100" dir="2700000" algn="tl">
                    <a:srgbClr val="000000">
                      <a:alpha val="43137"/>
                    </a:srgbClr>
                  </a:outerShdw>
                </a:effectLst>
                <a:latin typeface="Tahoma" pitchFamily="34" charset="0"/>
                <a:cs typeface="Tahoma" pitchFamily="34" charset="0"/>
              </a:rPr>
              <a:t>Stress Control</a:t>
            </a:r>
          </a:p>
        </p:txBody>
      </p:sp>
      <p:sp>
        <p:nvSpPr>
          <p:cNvPr id="75780" name="Rectangle 4"/>
          <p:cNvSpPr>
            <a:spLocks noChangeArrowheads="1"/>
          </p:cNvSpPr>
          <p:nvPr/>
        </p:nvSpPr>
        <p:spPr bwMode="auto">
          <a:xfrm>
            <a:off x="228600" y="1219200"/>
            <a:ext cx="8686800" cy="1143000"/>
          </a:xfrm>
          <a:prstGeom prst="rect">
            <a:avLst/>
          </a:prstGeom>
          <a:noFill/>
          <a:ln w="9525">
            <a:noFill/>
            <a:miter lim="800000"/>
            <a:headEnd/>
            <a:tailEnd/>
          </a:ln>
        </p:spPr>
        <p:txBody>
          <a:bodyPr lIns="92075" tIns="46038" rIns="92075" bIns="46038" anchor="ctr"/>
          <a:lstStyle/>
          <a:p>
            <a:pPr algn="ctr"/>
            <a:r>
              <a:rPr lang="es-VE" sz="2400" b="1" dirty="0" err="1">
                <a:solidFill>
                  <a:schemeClr val="tx1">
                    <a:lumMod val="50000"/>
                  </a:schemeClr>
                </a:solidFill>
                <a:cs typeface="Tahoma" pitchFamily="34" charset="0"/>
              </a:rPr>
              <a:t>Innovation</a:t>
            </a:r>
            <a:r>
              <a:rPr lang="es-VE" sz="2400" b="1" dirty="0">
                <a:solidFill>
                  <a:schemeClr val="tx1">
                    <a:lumMod val="50000"/>
                  </a:schemeClr>
                </a:solidFill>
                <a:cs typeface="Tahoma" pitchFamily="34" charset="0"/>
              </a:rPr>
              <a:t> and </a:t>
            </a:r>
            <a:r>
              <a:rPr lang="es-VE" sz="2400" b="1" dirty="0" err="1">
                <a:solidFill>
                  <a:schemeClr val="tx1">
                    <a:lumMod val="50000"/>
                  </a:schemeClr>
                </a:solidFill>
                <a:cs typeface="Tahoma" pitchFamily="34" charset="0"/>
              </a:rPr>
              <a:t>Adaptability</a:t>
            </a:r>
            <a:r>
              <a:rPr lang="es-VE" sz="2400" b="1" dirty="0">
                <a:solidFill>
                  <a:schemeClr val="tx1">
                    <a:lumMod val="50000"/>
                  </a:schemeClr>
                </a:solidFill>
                <a:cs typeface="Tahoma" pitchFamily="34" charset="0"/>
              </a:rPr>
              <a:t>: Open </a:t>
            </a:r>
            <a:r>
              <a:rPr lang="es-VE" sz="2400" b="1" dirty="0" err="1">
                <a:solidFill>
                  <a:schemeClr val="tx1">
                    <a:lumMod val="50000"/>
                  </a:schemeClr>
                </a:solidFill>
                <a:cs typeface="Tahoma" pitchFamily="34" charset="0"/>
              </a:rPr>
              <a:t>mind</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to</a:t>
            </a:r>
            <a:r>
              <a:rPr lang="es-VE" sz="2400" b="1" dirty="0">
                <a:solidFill>
                  <a:schemeClr val="tx1">
                    <a:lumMod val="50000"/>
                  </a:schemeClr>
                </a:solidFill>
                <a:cs typeface="Tahoma" pitchFamily="34" charset="0"/>
              </a:rPr>
              <a:t> new ideas and </a:t>
            </a:r>
            <a:r>
              <a:rPr lang="es-VE" sz="2400" b="1" dirty="0" err="1">
                <a:solidFill>
                  <a:schemeClr val="tx1">
                    <a:lumMod val="50000"/>
                  </a:schemeClr>
                </a:solidFill>
                <a:cs typeface="Tahoma" pitchFamily="34" charset="0"/>
              </a:rPr>
              <a:t>be</a:t>
            </a:r>
            <a:r>
              <a:rPr lang="es-VE" sz="2400" b="1" dirty="0">
                <a:solidFill>
                  <a:schemeClr val="tx1">
                    <a:lumMod val="50000"/>
                  </a:schemeClr>
                </a:solidFill>
                <a:cs typeface="Tahoma" pitchFamily="34" charset="0"/>
              </a:rPr>
              <a:t> flexible </a:t>
            </a:r>
            <a:r>
              <a:rPr lang="es-VE" sz="2400" b="1" dirty="0" err="1">
                <a:solidFill>
                  <a:schemeClr val="tx1">
                    <a:lumMod val="50000"/>
                  </a:schemeClr>
                </a:solidFill>
                <a:cs typeface="Tahoma" pitchFamily="34" charset="0"/>
              </a:rPr>
              <a:t>to</a:t>
            </a:r>
            <a:r>
              <a:rPr lang="es-VE" sz="2400" b="1" dirty="0">
                <a:solidFill>
                  <a:schemeClr val="tx1">
                    <a:lumMod val="50000"/>
                  </a:schemeClr>
                </a:solidFill>
                <a:cs typeface="Tahoma" pitchFamily="34" charset="0"/>
              </a:rPr>
              <a:t> </a:t>
            </a:r>
            <a:r>
              <a:rPr lang="es-VE" sz="2400" b="1" dirty="0" err="1">
                <a:solidFill>
                  <a:schemeClr val="tx1">
                    <a:lumMod val="50000"/>
                  </a:schemeClr>
                </a:solidFill>
                <a:cs typeface="Tahoma" pitchFamily="34" charset="0"/>
              </a:rPr>
              <a:t>changes</a:t>
            </a:r>
            <a:endParaRPr lang="es-VE" sz="2400" b="1" dirty="0">
              <a:solidFill>
                <a:schemeClr val="tx1">
                  <a:lumMod val="50000"/>
                </a:schemeClr>
              </a:solidFill>
              <a:cs typeface="Tahoma" pitchFamily="34" charset="0"/>
            </a:endParaRPr>
          </a:p>
        </p:txBody>
      </p:sp>
      <p:sp>
        <p:nvSpPr>
          <p:cNvPr id="75781" name="Text Box 5"/>
          <p:cNvSpPr txBox="1">
            <a:spLocks noChangeArrowheads="1"/>
          </p:cNvSpPr>
          <p:nvPr/>
        </p:nvSpPr>
        <p:spPr bwMode="auto">
          <a:xfrm>
            <a:off x="257175" y="4343400"/>
            <a:ext cx="8534400" cy="1754326"/>
          </a:xfrm>
          <a:prstGeom prst="rect">
            <a:avLst/>
          </a:prstGeom>
          <a:noFill/>
          <a:ln w="12700">
            <a:noFill/>
            <a:miter lim="800000"/>
            <a:headEnd type="none" w="sm" len="sm"/>
            <a:tailEnd type="none" w="sm" len="sm"/>
          </a:ln>
          <a:effectLst/>
        </p:spPr>
        <p:txBody>
          <a:bodyPr>
            <a:spAutoFit/>
          </a:bodyPr>
          <a:lstStyle/>
          <a:p>
            <a:pPr marL="2098675" indent="-2098675" defTabSz="1079500">
              <a:spcBef>
                <a:spcPct val="5000"/>
              </a:spcBef>
              <a:spcAft>
                <a:spcPct val="20000"/>
              </a:spcAft>
              <a:defRPr/>
            </a:pPr>
            <a:r>
              <a:rPr lang="es-VE" dirty="0" err="1">
                <a:effectLst>
                  <a:outerShdw blurRad="38100" dist="38100" dir="2700000" algn="tl">
                    <a:srgbClr val="C0C0C0"/>
                  </a:outerShdw>
                </a:effectLst>
                <a:ea typeface="Tahoma" pitchFamily="34" charset="0"/>
                <a:cs typeface="Tahoma" pitchFamily="34" charset="0"/>
              </a:rPr>
              <a:t>Adaptability</a:t>
            </a:r>
            <a:r>
              <a:rPr lang="es-VE" dirty="0">
                <a:effectLst>
                  <a:outerShdw blurRad="38100" dist="38100" dir="2700000" algn="tl">
                    <a:srgbClr val="C0C0C0"/>
                  </a:outerShdw>
                </a:effectLst>
                <a:ea typeface="Tahoma" pitchFamily="34" charset="0"/>
                <a:cs typeface="Tahoma" pitchFamily="34" charset="0"/>
              </a:rPr>
              <a:t>:</a:t>
            </a:r>
          </a:p>
          <a:p>
            <a:pPr marL="2098675" indent="-2098675" algn="ctr" defTabSz="1079500">
              <a:spcBef>
                <a:spcPct val="5000"/>
              </a:spcBef>
              <a:spcAft>
                <a:spcPct val="20000"/>
              </a:spcAft>
              <a:defRPr/>
            </a:pPr>
            <a:r>
              <a:rPr lang="es-VE" dirty="0" err="1">
                <a:effectLst>
                  <a:outerShdw blurRad="38100" dist="38100" dir="2700000" algn="tl">
                    <a:srgbClr val="C0C0C0"/>
                  </a:outerShdw>
                </a:effectLst>
                <a:ea typeface="Tahoma" pitchFamily="34" charset="0"/>
                <a:cs typeface="Tahoma" pitchFamily="34" charset="0"/>
              </a:rPr>
              <a:t>Handle</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demanding</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situations</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changing</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priorities</a:t>
            </a:r>
            <a:r>
              <a:rPr lang="es-VE" dirty="0">
                <a:effectLst>
                  <a:outerShdw blurRad="38100" dist="38100" dir="2700000" algn="tl">
                    <a:srgbClr val="C0C0C0"/>
                  </a:outerShdw>
                </a:effectLst>
                <a:ea typeface="Tahoma" pitchFamily="34" charset="0"/>
                <a:cs typeface="Tahoma" pitchFamily="34" charset="0"/>
              </a:rPr>
              <a:t> </a:t>
            </a:r>
          </a:p>
          <a:p>
            <a:pPr marL="2098675" indent="-2098675" algn="ctr" defTabSz="1079500">
              <a:spcBef>
                <a:spcPct val="5000"/>
              </a:spcBef>
              <a:spcAft>
                <a:spcPct val="20000"/>
              </a:spcAft>
              <a:defRPr/>
            </a:pPr>
            <a:r>
              <a:rPr lang="es-VE" dirty="0">
                <a:effectLst>
                  <a:outerShdw blurRad="38100" dist="38100" dir="2700000" algn="tl">
                    <a:srgbClr val="C0C0C0"/>
                  </a:outerShdw>
                </a:effectLst>
                <a:ea typeface="Tahoma" pitchFamily="34" charset="0"/>
                <a:cs typeface="Tahoma" pitchFamily="34" charset="0"/>
              </a:rPr>
              <a:t>and </a:t>
            </a:r>
            <a:r>
              <a:rPr lang="es-VE" dirty="0" err="1">
                <a:effectLst>
                  <a:outerShdw blurRad="38100" dist="38100" dir="2700000" algn="tl">
                    <a:srgbClr val="C0C0C0"/>
                  </a:outerShdw>
                </a:effectLst>
                <a:ea typeface="Tahoma" pitchFamily="34" charset="0"/>
                <a:cs typeface="Tahoma" pitchFamily="34" charset="0"/>
              </a:rPr>
              <a:t>fast</a:t>
            </a:r>
            <a:r>
              <a:rPr lang="es-VE" dirty="0">
                <a:effectLst>
                  <a:outerShdw blurRad="38100" dist="38100" dir="2700000" algn="tl">
                    <a:srgbClr val="C0C0C0"/>
                  </a:outerShdw>
                </a:effectLst>
                <a:ea typeface="Tahoma" pitchFamily="34" charset="0"/>
                <a:cs typeface="Tahoma" pitchFamily="34" charset="0"/>
              </a:rPr>
              <a:t> </a:t>
            </a:r>
            <a:r>
              <a:rPr lang="es-VE" dirty="0" smtClean="0">
                <a:effectLst>
                  <a:outerShdw blurRad="38100" dist="38100" dir="2700000" algn="tl">
                    <a:srgbClr val="C0C0C0"/>
                  </a:outerShdw>
                </a:effectLst>
                <a:ea typeface="Tahoma" pitchFamily="34" charset="0"/>
                <a:cs typeface="Tahoma" pitchFamily="34" charset="0"/>
              </a:rPr>
              <a:t>request </a:t>
            </a:r>
            <a:endParaRPr lang="es-VE" dirty="0">
              <a:effectLst>
                <a:outerShdw blurRad="38100" dist="38100" dir="2700000" algn="tl">
                  <a:srgbClr val="C0C0C0"/>
                </a:outerShdw>
              </a:effectLst>
              <a:ea typeface="Tahoma" pitchFamily="34" charset="0"/>
              <a:cs typeface="Tahoma" pitchFamily="34" charset="0"/>
            </a:endParaRPr>
          </a:p>
          <a:p>
            <a:pPr marL="2098675" indent="-2098675" algn="ctr" defTabSz="1079500">
              <a:spcBef>
                <a:spcPct val="5000"/>
              </a:spcBef>
              <a:spcAft>
                <a:spcPct val="20000"/>
              </a:spcAft>
              <a:defRPr/>
            </a:pPr>
            <a:r>
              <a:rPr lang="es-VE" dirty="0" err="1">
                <a:effectLst>
                  <a:outerShdw blurRad="38100" dist="38100" dir="2700000" algn="tl">
                    <a:srgbClr val="C0C0C0"/>
                  </a:outerShdw>
                </a:effectLst>
                <a:ea typeface="Tahoma" pitchFamily="34" charset="0"/>
                <a:cs typeface="Tahoma" pitchFamily="34" charset="0"/>
              </a:rPr>
              <a:t>Adopt</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strategies</a:t>
            </a:r>
            <a:r>
              <a:rPr lang="es-VE" dirty="0">
                <a:effectLst>
                  <a:outerShdw blurRad="38100" dist="38100" dir="2700000" algn="tl">
                    <a:srgbClr val="C0C0C0"/>
                  </a:outerShdw>
                </a:effectLst>
                <a:ea typeface="Tahoma" pitchFamily="34" charset="0"/>
                <a:cs typeface="Tahoma" pitchFamily="34" charset="0"/>
              </a:rPr>
              <a:t> and </a:t>
            </a:r>
            <a:r>
              <a:rPr lang="es-VE" dirty="0" err="1">
                <a:effectLst>
                  <a:outerShdw blurRad="38100" dist="38100" dir="2700000" algn="tl">
                    <a:srgbClr val="C0C0C0"/>
                  </a:outerShdw>
                </a:effectLst>
                <a:ea typeface="Tahoma" pitchFamily="34" charset="0"/>
                <a:cs typeface="Tahoma" pitchFamily="34" charset="0"/>
              </a:rPr>
              <a:t>react</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according</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changing</a:t>
            </a:r>
            <a:r>
              <a:rPr lang="es-VE" dirty="0">
                <a:effectLst>
                  <a:outerShdw blurRad="38100" dist="38100" dir="2700000" algn="tl">
                    <a:srgbClr val="C0C0C0"/>
                  </a:outerShdw>
                </a:effectLst>
                <a:ea typeface="Tahoma" pitchFamily="34" charset="0"/>
                <a:cs typeface="Tahoma" pitchFamily="34" charset="0"/>
              </a:rPr>
              <a:t> </a:t>
            </a:r>
            <a:r>
              <a:rPr lang="es-VE" dirty="0" err="1">
                <a:effectLst>
                  <a:outerShdw blurRad="38100" dist="38100" dir="2700000" algn="tl">
                    <a:srgbClr val="C0C0C0"/>
                  </a:outerShdw>
                </a:effectLst>
                <a:ea typeface="Tahoma" pitchFamily="34" charset="0"/>
                <a:cs typeface="Tahoma" pitchFamily="34" charset="0"/>
              </a:rPr>
              <a:t>circusntances</a:t>
            </a:r>
            <a:endParaRPr lang="es-VE" dirty="0">
              <a:effectLst>
                <a:outerShdw blurRad="38100" dist="38100" dir="2700000" algn="tl">
                  <a:srgbClr val="C0C0C0"/>
                </a:outerShdw>
              </a:effectLst>
              <a:ea typeface="Tahoma" pitchFamily="34" charset="0"/>
              <a:cs typeface="Tahoma" pitchFamily="34" charset="0"/>
            </a:endParaRPr>
          </a:p>
          <a:p>
            <a:pPr marL="2098675" indent="-2098675" algn="ctr" defTabSz="1079500">
              <a:spcBef>
                <a:spcPct val="5000"/>
              </a:spcBef>
              <a:spcAft>
                <a:spcPct val="20000"/>
              </a:spcAft>
              <a:defRPr/>
            </a:pPr>
            <a:r>
              <a:rPr lang="es-VE" dirty="0">
                <a:effectLst>
                  <a:outerShdw blurRad="38100" dist="38100" dir="2700000" algn="tl">
                    <a:srgbClr val="C0C0C0"/>
                  </a:outerShdw>
                </a:effectLst>
                <a:ea typeface="Tahoma" pitchFamily="34" charset="0"/>
                <a:cs typeface="Tahoma" pitchFamily="34" charset="0"/>
              </a:rPr>
              <a:t>Be flexible</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dissolve">
                                      <p:cBhvr>
                                        <p:cTn id="7" dur="500"/>
                                        <p:tgtEl>
                                          <p:spTgt spid="75779"/>
                                        </p:tgtEl>
                                      </p:cBhvr>
                                    </p:animEffect>
                                  </p:childTnLst>
                                </p:cTn>
                              </p:par>
                            </p:childTnLst>
                          </p:cTn>
                        </p:par>
                        <p:par>
                          <p:cTn id="8" fill="hold">
                            <p:stCondLst>
                              <p:cond delay="500"/>
                            </p:stCondLst>
                            <p:childTnLst>
                              <p:par>
                                <p:cTn id="9" presetID="4" presetClass="entr" presetSubtype="16" fill="hold" grpId="0" nodeType="afterEffect">
                                  <p:stCondLst>
                                    <p:cond delay="1000"/>
                                  </p:stCondLst>
                                  <p:childTnLst>
                                    <p:set>
                                      <p:cBhvr>
                                        <p:cTn id="10" dur="1" fill="hold">
                                          <p:stCondLst>
                                            <p:cond delay="0"/>
                                          </p:stCondLst>
                                        </p:cTn>
                                        <p:tgtEl>
                                          <p:spTgt spid="75780"/>
                                        </p:tgtEl>
                                        <p:attrNameLst>
                                          <p:attrName>style.visibility</p:attrName>
                                        </p:attrNameLst>
                                      </p:cBhvr>
                                      <p:to>
                                        <p:strVal val="visible"/>
                                      </p:to>
                                    </p:set>
                                    <p:animEffect transition="in" filter="box(in)">
                                      <p:cBhvr>
                                        <p:cTn id="11" dur="500"/>
                                        <p:tgtEl>
                                          <p:spTgt spid="75780"/>
                                        </p:tgtEl>
                                      </p:cBhvr>
                                    </p:animEffect>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75778"/>
                                        </p:tgtEl>
                                        <p:attrNameLst>
                                          <p:attrName>style.visibility</p:attrName>
                                        </p:attrNameLst>
                                      </p:cBhvr>
                                      <p:to>
                                        <p:strVal val="visible"/>
                                      </p:to>
                                    </p:set>
                                    <p:anim calcmode="lin" valueType="num">
                                      <p:cBhvr>
                                        <p:cTn id="16" dur="500" fill="hold"/>
                                        <p:tgtEl>
                                          <p:spTgt spid="75778"/>
                                        </p:tgtEl>
                                        <p:attrNameLst>
                                          <p:attrName>ppt_w</p:attrName>
                                        </p:attrNameLst>
                                      </p:cBhvr>
                                      <p:tavLst>
                                        <p:tav tm="0">
                                          <p:val>
                                            <p:fltVal val="0"/>
                                          </p:val>
                                        </p:tav>
                                        <p:tav tm="100000">
                                          <p:val>
                                            <p:strVal val="#ppt_w"/>
                                          </p:val>
                                        </p:tav>
                                      </p:tavLst>
                                    </p:anim>
                                    <p:anim calcmode="lin" valueType="num">
                                      <p:cBhvr>
                                        <p:cTn id="17" dur="500" fill="hold"/>
                                        <p:tgtEl>
                                          <p:spTgt spid="75778"/>
                                        </p:tgtEl>
                                        <p:attrNameLst>
                                          <p:attrName>ppt_h</p:attrName>
                                        </p:attrNameLst>
                                      </p:cBhvr>
                                      <p:tavLst>
                                        <p:tav tm="0">
                                          <p:val>
                                            <p:strVal val="#ppt_h"/>
                                          </p:val>
                                        </p:tav>
                                        <p:tav tm="100000">
                                          <p:val>
                                            <p:strVal val="#ppt_h"/>
                                          </p:val>
                                        </p:tav>
                                      </p:tavLst>
                                    </p:anim>
                                  </p:childTnLst>
                                  <p:subTnLst>
                                    <p:animClr>
                                      <p:cBhvr override="childStyle">
                                        <p:cTn dur="1" fill="hold" display="0" masterRel="nextClick" afterEffect="1"/>
                                        <p:tgtEl>
                                          <p:spTgt spid="75778"/>
                                        </p:tgtEl>
                                        <p:attrNameLst>
                                          <p:attrName>ppt_c</p:attrName>
                                        </p:attrNameLst>
                                      </p:cBhvr>
                                      <p:to>
                                        <a:srgbClr val="5F5F5F"/>
                                      </p:to>
                                    </p:animClr>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5781"/>
                                        </p:tgtEl>
                                        <p:attrNameLst>
                                          <p:attrName>style.visibility</p:attrName>
                                        </p:attrNameLst>
                                      </p:cBhvr>
                                      <p:to>
                                        <p:strVal val="visible"/>
                                      </p:to>
                                    </p:set>
                                    <p:animEffect transition="in" filter="blinds(horizontal)">
                                      <p:cBhvr>
                                        <p:cTn id="22" dur="500"/>
                                        <p:tgtEl>
                                          <p:spTgt spid="75781"/>
                                        </p:tgtEl>
                                      </p:cBhvr>
                                    </p:animEffect>
                                  </p:childTnLst>
                                  <p:subTnLst>
                                    <p:animClr>
                                      <p:cBhvr override="childStyle">
                                        <p:cTn dur="1" fill="hold" display="0" masterRel="nextClick" afterEffect="1"/>
                                        <p:tgtEl>
                                          <p:spTgt spid="75781"/>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utoUpdateAnimBg="0"/>
      <p:bldP spid="75779" grpId="0" autoUpdateAnimBg="0"/>
      <p:bldP spid="75780" grpId="0" autoUpdateAnimBg="0"/>
      <p:bldP spid="7578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58" name="Object 14"/>
          <p:cNvGraphicFramePr>
            <a:graphicFrameLocks noChangeAspect="1"/>
          </p:cNvGraphicFramePr>
          <p:nvPr/>
        </p:nvGraphicFramePr>
        <p:xfrm>
          <a:off x="2667000" y="1066800"/>
          <a:ext cx="3043238" cy="2354263"/>
        </p:xfrm>
        <a:graphic>
          <a:graphicData uri="http://schemas.openxmlformats.org/presentationml/2006/ole">
            <p:oleObj spid="_x0000_s55298" name="Photo Editor Photo" r:id="rId4" imgW="4409524" imgH="3409524" progId="">
              <p:embed/>
            </p:oleObj>
          </a:graphicData>
        </a:graphic>
      </p:graphicFrame>
      <p:graphicFrame>
        <p:nvGraphicFramePr>
          <p:cNvPr id="57357" name="Object 13"/>
          <p:cNvGraphicFramePr>
            <a:graphicFrameLocks noChangeAspect="1"/>
          </p:cNvGraphicFramePr>
          <p:nvPr/>
        </p:nvGraphicFramePr>
        <p:xfrm>
          <a:off x="2671763" y="1066800"/>
          <a:ext cx="3043237" cy="2354263"/>
        </p:xfrm>
        <a:graphic>
          <a:graphicData uri="http://schemas.openxmlformats.org/presentationml/2006/ole">
            <p:oleObj spid="_x0000_s55299" name="Photo Editor Photo" r:id="rId5" imgW="4409524" imgH="3409524" progId="">
              <p:embed/>
            </p:oleObj>
          </a:graphicData>
        </a:graphic>
      </p:graphicFrame>
      <p:graphicFrame>
        <p:nvGraphicFramePr>
          <p:cNvPr id="57350" name="Object 6"/>
          <p:cNvGraphicFramePr>
            <a:graphicFrameLocks noChangeAspect="1"/>
          </p:cNvGraphicFramePr>
          <p:nvPr/>
        </p:nvGraphicFramePr>
        <p:xfrm>
          <a:off x="2667000" y="1066800"/>
          <a:ext cx="3043238" cy="2352675"/>
        </p:xfrm>
        <a:graphic>
          <a:graphicData uri="http://schemas.openxmlformats.org/presentationml/2006/ole">
            <p:oleObj spid="_x0000_s55300" name="Photo Editor Photo" r:id="rId6" imgW="4409524" imgH="3409524" progId="">
              <p:embed/>
            </p:oleObj>
          </a:graphicData>
        </a:graphic>
      </p:graphicFrame>
      <p:sp>
        <p:nvSpPr>
          <p:cNvPr id="57353" name="Rectangle 9"/>
          <p:cNvSpPr>
            <a:spLocks noChangeArrowheads="1"/>
          </p:cNvSpPr>
          <p:nvPr/>
        </p:nvSpPr>
        <p:spPr bwMode="auto">
          <a:xfrm>
            <a:off x="357158" y="-52406"/>
            <a:ext cx="3714776" cy="838200"/>
          </a:xfrm>
          <a:prstGeom prst="rect">
            <a:avLst/>
          </a:prstGeom>
          <a:noFill/>
          <a:ln w="9525">
            <a:noFill/>
            <a:miter lim="800000"/>
            <a:headEnd/>
            <a:tailEnd/>
          </a:ln>
        </p:spPr>
        <p:txBody>
          <a:bodyPr lIns="92075" tIns="46038" rIns="92075" bIns="46038" anchor="ctr"/>
          <a:lstStyle/>
          <a:p>
            <a:pPr algn="ctr"/>
            <a:r>
              <a:rPr lang="en-US" sz="2400" b="1" dirty="0">
                <a:solidFill>
                  <a:srgbClr val="FF0000"/>
                </a:solidFill>
                <a:effectLst>
                  <a:outerShdw blurRad="38100" dist="38100" dir="2700000" algn="tl">
                    <a:srgbClr val="000000">
                      <a:alpha val="43137"/>
                    </a:srgbClr>
                  </a:outerShdw>
                </a:effectLst>
                <a:latin typeface="Tahoma" pitchFamily="34" charset="0"/>
                <a:cs typeface="Tahoma" pitchFamily="34" charset="0"/>
              </a:rPr>
              <a:t>What is Stress ?</a:t>
            </a:r>
            <a:endParaRPr lang="es-VE" sz="2400" b="1" dirty="0">
              <a:solidFill>
                <a:srgbClr val="FF0000"/>
              </a:solidFill>
              <a:effectLst>
                <a:outerShdw blurRad="38100" dist="38100" dir="2700000" algn="tl">
                  <a:srgbClr val="000000">
                    <a:alpha val="43137"/>
                  </a:srgbClr>
                </a:outerShdw>
              </a:effectLst>
              <a:latin typeface="Tahoma" pitchFamily="34" charset="0"/>
              <a:cs typeface="Tahoma" pitchFamily="34" charset="0"/>
            </a:endParaRPr>
          </a:p>
        </p:txBody>
      </p:sp>
      <p:sp>
        <p:nvSpPr>
          <p:cNvPr id="57359" name="Rectangle 15"/>
          <p:cNvSpPr>
            <a:spLocks noChangeArrowheads="1"/>
          </p:cNvSpPr>
          <p:nvPr/>
        </p:nvSpPr>
        <p:spPr bwMode="auto">
          <a:xfrm>
            <a:off x="142844" y="3714752"/>
            <a:ext cx="8839200" cy="3059113"/>
          </a:xfrm>
          <a:prstGeom prst="rect">
            <a:avLst/>
          </a:prstGeom>
          <a:noFill/>
          <a:ln w="9525">
            <a:noFill/>
            <a:miter lim="800000"/>
            <a:headEnd/>
            <a:tailEnd/>
          </a:ln>
        </p:spPr>
        <p:txBody>
          <a:bodyPr>
            <a:spAutoFit/>
          </a:bodyPr>
          <a:lstStyle/>
          <a:p>
            <a:pPr eaLnBrk="1" hangingPunct="1">
              <a:spcBef>
                <a:spcPct val="50000"/>
              </a:spcBef>
              <a:buClr>
                <a:schemeClr val="folHlink"/>
              </a:buClr>
              <a:buSzPct val="60000"/>
              <a:buFont typeface="Wingdings" pitchFamily="2" charset="2"/>
              <a:buNone/>
            </a:pPr>
            <a:r>
              <a:rPr lang="en-US" sz="2800" dirty="0">
                <a:solidFill>
                  <a:schemeClr val="tx1">
                    <a:lumMod val="50000"/>
                  </a:schemeClr>
                </a:solidFill>
                <a:cs typeface="Tahoma" pitchFamily="34" charset="0"/>
              </a:rPr>
              <a:t>Stress is a situation caused by an imbalance between perceived demands and the persons ability to cope.</a:t>
            </a:r>
          </a:p>
          <a:p>
            <a:pPr eaLnBrk="1" hangingPunct="1">
              <a:spcBef>
                <a:spcPct val="50000"/>
              </a:spcBef>
              <a:buClr>
                <a:schemeClr val="folHlink"/>
              </a:buClr>
              <a:buSzPct val="60000"/>
              <a:buFont typeface="Wingdings" pitchFamily="2" charset="2"/>
              <a:buNone/>
            </a:pPr>
            <a:r>
              <a:rPr lang="en-US" sz="2800" b="1" dirty="0">
                <a:cs typeface="Tahoma" pitchFamily="34" charset="0"/>
              </a:rPr>
              <a:t>    	   </a:t>
            </a:r>
            <a:r>
              <a:rPr lang="en-US" sz="2800" b="1" dirty="0" smtClean="0">
                <a:cs typeface="Tahoma" pitchFamily="34" charset="0"/>
              </a:rPr>
              <a:t>S</a:t>
            </a:r>
            <a:r>
              <a:rPr lang="en-US" sz="2800" dirty="0" smtClean="0">
                <a:cs typeface="Tahoma" pitchFamily="34" charset="0"/>
              </a:rPr>
              <a:t>tress </a:t>
            </a:r>
            <a:r>
              <a:rPr lang="en-US" sz="2800" dirty="0">
                <a:cs typeface="Tahoma" pitchFamily="34" charset="0"/>
              </a:rPr>
              <a:t>is </a:t>
            </a:r>
            <a:r>
              <a:rPr lang="en-US" sz="2800" b="1" dirty="0">
                <a:solidFill>
                  <a:schemeClr val="accent2"/>
                </a:solidFill>
                <a:cs typeface="Tahoma" pitchFamily="34" charset="0"/>
              </a:rPr>
              <a:t>subjective</a:t>
            </a:r>
            <a:r>
              <a:rPr lang="en-US" sz="2800" dirty="0">
                <a:cs typeface="Tahoma" pitchFamily="34" charset="0"/>
              </a:rPr>
              <a:t> and </a:t>
            </a:r>
            <a:r>
              <a:rPr lang="en-US" sz="2800" b="1" dirty="0">
                <a:solidFill>
                  <a:schemeClr val="accent2"/>
                </a:solidFill>
                <a:cs typeface="Tahoma" pitchFamily="34" charset="0"/>
              </a:rPr>
              <a:t>individual</a:t>
            </a:r>
            <a:r>
              <a:rPr lang="en-US" sz="2800" b="1" dirty="0">
                <a:cs typeface="Tahoma" pitchFamily="34" charset="0"/>
              </a:rPr>
              <a:t>.</a:t>
            </a:r>
          </a:p>
          <a:p>
            <a:pPr algn="ctr" eaLnBrk="1" hangingPunct="1">
              <a:spcBef>
                <a:spcPct val="50000"/>
              </a:spcBef>
              <a:buClr>
                <a:schemeClr val="folHlink"/>
              </a:buClr>
              <a:buSzPct val="60000"/>
              <a:buFont typeface="Wingdings" pitchFamily="2" charset="2"/>
              <a:buNone/>
            </a:pPr>
            <a:r>
              <a:rPr lang="nl-NL" sz="1400" dirty="0">
                <a:solidFill>
                  <a:schemeClr val="bg1">
                    <a:lumMod val="50000"/>
                  </a:schemeClr>
                </a:solidFill>
                <a:cs typeface="Tahoma" pitchFamily="34" charset="0"/>
              </a:rPr>
              <a:t>The feeling of </a:t>
            </a:r>
            <a:r>
              <a:rPr lang="nl-NL" sz="1400" u="sng" dirty="0">
                <a:solidFill>
                  <a:schemeClr val="bg1">
                    <a:lumMod val="50000"/>
                  </a:schemeClr>
                </a:solidFill>
                <a:cs typeface="Tahoma" pitchFamily="34" charset="0"/>
              </a:rPr>
              <a:t>losing control</a:t>
            </a:r>
            <a:r>
              <a:rPr lang="nl-NL" sz="1400" dirty="0">
                <a:solidFill>
                  <a:schemeClr val="bg1">
                    <a:lumMod val="50000"/>
                  </a:schemeClr>
                </a:solidFill>
                <a:cs typeface="Tahoma" pitchFamily="34" charset="0"/>
              </a:rPr>
              <a:t> over your work and/or private </a:t>
            </a:r>
          </a:p>
          <a:p>
            <a:pPr algn="ctr" eaLnBrk="1" hangingPunct="1">
              <a:spcBef>
                <a:spcPct val="20000"/>
              </a:spcBef>
            </a:pPr>
            <a:r>
              <a:rPr lang="nl-NL" sz="1400" dirty="0">
                <a:solidFill>
                  <a:schemeClr val="bg1">
                    <a:lumMod val="50000"/>
                  </a:schemeClr>
                </a:solidFill>
                <a:cs typeface="Tahoma" pitchFamily="34" charset="0"/>
              </a:rPr>
              <a:t>life situation as a result of prolonged strain and/or life </a:t>
            </a:r>
          </a:p>
          <a:p>
            <a:pPr algn="ctr" eaLnBrk="1" hangingPunct="1">
              <a:spcBef>
                <a:spcPct val="20000"/>
              </a:spcBef>
            </a:pPr>
            <a:r>
              <a:rPr lang="nl-NL" sz="1400" dirty="0">
                <a:solidFill>
                  <a:schemeClr val="bg1">
                    <a:lumMod val="50000"/>
                  </a:schemeClr>
                </a:solidFill>
                <a:cs typeface="Tahoma" pitchFamily="34" charset="0"/>
              </a:rPr>
              <a:t>events.</a:t>
            </a:r>
            <a:endParaRPr lang="en-US" sz="1400" dirty="0">
              <a:solidFill>
                <a:schemeClr val="bg1">
                  <a:lumMod val="50000"/>
                </a:schemeClr>
              </a:solidFill>
              <a:cs typeface="Tahoma" pitchFamily="34" charset="0"/>
            </a:endParaRPr>
          </a:p>
          <a:p>
            <a:pPr eaLnBrk="1" hangingPunct="1">
              <a:spcBef>
                <a:spcPct val="50000"/>
              </a:spcBef>
              <a:buClr>
                <a:schemeClr val="folHlink"/>
              </a:buClr>
              <a:buSzPct val="60000"/>
              <a:buFont typeface="Wingdings" pitchFamily="2" charset="2"/>
              <a:buNone/>
            </a:pPr>
            <a:endParaRPr lang="en-US" sz="2800" b="1" dirty="0">
              <a:cs typeface="Tahoma"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7353"/>
                                        </p:tgtEl>
                                        <p:attrNameLst>
                                          <p:attrName>style.visibility</p:attrName>
                                        </p:attrNameLst>
                                      </p:cBhvr>
                                      <p:to>
                                        <p:strVal val="visible"/>
                                      </p:to>
                                    </p:set>
                                    <p:animEffect transition="in" filter="dissolve">
                                      <p:cBhvr>
                                        <p:cTn id="7" dur="500"/>
                                        <p:tgtEl>
                                          <p:spTgt spid="5735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7358"/>
                                        </p:tgtEl>
                                        <p:attrNameLst>
                                          <p:attrName>style.visibility</p:attrName>
                                        </p:attrNameLst>
                                      </p:cBhvr>
                                      <p:to>
                                        <p:strVal val="visible"/>
                                      </p:to>
                                    </p:set>
                                    <p:animEffect transition="in" filter="dissolve">
                                      <p:cBhvr>
                                        <p:cTn id="12" dur="500"/>
                                        <p:tgtEl>
                                          <p:spTgt spid="57358"/>
                                        </p:tgtEl>
                                      </p:cBhvr>
                                    </p:animEffect>
                                  </p:childTnLst>
                                </p:cTn>
                              </p:par>
                            </p:childTnLst>
                          </p:cTn>
                        </p:par>
                        <p:par>
                          <p:cTn id="13" fill="hold">
                            <p:stCondLst>
                              <p:cond delay="500"/>
                            </p:stCondLst>
                            <p:childTnLst>
                              <p:par>
                                <p:cTn id="14" presetID="9" presetClass="entr" presetSubtype="0" fill="hold" nodeType="afterEffect">
                                  <p:stCondLst>
                                    <p:cond delay="1000"/>
                                  </p:stCondLst>
                                  <p:childTnLst>
                                    <p:set>
                                      <p:cBhvr>
                                        <p:cTn id="15" dur="1" fill="hold">
                                          <p:stCondLst>
                                            <p:cond delay="0"/>
                                          </p:stCondLst>
                                        </p:cTn>
                                        <p:tgtEl>
                                          <p:spTgt spid="57357"/>
                                        </p:tgtEl>
                                        <p:attrNameLst>
                                          <p:attrName>style.visibility</p:attrName>
                                        </p:attrNameLst>
                                      </p:cBhvr>
                                      <p:to>
                                        <p:strVal val="visible"/>
                                      </p:to>
                                    </p:set>
                                    <p:animEffect transition="in" filter="dissolve">
                                      <p:cBhvr>
                                        <p:cTn id="16" dur="500"/>
                                        <p:tgtEl>
                                          <p:spTgt spid="57357"/>
                                        </p:tgtEl>
                                      </p:cBhvr>
                                    </p:animEffect>
                                  </p:childTnLst>
                                </p:cTn>
                              </p:par>
                            </p:childTnLst>
                          </p:cTn>
                        </p:par>
                        <p:par>
                          <p:cTn id="17" fill="hold">
                            <p:stCondLst>
                              <p:cond delay="2000"/>
                            </p:stCondLst>
                            <p:childTnLst>
                              <p:par>
                                <p:cTn id="18" presetID="5" presetClass="entr" presetSubtype="10" fill="hold" nodeType="afterEffect">
                                  <p:stCondLst>
                                    <p:cond delay="0"/>
                                  </p:stCondLst>
                                  <p:childTnLst>
                                    <p:set>
                                      <p:cBhvr>
                                        <p:cTn id="19" dur="1" fill="hold">
                                          <p:stCondLst>
                                            <p:cond delay="0"/>
                                          </p:stCondLst>
                                        </p:cTn>
                                        <p:tgtEl>
                                          <p:spTgt spid="57350"/>
                                        </p:tgtEl>
                                        <p:attrNameLst>
                                          <p:attrName>style.visibility</p:attrName>
                                        </p:attrNameLst>
                                      </p:cBhvr>
                                      <p:to>
                                        <p:strVal val="visible"/>
                                      </p:to>
                                    </p:set>
                                    <p:animEffect transition="in" filter="checkerboard(across)">
                                      <p:cBhvr>
                                        <p:cTn id="20" dur="500"/>
                                        <p:tgtEl>
                                          <p:spTgt spid="5735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573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3" grpId="0" autoUpdateAnimBg="0"/>
      <p:bldP spid="57359"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PPT option1.jpg"/>
          <p:cNvPicPr>
            <a:picLocks noGrp="1" noChangeAspect="1"/>
          </p:cNvPicPr>
          <p:nvPr>
            <p:ph idx="1"/>
          </p:nvPr>
        </p:nvPicPr>
        <p:blipFill>
          <a:blip r:embed="rId3" cstate="print"/>
          <a:stretch>
            <a:fillRect/>
          </a:stretch>
        </p:blipFill>
        <p:spPr>
          <a:xfrm>
            <a:off x="-10813" y="0"/>
            <a:ext cx="9154813" cy="6858000"/>
          </a:xfrm>
        </p:spPr>
      </p:pic>
      <p:sp>
        <p:nvSpPr>
          <p:cNvPr id="2" name="Title 1"/>
          <p:cNvSpPr>
            <a:spLocks noGrp="1"/>
          </p:cNvSpPr>
          <p:nvPr>
            <p:ph type="title"/>
          </p:nvPr>
        </p:nvSpPr>
        <p:spPr>
          <a:xfrm>
            <a:off x="771556" y="142860"/>
            <a:ext cx="8229600" cy="1143000"/>
          </a:xfrm>
        </p:spPr>
        <p:txBody>
          <a:bodyPr>
            <a:normAutofit/>
          </a:bodyPr>
          <a:lstStyle/>
          <a:p>
            <a:pPr lvl="0"/>
            <a:r>
              <a:rPr lang="en-GB"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Stress Control</a:t>
            </a:r>
            <a:endParaRPr lang="en-US"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ctangle 3"/>
          <p:cNvSpPr txBox="1">
            <a:spLocks noChangeArrowheads="1"/>
          </p:cNvSpPr>
          <p:nvPr/>
        </p:nvSpPr>
        <p:spPr>
          <a:xfrm>
            <a:off x="914400" y="2895600"/>
            <a:ext cx="7315200" cy="838200"/>
          </a:xfrm>
          <a:prstGeom prst="rect">
            <a:avLst/>
          </a:prstGeom>
        </p:spPr>
        <p:txBody>
          <a:bodyPr vert="horz" lIns="91440" tIns="45720" rIns="91440" bIns="45720" rtlCol="0">
            <a:noAutofit/>
          </a:bodyPr>
          <a:lstStyle/>
          <a:p>
            <a:pPr marL="574675" marR="0" lvl="0" indent="-342900" algn="ctr" defTabSz="914400" rtl="0" eaLnBrk="1" fontAlgn="auto" latinLnBrk="0" hangingPunct="1">
              <a:lnSpc>
                <a:spcPct val="100000"/>
              </a:lnSpc>
              <a:spcBef>
                <a:spcPct val="10000"/>
              </a:spcBef>
              <a:spcAft>
                <a:spcPct val="20000"/>
              </a:spcAft>
              <a:buClrTx/>
              <a:buSzTx/>
              <a:tabLst/>
              <a:defRPr/>
            </a:pPr>
            <a:r>
              <a:rPr kumimoji="0" lang="en-GB" sz="3600" b="1" i="0" u="none" strike="noStrike" kern="1200" cap="none" spc="0" normalizeH="0" baseline="0" noProof="0" dirty="0" smtClean="0">
                <a:ln>
                  <a:noFill/>
                </a:ln>
                <a:solidFill>
                  <a:srgbClr val="FF0000"/>
                </a:solidFill>
                <a:effectLst/>
                <a:uLnTx/>
                <a:uFillTx/>
                <a:latin typeface="Arial" pitchFamily="34" charset="0"/>
                <a:ea typeface="+mn-ea"/>
                <a:cs typeface="Arial" pitchFamily="34" charset="0"/>
              </a:rPr>
              <a:t>THANKS!!!!!!</a:t>
            </a:r>
            <a:endParaRPr kumimoji="0" lang="en-GB" sz="36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52400" y="1428736"/>
            <a:ext cx="8686800" cy="3511550"/>
            <a:chOff x="96" y="572"/>
            <a:chExt cx="5472" cy="2212"/>
          </a:xfrm>
        </p:grpSpPr>
        <p:pic>
          <p:nvPicPr>
            <p:cNvPr id="25607" name="Picture 4" descr="C:\Documents and Settings\Karen.Simpson\Application Data\Microsoft\Media Catalog\Downloaded Clips\cl0\PE01713_.wmf"/>
            <p:cNvPicPr>
              <a:picLocks noChangeAspect="1" noChangeArrowheads="1"/>
            </p:cNvPicPr>
            <p:nvPr/>
          </p:nvPicPr>
          <p:blipFill>
            <a:blip r:embed="rId3" cstate="print"/>
            <a:srcRect/>
            <a:stretch>
              <a:fillRect/>
            </a:stretch>
          </p:blipFill>
          <p:spPr bwMode="auto">
            <a:xfrm>
              <a:off x="96" y="851"/>
              <a:ext cx="2400" cy="1933"/>
            </a:xfrm>
            <a:prstGeom prst="rect">
              <a:avLst/>
            </a:prstGeom>
            <a:noFill/>
            <a:ln w="9525">
              <a:noFill/>
              <a:miter lim="800000"/>
              <a:headEnd/>
              <a:tailEnd/>
            </a:ln>
          </p:spPr>
        </p:pic>
        <p:pic>
          <p:nvPicPr>
            <p:cNvPr id="25608" name="Picture 5" descr="C:\Documents and Settings\Karen.Simpson\Application Data\Microsoft\Media Catalog\Downloaded Clips\cl0\PE01712_.wmf"/>
            <p:cNvPicPr>
              <a:picLocks noChangeAspect="1" noChangeArrowheads="1"/>
            </p:cNvPicPr>
            <p:nvPr/>
          </p:nvPicPr>
          <p:blipFill>
            <a:blip r:embed="rId4" cstate="print"/>
            <a:srcRect/>
            <a:stretch>
              <a:fillRect/>
            </a:stretch>
          </p:blipFill>
          <p:spPr bwMode="auto">
            <a:xfrm>
              <a:off x="3456" y="572"/>
              <a:ext cx="2112" cy="2164"/>
            </a:xfrm>
            <a:prstGeom prst="rect">
              <a:avLst/>
            </a:prstGeom>
            <a:noFill/>
            <a:ln w="9525">
              <a:noFill/>
              <a:miter lim="800000"/>
              <a:headEnd/>
              <a:tailEnd/>
            </a:ln>
          </p:spPr>
        </p:pic>
      </p:grpSp>
      <p:sp>
        <p:nvSpPr>
          <p:cNvPr id="110599" name="Rectangle 7"/>
          <p:cNvSpPr>
            <a:spLocks noGrp="1" noChangeArrowheads="1"/>
          </p:cNvSpPr>
          <p:nvPr>
            <p:ph type="title"/>
          </p:nvPr>
        </p:nvSpPr>
        <p:spPr>
          <a:xfrm>
            <a:off x="609600" y="1219200"/>
            <a:ext cx="7772400" cy="1143000"/>
          </a:xfrm>
          <a:noFill/>
        </p:spPr>
        <p:txBody>
          <a:bodyPr/>
          <a:lstStyle/>
          <a:p>
            <a:r>
              <a:rPr lang="en-GB" sz="2400" dirty="0" smtClean="0">
                <a:solidFill>
                  <a:schemeClr val="tx1">
                    <a:lumMod val="50000"/>
                  </a:schemeClr>
                </a:solidFill>
                <a:latin typeface="+mn-lt"/>
                <a:cs typeface="Tahoma" pitchFamily="34" charset="0"/>
              </a:rPr>
              <a:t>Early Man…..stress =</a:t>
            </a:r>
            <a:endParaRPr lang="en-US" sz="2400" dirty="0" smtClean="0">
              <a:solidFill>
                <a:schemeClr val="tx1">
                  <a:lumMod val="50000"/>
                </a:schemeClr>
              </a:solidFill>
              <a:latin typeface="+mn-lt"/>
              <a:cs typeface="Tahoma" pitchFamily="34" charset="0"/>
            </a:endParaRPr>
          </a:p>
        </p:txBody>
      </p:sp>
      <p:sp>
        <p:nvSpPr>
          <p:cNvPr id="110600" name="Text Box 8"/>
          <p:cNvSpPr txBox="1">
            <a:spLocks noChangeArrowheads="1"/>
          </p:cNvSpPr>
          <p:nvPr/>
        </p:nvSpPr>
        <p:spPr bwMode="auto">
          <a:xfrm>
            <a:off x="304800" y="5000636"/>
            <a:ext cx="4000500" cy="457200"/>
          </a:xfrm>
          <a:prstGeom prst="rect">
            <a:avLst/>
          </a:prstGeom>
          <a:noFill/>
          <a:ln w="9525">
            <a:noFill/>
            <a:miter lim="800000"/>
            <a:headEnd/>
            <a:tailEnd/>
          </a:ln>
        </p:spPr>
        <p:txBody>
          <a:bodyPr>
            <a:spAutoFit/>
          </a:bodyPr>
          <a:lstStyle/>
          <a:p>
            <a:pPr eaLnBrk="1" hangingPunct="1"/>
            <a:r>
              <a:rPr lang="nl-NL" sz="2400" dirty="0">
                <a:solidFill>
                  <a:srgbClr val="FF0000"/>
                </a:solidFill>
                <a:cs typeface="Tahoma" pitchFamily="34" charset="0"/>
              </a:rPr>
              <a:t>Preparedness to fight !</a:t>
            </a:r>
            <a:endParaRPr lang="en-US" sz="2400" dirty="0">
              <a:solidFill>
                <a:srgbClr val="FF0000"/>
              </a:solidFill>
              <a:cs typeface="Tahoma" pitchFamily="34" charset="0"/>
            </a:endParaRPr>
          </a:p>
        </p:txBody>
      </p:sp>
      <p:sp>
        <p:nvSpPr>
          <p:cNvPr id="110601" name="Text Box 9"/>
          <p:cNvSpPr txBox="1">
            <a:spLocks noChangeArrowheads="1"/>
          </p:cNvSpPr>
          <p:nvPr/>
        </p:nvSpPr>
        <p:spPr bwMode="auto">
          <a:xfrm>
            <a:off x="6477000" y="4786322"/>
            <a:ext cx="1866900" cy="457200"/>
          </a:xfrm>
          <a:prstGeom prst="rect">
            <a:avLst/>
          </a:prstGeom>
          <a:noFill/>
          <a:ln w="9525">
            <a:noFill/>
            <a:miter lim="800000"/>
            <a:headEnd/>
            <a:tailEnd/>
          </a:ln>
        </p:spPr>
        <p:txBody>
          <a:bodyPr>
            <a:spAutoFit/>
          </a:bodyPr>
          <a:lstStyle/>
          <a:p>
            <a:pPr eaLnBrk="1" hangingPunct="1"/>
            <a:r>
              <a:rPr lang="nl-NL" sz="2400" dirty="0">
                <a:solidFill>
                  <a:srgbClr val="FF0000"/>
                </a:solidFill>
                <a:cs typeface="Tahoma" pitchFamily="34" charset="0"/>
              </a:rPr>
              <a:t>Or  flight !</a:t>
            </a:r>
            <a:endParaRPr lang="en-US" sz="2400" dirty="0">
              <a:solidFill>
                <a:srgbClr val="FF0000"/>
              </a:solidFill>
              <a:cs typeface="Tahoma" pitchFamily="34" charset="0"/>
            </a:endParaRPr>
          </a:p>
        </p:txBody>
      </p:sp>
      <p:sp>
        <p:nvSpPr>
          <p:cNvPr id="110602" name="Rectangle 10"/>
          <p:cNvSpPr>
            <a:spLocks noChangeArrowheads="1"/>
          </p:cNvSpPr>
          <p:nvPr/>
        </p:nvSpPr>
        <p:spPr bwMode="auto">
          <a:xfrm>
            <a:off x="157154" y="-71462"/>
            <a:ext cx="4486284" cy="838200"/>
          </a:xfrm>
          <a:prstGeom prst="rect">
            <a:avLst/>
          </a:prstGeom>
          <a:noFill/>
          <a:ln w="9525">
            <a:noFill/>
            <a:miter lim="800000"/>
            <a:headEnd/>
            <a:tailEnd/>
          </a:ln>
        </p:spPr>
        <p:txBody>
          <a:bodyPr lIns="92075" tIns="46038" rIns="92075" bIns="46038" anchor="ctr"/>
          <a:lstStyle/>
          <a:p>
            <a:pPr algn="ctr"/>
            <a:r>
              <a:rPr lang="en-US" sz="2400" b="1" dirty="0">
                <a:solidFill>
                  <a:srgbClr val="FF0000"/>
                </a:solidFill>
                <a:latin typeface="Tahoma" pitchFamily="34" charset="0"/>
                <a:cs typeface="Tahoma" pitchFamily="34" charset="0"/>
              </a:rPr>
              <a:t>Physiology of Stress</a:t>
            </a:r>
            <a:endParaRPr lang="es-VE" sz="2400" b="1" dirty="0">
              <a:solidFill>
                <a:srgbClr val="FF0000"/>
              </a:solidFill>
              <a:latin typeface="Tahoma" pitchFamily="34" charset="0"/>
              <a:cs typeface="Tahoma"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0602"/>
                                        </p:tgtEl>
                                        <p:attrNameLst>
                                          <p:attrName>style.visibility</p:attrName>
                                        </p:attrNameLst>
                                      </p:cBhvr>
                                      <p:to>
                                        <p:strVal val="visible"/>
                                      </p:to>
                                    </p:set>
                                    <p:animEffect transition="in" filter="dissolve">
                                      <p:cBhvr>
                                        <p:cTn id="7" dur="500"/>
                                        <p:tgtEl>
                                          <p:spTgt spid="11060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0599"/>
                                        </p:tgtEl>
                                        <p:attrNameLst>
                                          <p:attrName>style.visibility</p:attrName>
                                        </p:attrNameLst>
                                      </p:cBhvr>
                                      <p:to>
                                        <p:strVal val="visible"/>
                                      </p:to>
                                    </p:set>
                                    <p:anim calcmode="lin" valueType="num">
                                      <p:cBhvr additive="base">
                                        <p:cTn id="12" dur="500" fill="hold"/>
                                        <p:tgtEl>
                                          <p:spTgt spid="110599"/>
                                        </p:tgtEl>
                                        <p:attrNameLst>
                                          <p:attrName>ppt_x</p:attrName>
                                        </p:attrNameLst>
                                      </p:cBhvr>
                                      <p:tavLst>
                                        <p:tav tm="0">
                                          <p:val>
                                            <p:strVal val="#ppt_x"/>
                                          </p:val>
                                        </p:tav>
                                        <p:tav tm="100000">
                                          <p:val>
                                            <p:strVal val="#ppt_x"/>
                                          </p:val>
                                        </p:tav>
                                      </p:tavLst>
                                    </p:anim>
                                    <p:anim calcmode="lin" valueType="num">
                                      <p:cBhvr additive="base">
                                        <p:cTn id="13" dur="500" fill="hold"/>
                                        <p:tgtEl>
                                          <p:spTgt spid="11059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ox(i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10600"/>
                                        </p:tgtEl>
                                        <p:attrNameLst>
                                          <p:attrName>style.visibility</p:attrName>
                                        </p:attrNameLst>
                                      </p:cBhvr>
                                      <p:to>
                                        <p:strVal val="visible"/>
                                      </p:to>
                                    </p:set>
                                    <p:anim calcmode="lin" valueType="num">
                                      <p:cBhvr additive="base">
                                        <p:cTn id="23" dur="500" fill="hold"/>
                                        <p:tgtEl>
                                          <p:spTgt spid="110600"/>
                                        </p:tgtEl>
                                        <p:attrNameLst>
                                          <p:attrName>ppt_x</p:attrName>
                                        </p:attrNameLst>
                                      </p:cBhvr>
                                      <p:tavLst>
                                        <p:tav tm="0">
                                          <p:val>
                                            <p:strVal val="0-#ppt_w/2"/>
                                          </p:val>
                                        </p:tav>
                                        <p:tav tm="100000">
                                          <p:val>
                                            <p:strVal val="#ppt_x"/>
                                          </p:val>
                                        </p:tav>
                                      </p:tavLst>
                                    </p:anim>
                                    <p:anim calcmode="lin" valueType="num">
                                      <p:cBhvr additive="base">
                                        <p:cTn id="24" dur="500" fill="hold"/>
                                        <p:tgtEl>
                                          <p:spTgt spid="11060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10601"/>
                                        </p:tgtEl>
                                        <p:attrNameLst>
                                          <p:attrName>style.visibility</p:attrName>
                                        </p:attrNameLst>
                                      </p:cBhvr>
                                      <p:to>
                                        <p:strVal val="visible"/>
                                      </p:to>
                                    </p:set>
                                    <p:anim calcmode="lin" valueType="num">
                                      <p:cBhvr additive="base">
                                        <p:cTn id="29" dur="500" fill="hold"/>
                                        <p:tgtEl>
                                          <p:spTgt spid="110601"/>
                                        </p:tgtEl>
                                        <p:attrNameLst>
                                          <p:attrName>ppt_x</p:attrName>
                                        </p:attrNameLst>
                                      </p:cBhvr>
                                      <p:tavLst>
                                        <p:tav tm="0">
                                          <p:val>
                                            <p:strVal val="0-#ppt_w/2"/>
                                          </p:val>
                                        </p:tav>
                                        <p:tav tm="100000">
                                          <p:val>
                                            <p:strVal val="#ppt_x"/>
                                          </p:val>
                                        </p:tav>
                                      </p:tavLst>
                                    </p:anim>
                                    <p:anim calcmode="lin" valueType="num">
                                      <p:cBhvr additive="base">
                                        <p:cTn id="30" dur="500" fill="hold"/>
                                        <p:tgtEl>
                                          <p:spTgt spid="1106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9" grpId="0" autoUpdateAnimBg="0"/>
      <p:bldP spid="110600" grpId="0" autoUpdateAnimBg="0"/>
      <p:bldP spid="110601" grpId="0" autoUpdateAnimBg="0"/>
      <p:bldP spid="11060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85" name="Object 49"/>
          <p:cNvGraphicFramePr>
            <a:graphicFrameLocks noChangeAspect="1"/>
          </p:cNvGraphicFramePr>
          <p:nvPr/>
        </p:nvGraphicFramePr>
        <p:xfrm>
          <a:off x="3081338" y="914400"/>
          <a:ext cx="2938462" cy="2308225"/>
        </p:xfrm>
        <a:graphic>
          <a:graphicData uri="http://schemas.openxmlformats.org/presentationml/2006/ole">
            <p:oleObj spid="_x0000_s56322" name="Photo Editor Photo" r:id="rId4" imgW="3285714" imgH="2580952" progId="">
              <p:embed/>
            </p:oleObj>
          </a:graphicData>
        </a:graphic>
      </p:graphicFrame>
      <p:sp>
        <p:nvSpPr>
          <p:cNvPr id="14370" name="Rectangle 34"/>
          <p:cNvSpPr>
            <a:spLocks noChangeArrowheads="1"/>
          </p:cNvSpPr>
          <p:nvPr/>
        </p:nvSpPr>
        <p:spPr bwMode="auto">
          <a:xfrm>
            <a:off x="533392" y="-71462"/>
            <a:ext cx="3681418" cy="838200"/>
          </a:xfrm>
          <a:prstGeom prst="rect">
            <a:avLst/>
          </a:prstGeom>
          <a:noFill/>
          <a:ln w="9525">
            <a:noFill/>
            <a:miter lim="800000"/>
            <a:headEnd/>
            <a:tailEnd/>
          </a:ln>
        </p:spPr>
        <p:txBody>
          <a:bodyPr lIns="92075" tIns="46038" rIns="92075" bIns="46038" anchor="ctr"/>
          <a:lstStyle/>
          <a:p>
            <a:pPr algn="ctr"/>
            <a:r>
              <a:rPr lang="en-US" sz="2400" b="1" dirty="0">
                <a:solidFill>
                  <a:srgbClr val="FF0000"/>
                </a:solidFill>
                <a:effectLst>
                  <a:outerShdw blurRad="38100" dist="38100" dir="2700000" algn="tl">
                    <a:srgbClr val="000000">
                      <a:alpha val="43137"/>
                    </a:srgbClr>
                  </a:outerShdw>
                </a:effectLst>
                <a:cs typeface="Tahoma" pitchFamily="34" charset="0"/>
              </a:rPr>
              <a:t>Physiology of Stress</a:t>
            </a:r>
            <a:endParaRPr lang="es-VE" sz="2400" b="1" dirty="0">
              <a:solidFill>
                <a:srgbClr val="FF0000"/>
              </a:solidFill>
              <a:effectLst>
                <a:outerShdw blurRad="38100" dist="38100" dir="2700000" algn="tl">
                  <a:srgbClr val="000000">
                    <a:alpha val="43137"/>
                  </a:srgbClr>
                </a:outerShdw>
              </a:effectLst>
              <a:cs typeface="Tahoma" pitchFamily="34" charset="0"/>
            </a:endParaRPr>
          </a:p>
        </p:txBody>
      </p:sp>
      <p:grpSp>
        <p:nvGrpSpPr>
          <p:cNvPr id="2" name="Group 48"/>
          <p:cNvGrpSpPr>
            <a:grpSpLocks/>
          </p:cNvGrpSpPr>
          <p:nvPr/>
        </p:nvGrpSpPr>
        <p:grpSpPr bwMode="auto">
          <a:xfrm>
            <a:off x="257175" y="3048000"/>
            <a:ext cx="8534400" cy="3657600"/>
            <a:chOff x="162" y="1968"/>
            <a:chExt cx="5376" cy="2304"/>
          </a:xfrm>
        </p:grpSpPr>
        <p:sp>
          <p:nvSpPr>
            <p:cNvPr id="14372" name="Text Box 36"/>
            <p:cNvSpPr txBox="1">
              <a:spLocks noChangeArrowheads="1"/>
            </p:cNvSpPr>
            <p:nvPr/>
          </p:nvSpPr>
          <p:spPr bwMode="auto">
            <a:xfrm>
              <a:off x="162" y="1968"/>
              <a:ext cx="5376" cy="2304"/>
            </a:xfrm>
            <a:prstGeom prst="rect">
              <a:avLst/>
            </a:prstGeom>
            <a:noFill/>
            <a:ln w="12700">
              <a:noFill/>
              <a:miter lim="800000"/>
              <a:headEnd type="none" w="sm" len="sm"/>
              <a:tailEnd type="none" w="sm" len="sm"/>
            </a:ln>
            <a:effectLst/>
          </p:spPr>
          <p:txBody>
            <a:bodyPr>
              <a:spAutoFit/>
            </a:bodyPr>
            <a:lstStyle/>
            <a:p>
              <a:pPr algn="ctr">
                <a:spcBef>
                  <a:spcPct val="5000"/>
                </a:spcBef>
                <a:spcAft>
                  <a:spcPct val="20000"/>
                </a:spcAft>
                <a:defRPr/>
              </a:pPr>
              <a:r>
                <a:rPr lang="es-VE" sz="2400" dirty="0">
                  <a:solidFill>
                    <a:srgbClr val="FF0000"/>
                  </a:solidFill>
                  <a:effectLst>
                    <a:outerShdw blurRad="38100" dist="38100" dir="2700000" algn="tl">
                      <a:srgbClr val="C0C0C0"/>
                    </a:outerShdw>
                  </a:effectLst>
                  <a:ea typeface="Tahoma" pitchFamily="34" charset="0"/>
                  <a:cs typeface="Tahoma" pitchFamily="34" charset="0"/>
                </a:rPr>
                <a:t>EMERGENCY-CRISIS</a:t>
              </a:r>
            </a:p>
            <a:p>
              <a:pPr algn="ctr">
                <a:spcBef>
                  <a:spcPct val="5000"/>
                </a:spcBef>
                <a:spcAft>
                  <a:spcPct val="20000"/>
                </a:spcAft>
                <a:defRPr/>
              </a:pPr>
              <a:endParaRPr lang="es-VE" sz="2400" dirty="0">
                <a:solidFill>
                  <a:srgbClr val="FF0033"/>
                </a:solidFill>
                <a:effectLst>
                  <a:outerShdw blurRad="38100" dist="38100" dir="2700000" algn="tl">
                    <a:srgbClr val="C0C0C0"/>
                  </a:outerShdw>
                </a:effectLst>
                <a:ea typeface="Tahoma" pitchFamily="34" charset="0"/>
                <a:cs typeface="Tahoma" pitchFamily="34" charset="0"/>
              </a:endParaRPr>
            </a:p>
            <a:p>
              <a:pPr algn="ctr">
                <a:spcBef>
                  <a:spcPct val="5000"/>
                </a:spcBef>
                <a:spcAft>
                  <a:spcPct val="20000"/>
                </a:spcAft>
                <a:defRPr/>
              </a:pPr>
              <a:r>
                <a:rPr lang="es-VE" sz="2400" dirty="0">
                  <a:effectLst>
                    <a:outerShdw blurRad="38100" dist="38100" dir="2700000" algn="tl">
                      <a:srgbClr val="C0C0C0"/>
                    </a:outerShdw>
                  </a:effectLst>
                  <a:ea typeface="Tahoma" pitchFamily="34" charset="0"/>
                  <a:cs typeface="Tahoma" pitchFamily="34" charset="0"/>
                </a:rPr>
                <a:t>BIOCHEMICAL SUBSTANCE PRODUCTION </a:t>
              </a:r>
            </a:p>
            <a:p>
              <a:pPr algn="ctr">
                <a:spcBef>
                  <a:spcPct val="5000"/>
                </a:spcBef>
                <a:spcAft>
                  <a:spcPct val="20000"/>
                </a:spcAft>
                <a:defRPr/>
              </a:pPr>
              <a:r>
                <a:rPr lang="es-VE" sz="2400" dirty="0">
                  <a:effectLst>
                    <a:outerShdw blurRad="38100" dist="38100" dir="2700000" algn="tl">
                      <a:srgbClr val="C0C0C0"/>
                    </a:outerShdw>
                  </a:effectLst>
                  <a:ea typeface="Tahoma" pitchFamily="34" charset="0"/>
                  <a:cs typeface="Tahoma" pitchFamily="34" charset="0"/>
                </a:rPr>
                <a:t>(</a:t>
              </a:r>
              <a:r>
                <a:rPr lang="en-US" sz="2400" dirty="0">
                  <a:ea typeface="Tahoma" pitchFamily="34" charset="0"/>
                  <a:cs typeface="Tahoma" pitchFamily="34" charset="0"/>
                </a:rPr>
                <a:t>Fight or Flight Syndrome</a:t>
              </a:r>
              <a:r>
                <a:rPr lang="es-VE" sz="2400" dirty="0">
                  <a:effectLst>
                    <a:outerShdw blurRad="38100" dist="38100" dir="2700000" algn="tl">
                      <a:srgbClr val="C0C0C0"/>
                    </a:outerShdw>
                  </a:effectLst>
                  <a:ea typeface="Tahoma" pitchFamily="34" charset="0"/>
                  <a:cs typeface="Tahoma" pitchFamily="34" charset="0"/>
                </a:rPr>
                <a:t>)</a:t>
              </a:r>
            </a:p>
            <a:p>
              <a:pPr algn="just">
                <a:spcBef>
                  <a:spcPct val="5000"/>
                </a:spcBef>
                <a:spcAft>
                  <a:spcPct val="20000"/>
                </a:spcAft>
                <a:defRPr/>
              </a:pPr>
              <a:endParaRPr lang="es-VE" sz="2400" dirty="0">
                <a:effectLst>
                  <a:outerShdw blurRad="38100" dist="38100" dir="2700000" algn="tl">
                    <a:srgbClr val="C0C0C0"/>
                  </a:outerShdw>
                </a:effectLst>
                <a:ea typeface="Tahoma" pitchFamily="34" charset="0"/>
                <a:cs typeface="Tahoma" pitchFamily="34" charset="0"/>
              </a:endParaRPr>
            </a:p>
            <a:p>
              <a:pPr algn="ctr">
                <a:spcBef>
                  <a:spcPct val="5000"/>
                </a:spcBef>
                <a:spcAft>
                  <a:spcPct val="20000"/>
                </a:spcAft>
                <a:defRPr/>
              </a:pPr>
              <a:r>
                <a:rPr lang="es-VE" sz="2400" dirty="0">
                  <a:effectLst>
                    <a:outerShdw blurRad="38100" dist="38100" dir="2700000" algn="tl">
                      <a:srgbClr val="C0C0C0"/>
                    </a:outerShdw>
                  </a:effectLst>
                  <a:ea typeface="Tahoma" pitchFamily="34" charset="0"/>
                  <a:cs typeface="Tahoma" pitchFamily="34" charset="0"/>
                </a:rPr>
                <a:t>BIOCHEMICAL ELIMINATION INCAPACITY</a:t>
              </a:r>
            </a:p>
            <a:p>
              <a:pPr algn="ctr">
                <a:spcBef>
                  <a:spcPct val="5000"/>
                </a:spcBef>
                <a:spcAft>
                  <a:spcPct val="20000"/>
                </a:spcAft>
                <a:defRPr/>
              </a:pPr>
              <a:endParaRPr lang="es-VE" sz="2400" dirty="0">
                <a:effectLst>
                  <a:outerShdw blurRad="38100" dist="38100" dir="2700000" algn="tl">
                    <a:srgbClr val="C0C0C0"/>
                  </a:outerShdw>
                </a:effectLst>
                <a:ea typeface="Tahoma" pitchFamily="34" charset="0"/>
                <a:cs typeface="Tahoma" pitchFamily="34" charset="0"/>
              </a:endParaRPr>
            </a:p>
            <a:p>
              <a:pPr algn="ctr">
                <a:spcBef>
                  <a:spcPct val="5000"/>
                </a:spcBef>
                <a:spcAft>
                  <a:spcPct val="20000"/>
                </a:spcAft>
                <a:defRPr/>
              </a:pPr>
              <a:r>
                <a:rPr lang="es-VE" sz="2400" dirty="0">
                  <a:solidFill>
                    <a:srgbClr val="FF0000"/>
                  </a:solidFill>
                  <a:effectLst>
                    <a:outerShdw blurRad="38100" dist="38100" dir="2700000" algn="tl">
                      <a:srgbClr val="C0C0C0"/>
                    </a:outerShdw>
                  </a:effectLst>
                  <a:ea typeface="Tahoma" pitchFamily="34" charset="0"/>
                  <a:cs typeface="Tahoma" pitchFamily="34" charset="0"/>
                </a:rPr>
                <a:t>STRESS</a:t>
              </a:r>
            </a:p>
          </p:txBody>
        </p:sp>
        <p:sp>
          <p:nvSpPr>
            <p:cNvPr id="4103" name="Line 38"/>
            <p:cNvSpPr>
              <a:spLocks noChangeShapeType="1"/>
            </p:cNvSpPr>
            <p:nvPr/>
          </p:nvSpPr>
          <p:spPr bwMode="auto">
            <a:xfrm>
              <a:off x="2832" y="3120"/>
              <a:ext cx="0" cy="288"/>
            </a:xfrm>
            <a:prstGeom prst="line">
              <a:avLst/>
            </a:prstGeom>
            <a:noFill/>
            <a:ln w="76200">
              <a:solidFill>
                <a:schemeClr val="tx1"/>
              </a:solidFill>
              <a:round/>
              <a:headEnd type="none" w="sm" len="sm"/>
              <a:tailEnd type="triangle" w="sm" len="sm"/>
            </a:ln>
          </p:spPr>
          <p:txBody>
            <a:bodyPr/>
            <a:lstStyle/>
            <a:p>
              <a:endParaRPr lang="en-US"/>
            </a:p>
          </p:txBody>
        </p:sp>
        <p:sp>
          <p:nvSpPr>
            <p:cNvPr id="4104" name="Line 39"/>
            <p:cNvSpPr>
              <a:spLocks noChangeShapeType="1"/>
            </p:cNvSpPr>
            <p:nvPr/>
          </p:nvSpPr>
          <p:spPr bwMode="auto">
            <a:xfrm>
              <a:off x="2832" y="2256"/>
              <a:ext cx="0" cy="288"/>
            </a:xfrm>
            <a:prstGeom prst="line">
              <a:avLst/>
            </a:prstGeom>
            <a:noFill/>
            <a:ln w="76200">
              <a:solidFill>
                <a:schemeClr val="tx1"/>
              </a:solidFill>
              <a:round/>
              <a:headEnd type="none" w="sm" len="sm"/>
              <a:tailEnd type="triangle" w="sm" len="sm"/>
            </a:ln>
          </p:spPr>
          <p:txBody>
            <a:bodyPr/>
            <a:lstStyle/>
            <a:p>
              <a:endParaRPr lang="en-US"/>
            </a:p>
          </p:txBody>
        </p:sp>
      </p:grpSp>
      <p:sp>
        <p:nvSpPr>
          <p:cNvPr id="14383" name="Line 47"/>
          <p:cNvSpPr>
            <a:spLocks noChangeShapeType="1"/>
          </p:cNvSpPr>
          <p:nvPr/>
        </p:nvSpPr>
        <p:spPr bwMode="auto">
          <a:xfrm>
            <a:off x="4495800" y="5867400"/>
            <a:ext cx="0" cy="457200"/>
          </a:xfrm>
          <a:prstGeom prst="line">
            <a:avLst/>
          </a:prstGeom>
          <a:noFill/>
          <a:ln w="76200">
            <a:solidFill>
              <a:schemeClr val="tx1"/>
            </a:solidFill>
            <a:round/>
            <a:headEnd type="none" w="sm" len="sm"/>
            <a:tailEnd type="triangle" w="sm" len="sm"/>
          </a:ln>
        </p:spPr>
        <p:txBody>
          <a:bodyPr/>
          <a:lstStyle/>
          <a:p>
            <a:endParaRPr lang="en-US"/>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370"/>
                                        </p:tgtEl>
                                        <p:attrNameLst>
                                          <p:attrName>style.visibility</p:attrName>
                                        </p:attrNameLst>
                                      </p:cBhvr>
                                      <p:to>
                                        <p:strVal val="visible"/>
                                      </p:to>
                                    </p:set>
                                    <p:animEffect transition="in" filter="dissolve">
                                      <p:cBhvr>
                                        <p:cTn id="7" dur="500"/>
                                        <p:tgtEl>
                                          <p:spTgt spid="14370"/>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nodeType="clickEffect">
                                  <p:stCondLst>
                                    <p:cond delay="0"/>
                                  </p:stCondLst>
                                  <p:childTnLst>
                                    <p:set>
                                      <p:cBhvr>
                                        <p:cTn id="11" dur="1" fill="hold">
                                          <p:stCondLst>
                                            <p:cond delay="0"/>
                                          </p:stCondLst>
                                        </p:cTn>
                                        <p:tgtEl>
                                          <p:spTgt spid="14385"/>
                                        </p:tgtEl>
                                        <p:attrNameLst>
                                          <p:attrName>style.visibility</p:attrName>
                                        </p:attrNameLst>
                                      </p:cBhvr>
                                      <p:to>
                                        <p:strVal val="visible"/>
                                      </p:to>
                                    </p:set>
                                    <p:anim calcmode="lin" valueType="num">
                                      <p:cBhvr>
                                        <p:cTn id="12" dur="5000" fill="hold"/>
                                        <p:tgtEl>
                                          <p:spTgt spid="14385"/>
                                        </p:tgtEl>
                                        <p:attrNameLst>
                                          <p:attrName>ppt_w</p:attrName>
                                        </p:attrNameLst>
                                      </p:cBhvr>
                                      <p:tavLst>
                                        <p:tav tm="0" fmla="#ppt_w*sin(2.5*pi*$)">
                                          <p:val>
                                            <p:fltVal val="0"/>
                                          </p:val>
                                        </p:tav>
                                        <p:tav tm="100000">
                                          <p:val>
                                            <p:fltVal val="1"/>
                                          </p:val>
                                        </p:tav>
                                      </p:tavLst>
                                    </p:anim>
                                    <p:anim calcmode="lin" valueType="num">
                                      <p:cBhvr>
                                        <p:cTn id="13" dur="5000" fill="hold"/>
                                        <p:tgtEl>
                                          <p:spTgt spid="14385"/>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4385"/>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500"/>
                            </p:stCondLst>
                            <p:childTnLst>
                              <p:par>
                                <p:cTn id="20" presetID="1" presetClass="entr" presetSubtype="0" fill="hold" grpId="0" nodeType="afterEffect">
                                  <p:stCondLst>
                                    <p:cond delay="3000"/>
                                  </p:stCondLst>
                                  <p:childTnLst>
                                    <p:set>
                                      <p:cBhvr>
                                        <p:cTn id="21" dur="1" fill="hold">
                                          <p:stCondLst>
                                            <p:cond delay="499"/>
                                          </p:stCondLst>
                                        </p:cTn>
                                        <p:tgtEl>
                                          <p:spTgt spid="143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0" grpId="0" autoUpdateAnimBg="0"/>
      <p:bldP spid="1438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Text Box 3"/>
          <p:cNvSpPr txBox="1">
            <a:spLocks noChangeArrowheads="1"/>
          </p:cNvSpPr>
          <p:nvPr/>
        </p:nvSpPr>
        <p:spPr bwMode="auto">
          <a:xfrm>
            <a:off x="257175" y="1295400"/>
            <a:ext cx="8534400" cy="2000250"/>
          </a:xfrm>
          <a:prstGeom prst="rect">
            <a:avLst/>
          </a:prstGeom>
          <a:noFill/>
          <a:ln w="12700">
            <a:noFill/>
            <a:miter lim="800000"/>
            <a:headEnd type="none" w="sm" len="sm"/>
            <a:tailEnd type="none" w="sm" len="sm"/>
          </a:ln>
        </p:spPr>
        <p:txBody>
          <a:bodyPr>
            <a:spAutoFit/>
          </a:bodyPr>
          <a:lstStyle/>
          <a:p>
            <a:r>
              <a:rPr lang="en-US" sz="2400">
                <a:cs typeface="Tahoma" pitchFamily="34" charset="0"/>
              </a:rPr>
              <a:t>So stress is a perfect fine reaction, we are build for it and we can cope with it without difficulty, as long as we can work  on the recuperation phase as well but if we have not resorted to violent action the recuperation stage is never completed so the chemicals stay in our body and </a:t>
            </a:r>
            <a:r>
              <a:rPr lang="en-US" sz="2800" b="1" i="1">
                <a:solidFill>
                  <a:srgbClr val="FF0000"/>
                </a:solidFill>
                <a:cs typeface="Tahoma" pitchFamily="34" charset="0"/>
              </a:rPr>
              <a:t>then :</a:t>
            </a:r>
          </a:p>
        </p:txBody>
      </p:sp>
      <p:sp>
        <p:nvSpPr>
          <p:cNvPr id="102404" name="Rectangle 4"/>
          <p:cNvSpPr>
            <a:spLocks noGrp="1" noChangeArrowheads="1"/>
          </p:cNvSpPr>
          <p:nvPr>
            <p:ph type="title"/>
          </p:nvPr>
        </p:nvSpPr>
        <p:spPr>
          <a:xfrm>
            <a:off x="857224" y="161908"/>
            <a:ext cx="5867400" cy="838200"/>
          </a:xfrm>
          <a:noFill/>
        </p:spPr>
        <p:txBody>
          <a:bodyPr/>
          <a:lstStyle/>
          <a:p>
            <a:r>
              <a:rPr lang="en-US" b="1" dirty="0" smtClean="0">
                <a:solidFill>
                  <a:srgbClr val="FF0000"/>
                </a:solidFill>
                <a:effectLst>
                  <a:outerShdw blurRad="38100" dist="38100" dir="2700000" algn="tl">
                    <a:srgbClr val="000000">
                      <a:alpha val="43137"/>
                    </a:srgbClr>
                  </a:outerShdw>
                </a:effectLst>
                <a:latin typeface="+mn-lt"/>
                <a:cs typeface="Tahoma" pitchFamily="34" charset="0"/>
              </a:rPr>
              <a:t>Physiology of Stress</a:t>
            </a:r>
            <a:endParaRPr lang="es-VE" b="1" dirty="0" smtClean="0">
              <a:solidFill>
                <a:srgbClr val="FF0000"/>
              </a:solidFill>
              <a:effectLst>
                <a:outerShdw blurRad="38100" dist="38100" dir="2700000" algn="tl">
                  <a:srgbClr val="000000">
                    <a:alpha val="43137"/>
                  </a:srgbClr>
                </a:outerShdw>
              </a:effectLst>
              <a:latin typeface="+mn-lt"/>
              <a:cs typeface="Tahoma" pitchFamily="34" charset="0"/>
            </a:endParaRPr>
          </a:p>
        </p:txBody>
      </p:sp>
      <p:grpSp>
        <p:nvGrpSpPr>
          <p:cNvPr id="2" name="Group 6"/>
          <p:cNvGrpSpPr>
            <a:grpSpLocks/>
          </p:cNvGrpSpPr>
          <p:nvPr/>
        </p:nvGrpSpPr>
        <p:grpSpPr bwMode="auto">
          <a:xfrm>
            <a:off x="2128854" y="3371872"/>
            <a:ext cx="4800600" cy="3200400"/>
            <a:chOff x="1392" y="2256"/>
            <a:chExt cx="2790" cy="1806"/>
          </a:xfrm>
        </p:grpSpPr>
        <p:graphicFrame>
          <p:nvGraphicFramePr>
            <p:cNvPr id="5122" name="Object 7"/>
            <p:cNvGraphicFramePr>
              <a:graphicFrameLocks noChangeAspect="1"/>
            </p:cNvGraphicFramePr>
            <p:nvPr/>
          </p:nvGraphicFramePr>
          <p:xfrm>
            <a:off x="3024" y="2256"/>
            <a:ext cx="1158" cy="1806"/>
          </p:xfrm>
          <a:graphic>
            <a:graphicData uri="http://schemas.openxmlformats.org/presentationml/2006/ole">
              <p:oleObj spid="_x0000_s57346" name="Photo Editor Photo" r:id="rId4" imgW="1838095" imgH="2866667" progId="">
                <p:embed/>
              </p:oleObj>
            </a:graphicData>
          </a:graphic>
        </p:graphicFrame>
        <p:graphicFrame>
          <p:nvGraphicFramePr>
            <p:cNvPr id="5123" name="Object 8"/>
            <p:cNvGraphicFramePr>
              <a:graphicFrameLocks noChangeAspect="1"/>
            </p:cNvGraphicFramePr>
            <p:nvPr/>
          </p:nvGraphicFramePr>
          <p:xfrm>
            <a:off x="1392" y="2304"/>
            <a:ext cx="1776" cy="1716"/>
          </p:xfrm>
          <a:graphic>
            <a:graphicData uri="http://schemas.openxmlformats.org/presentationml/2006/ole">
              <p:oleObj spid="_x0000_s57347" name="Photo Editor Photo" r:id="rId5" imgW="1704762" imgH="1647619" progId="">
                <p:embed/>
              </p:oleObj>
            </a:graphicData>
          </a:graphic>
        </p:graphicFrame>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dissolve">
                                      <p:cBhvr>
                                        <p:cTn id="7" dur="500"/>
                                        <p:tgtEl>
                                          <p:spTgt spid="10240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02403"/>
                                        </p:tgtEl>
                                        <p:attrNameLst>
                                          <p:attrName>style.visibility</p:attrName>
                                        </p:attrNameLst>
                                      </p:cBhvr>
                                      <p:to>
                                        <p:strVal val="visible"/>
                                      </p:to>
                                    </p:set>
                                    <p:anim calcmode="lin" valueType="num">
                                      <p:cBhvr>
                                        <p:cTn id="12" dur="500" fill="hold"/>
                                        <p:tgtEl>
                                          <p:spTgt spid="102403"/>
                                        </p:tgtEl>
                                        <p:attrNameLst>
                                          <p:attrName>ppt_w</p:attrName>
                                        </p:attrNameLst>
                                      </p:cBhvr>
                                      <p:tavLst>
                                        <p:tav tm="0">
                                          <p:val>
                                            <p:fltVal val="0"/>
                                          </p:val>
                                        </p:tav>
                                        <p:tav tm="100000">
                                          <p:val>
                                            <p:strVal val="#ppt_w"/>
                                          </p:val>
                                        </p:tav>
                                      </p:tavLst>
                                    </p:anim>
                                    <p:anim calcmode="lin" valueType="num">
                                      <p:cBhvr>
                                        <p:cTn id="13" dur="500" fill="hold"/>
                                        <p:tgtEl>
                                          <p:spTgt spid="102403"/>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nodeType="afterEffect">
                                  <p:stCondLst>
                                    <p:cond delay="300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autoUpdateAnimBg="0"/>
      <p:bldP spid="10240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62" name="Rectangle 34"/>
          <p:cNvSpPr>
            <a:spLocks noGrp="1" noChangeArrowheads="1"/>
          </p:cNvSpPr>
          <p:nvPr>
            <p:ph type="title"/>
          </p:nvPr>
        </p:nvSpPr>
        <p:spPr>
          <a:xfrm>
            <a:off x="833470" y="152400"/>
            <a:ext cx="8382000" cy="1143000"/>
          </a:xfrm>
          <a:noFill/>
        </p:spPr>
        <p:txBody>
          <a:bodyPr/>
          <a:lstStyle/>
          <a:p>
            <a:r>
              <a:rPr lang="es-VE" b="1" dirty="0" smtClean="0">
                <a:solidFill>
                  <a:srgbClr val="FF0000"/>
                </a:solidFill>
                <a:effectLst>
                  <a:outerShdw blurRad="38100" dist="38100" dir="2700000" algn="tl">
                    <a:srgbClr val="000000">
                      <a:alpha val="43137"/>
                    </a:srgbClr>
                  </a:outerShdw>
                </a:effectLst>
                <a:latin typeface="+mn-lt"/>
                <a:cs typeface="Tahoma" pitchFamily="34" charset="0"/>
              </a:rPr>
              <a:t>Stress Control</a:t>
            </a:r>
          </a:p>
        </p:txBody>
      </p:sp>
      <p:sp>
        <p:nvSpPr>
          <p:cNvPr id="22564" name="Rectangle 36"/>
          <p:cNvSpPr>
            <a:spLocks noChangeArrowheads="1"/>
          </p:cNvSpPr>
          <p:nvPr/>
        </p:nvSpPr>
        <p:spPr bwMode="auto">
          <a:xfrm>
            <a:off x="1857356" y="1285860"/>
            <a:ext cx="5334000" cy="685800"/>
          </a:xfrm>
          <a:prstGeom prst="rect">
            <a:avLst/>
          </a:prstGeom>
          <a:noFill/>
          <a:ln w="9525">
            <a:noFill/>
            <a:miter lim="800000"/>
            <a:headEnd/>
            <a:tailEnd/>
          </a:ln>
        </p:spPr>
        <p:txBody>
          <a:bodyPr lIns="92075" tIns="46038" rIns="92075" bIns="46038" anchor="ctr"/>
          <a:lstStyle/>
          <a:p>
            <a:pPr algn="ctr"/>
            <a:r>
              <a:rPr lang="es-VE" sz="2800" b="1" dirty="0">
                <a:solidFill>
                  <a:schemeClr val="bg2">
                    <a:lumMod val="10000"/>
                  </a:schemeClr>
                </a:solidFill>
                <a:cs typeface="Tahoma" pitchFamily="34" charset="0"/>
              </a:rPr>
              <a:t>Technics and Strategies</a:t>
            </a:r>
          </a:p>
        </p:txBody>
      </p:sp>
      <p:sp>
        <p:nvSpPr>
          <p:cNvPr id="22565" name="Text Box 37"/>
          <p:cNvSpPr txBox="1">
            <a:spLocks noChangeArrowheads="1"/>
          </p:cNvSpPr>
          <p:nvPr/>
        </p:nvSpPr>
        <p:spPr bwMode="auto">
          <a:xfrm>
            <a:off x="457200" y="2895600"/>
            <a:ext cx="8534400" cy="1311128"/>
          </a:xfrm>
          <a:prstGeom prst="rect">
            <a:avLst/>
          </a:prstGeom>
          <a:noFill/>
          <a:ln w="12700">
            <a:noFill/>
            <a:miter lim="800000"/>
            <a:headEnd type="none" w="sm" len="sm"/>
            <a:tailEnd type="none" w="sm" len="sm"/>
          </a:ln>
          <a:effectLst/>
        </p:spPr>
        <p:txBody>
          <a:bodyPr>
            <a:spAutoFit/>
          </a:bodyPr>
          <a:lstStyle/>
          <a:p>
            <a:pPr marL="233363" indent="-233363" algn="just">
              <a:spcBef>
                <a:spcPct val="5000"/>
              </a:spcBef>
              <a:spcAft>
                <a:spcPct val="20000"/>
              </a:spcAft>
              <a:defRPr/>
            </a:pPr>
            <a:endParaRPr lang="es-VE" sz="2400" b="1" dirty="0">
              <a:solidFill>
                <a:schemeClr val="tx2"/>
              </a:solidFill>
              <a:effectLst>
                <a:outerShdw blurRad="38100" dist="38100" dir="2700000" algn="tl">
                  <a:srgbClr val="C0C0C0"/>
                </a:outerShdw>
              </a:effectLst>
              <a:ea typeface="Tahoma" pitchFamily="34" charset="0"/>
              <a:cs typeface="Tahoma" pitchFamily="34" charset="0"/>
            </a:endParaRPr>
          </a:p>
          <a:p>
            <a:pPr marL="233363" indent="-233363" algn="ctr">
              <a:spcBef>
                <a:spcPct val="5000"/>
              </a:spcBef>
              <a:spcAft>
                <a:spcPct val="20000"/>
              </a:spcAft>
              <a:defRPr/>
            </a:pPr>
            <a:r>
              <a:rPr lang="es-VE" sz="4800" b="1" dirty="0" err="1" smtClean="0">
                <a:effectLst>
                  <a:outerShdw blurRad="38100" dist="38100" dir="2700000" algn="tl">
                    <a:srgbClr val="C0C0C0"/>
                  </a:outerShdw>
                </a:effectLst>
                <a:ea typeface="Tahoma" pitchFamily="34" charset="0"/>
                <a:cs typeface="Tahoma" pitchFamily="34" charset="0"/>
              </a:rPr>
              <a:t>Developing</a:t>
            </a:r>
            <a:r>
              <a:rPr lang="es-VE" sz="4800" b="1" dirty="0" smtClean="0">
                <a:effectLst>
                  <a:outerShdw blurRad="38100" dist="38100" dir="2700000" algn="tl">
                    <a:srgbClr val="C0C0C0"/>
                  </a:outerShdw>
                </a:effectLst>
                <a:ea typeface="Tahoma" pitchFamily="34" charset="0"/>
                <a:cs typeface="Tahoma" pitchFamily="34" charset="0"/>
              </a:rPr>
              <a:t> </a:t>
            </a:r>
            <a:r>
              <a:rPr lang="es-VE" sz="4800" b="1" dirty="0" err="1" smtClean="0">
                <a:effectLst>
                  <a:outerShdw blurRad="38100" dist="38100" dir="2700000" algn="tl">
                    <a:srgbClr val="C0C0C0"/>
                  </a:outerShdw>
                </a:effectLst>
                <a:ea typeface="Tahoma" pitchFamily="34" charset="0"/>
                <a:cs typeface="Tahoma" pitchFamily="34" charset="0"/>
              </a:rPr>
              <a:t>Resilience</a:t>
            </a:r>
            <a:endParaRPr lang="es-VE" sz="4800" b="1" dirty="0">
              <a:effectLst>
                <a:outerShdw blurRad="38100" dist="38100" dir="2700000" algn="tl">
                  <a:srgbClr val="C0C0C0"/>
                </a:outerShdw>
              </a:effectLst>
              <a:ea typeface="Tahoma" pitchFamily="34" charset="0"/>
              <a:cs typeface="Tahoma"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dissolve">
                                      <p:cBhvr>
                                        <p:cTn id="7" dur="500"/>
                                        <p:tgtEl>
                                          <p:spTgt spid="22562"/>
                                        </p:tgtEl>
                                      </p:cBhvr>
                                    </p:animEffect>
                                  </p:childTnLst>
                                </p:cTn>
                              </p:par>
                            </p:childTnLst>
                          </p:cTn>
                        </p:par>
                        <p:par>
                          <p:cTn id="8" fill="hold">
                            <p:stCondLst>
                              <p:cond delay="500"/>
                            </p:stCondLst>
                            <p:childTnLst>
                              <p:par>
                                <p:cTn id="9" presetID="2" presetClass="entr" presetSubtype="4" fill="hold" grpId="0" nodeType="afterEffect">
                                  <p:stCondLst>
                                    <p:cond delay="1000"/>
                                  </p:stCondLst>
                                  <p:childTnLst>
                                    <p:set>
                                      <p:cBhvr>
                                        <p:cTn id="10" dur="1" fill="hold">
                                          <p:stCondLst>
                                            <p:cond delay="0"/>
                                          </p:stCondLst>
                                        </p:cTn>
                                        <p:tgtEl>
                                          <p:spTgt spid="22564"/>
                                        </p:tgtEl>
                                        <p:attrNameLst>
                                          <p:attrName>style.visibility</p:attrName>
                                        </p:attrNameLst>
                                      </p:cBhvr>
                                      <p:to>
                                        <p:strVal val="visible"/>
                                      </p:to>
                                    </p:set>
                                    <p:anim calcmode="lin" valueType="num">
                                      <p:cBhvr additive="base">
                                        <p:cTn id="11" dur="500" fill="hold"/>
                                        <p:tgtEl>
                                          <p:spTgt spid="22564"/>
                                        </p:tgtEl>
                                        <p:attrNameLst>
                                          <p:attrName>ppt_x</p:attrName>
                                        </p:attrNameLst>
                                      </p:cBhvr>
                                      <p:tavLst>
                                        <p:tav tm="0">
                                          <p:val>
                                            <p:strVal val="#ppt_x"/>
                                          </p:val>
                                        </p:tav>
                                        <p:tav tm="100000">
                                          <p:val>
                                            <p:strVal val="#ppt_x"/>
                                          </p:val>
                                        </p:tav>
                                      </p:tavLst>
                                    </p:anim>
                                    <p:anim calcmode="lin" valueType="num">
                                      <p:cBhvr additive="base">
                                        <p:cTn id="12" dur="500" fill="hold"/>
                                        <p:tgtEl>
                                          <p:spTgt spid="2256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2565">
                                            <p:txEl>
                                              <p:pRg st="1" end="1"/>
                                            </p:txEl>
                                          </p:spTgt>
                                        </p:tgtEl>
                                        <p:attrNameLst>
                                          <p:attrName>style.visibility</p:attrName>
                                        </p:attrNameLst>
                                      </p:cBhvr>
                                      <p:to>
                                        <p:strVal val="visible"/>
                                      </p:to>
                                    </p:set>
                                    <p:anim to="" calcmode="lin" valueType="num">
                                      <p:cBhvr>
                                        <p:cTn id="17" dur="1" fill="hold"/>
                                        <p:tgtEl>
                                          <p:spTgt spid="22565">
                                            <p:txEl>
                                              <p:pRg st="1" end="1"/>
                                            </p:txEl>
                                          </p:spTgt>
                                        </p:tgtEl>
                                        <p:attrNameLst>
                                          <p:attrName/>
                                        </p:attrNameLst>
                                      </p:cBhvr>
                                    </p:anim>
                                  </p:childTnLst>
                                  <p:subTnLst>
                                    <p:animClr>
                                      <p:cBhvr override="childStyle">
                                        <p:cTn dur="1" fill="hold" display="0" masterRel="nextClick" afterEffect="1"/>
                                        <p:tgtEl>
                                          <p:spTgt spid="22565">
                                            <p:txEl>
                                              <p:pRg st="1" end="1"/>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4" grpId="0" autoUpdateAnimBg="0"/>
      <p:bldP spid="2256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1470" y="152377"/>
            <a:ext cx="7700963" cy="419103"/>
          </a:xfrm>
        </p:spPr>
        <p:txBody>
          <a:bodyPr/>
          <a:lstStyle/>
          <a:p>
            <a:r>
              <a:rPr lang="en-GB" dirty="0" smtClean="0">
                <a:effectLst>
                  <a:outerShdw blurRad="38100" dist="38100" dir="2700000" algn="tl">
                    <a:srgbClr val="000000">
                      <a:alpha val="43137"/>
                    </a:srgbClr>
                  </a:outerShdw>
                </a:effectLst>
              </a:rPr>
              <a:t>	</a:t>
            </a:r>
            <a:r>
              <a:rPr lang="en-GB" dirty="0" smtClean="0">
                <a:solidFill>
                  <a:srgbClr val="FF0000"/>
                </a:solidFill>
                <a:effectLst>
                  <a:outerShdw blurRad="38100" dist="38100" dir="2700000" algn="tl">
                    <a:srgbClr val="000000">
                      <a:alpha val="43137"/>
                    </a:srgbClr>
                  </a:outerShdw>
                </a:effectLst>
              </a:rPr>
              <a:t>What is Resilience?</a:t>
            </a:r>
            <a:endParaRPr lang="en-GB" dirty="0">
              <a:solidFill>
                <a:srgbClr val="FF0000"/>
              </a:solidFill>
              <a:effectLst>
                <a:outerShdw blurRad="38100" dist="38100" dir="2700000" algn="tl">
                  <a:srgbClr val="000000">
                    <a:alpha val="43137"/>
                  </a:srgbClr>
                </a:outerShdw>
              </a:effectLst>
            </a:endParaRPr>
          </a:p>
        </p:txBody>
      </p:sp>
      <p:sp>
        <p:nvSpPr>
          <p:cNvPr id="4" name="Rectangle 3"/>
          <p:cNvSpPr/>
          <p:nvPr/>
        </p:nvSpPr>
        <p:spPr>
          <a:xfrm>
            <a:off x="1143546" y="836712"/>
            <a:ext cx="6768752" cy="914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The positive capacity to cope with pressure and stressful events</a:t>
            </a:r>
            <a:endParaRPr lang="en-GB" dirty="0">
              <a:solidFill>
                <a:schemeClr val="bg1"/>
              </a:solidFill>
            </a:endParaRPr>
          </a:p>
        </p:txBody>
      </p:sp>
      <p:sp>
        <p:nvSpPr>
          <p:cNvPr id="8" name="Rectangle 7"/>
          <p:cNvSpPr/>
          <p:nvPr/>
        </p:nvSpPr>
        <p:spPr>
          <a:xfrm>
            <a:off x="1115616" y="1916832"/>
            <a:ext cx="6912768" cy="936104"/>
          </a:xfrm>
          <a:prstGeom prst="rect">
            <a:avLst/>
          </a:prstGeom>
          <a:solidFill>
            <a:srgbClr val="339B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dirty="0" smtClean="0"/>
              <a:t>Bouncing back from difficult experiences</a:t>
            </a:r>
            <a:endParaRPr lang="en-GB" dirty="0"/>
          </a:p>
        </p:txBody>
      </p:sp>
      <p:sp>
        <p:nvSpPr>
          <p:cNvPr id="9" name="Rectangle 8"/>
          <p:cNvSpPr/>
          <p:nvPr/>
        </p:nvSpPr>
        <p:spPr>
          <a:xfrm>
            <a:off x="1143546" y="3068960"/>
            <a:ext cx="6840760" cy="93610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dirty="0" smtClean="0"/>
              <a:t>The ability to maintain and enhance effectiveness in the midst of a fast-paced, high-pressured and continuously changing environment</a:t>
            </a:r>
            <a:endParaRPr lang="en-GB" dirty="0"/>
          </a:p>
        </p:txBody>
      </p:sp>
      <p:sp>
        <p:nvSpPr>
          <p:cNvPr id="10" name="Rectangle 9"/>
          <p:cNvSpPr/>
          <p:nvPr/>
        </p:nvSpPr>
        <p:spPr>
          <a:xfrm>
            <a:off x="1110450" y="4293096"/>
            <a:ext cx="6912768" cy="9361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dirty="0" smtClean="0"/>
              <a:t>A set of flexible cognitive, behavioural and emotional responses to short or long term difficulties </a:t>
            </a:r>
            <a:endParaRPr lang="en-GB"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Effect transition="in" filter="fade">
                                      <p:cBhvr>
                                        <p:cTn id="17" dur="2000"/>
                                        <p:tgtEl>
                                          <p:spTgt spid="8">
                                            <p:bg/>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20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Effect transition="in" filter="fade">
                                      <p:cBhvr>
                                        <p:cTn id="27" dur="2000"/>
                                        <p:tgtEl>
                                          <p:spTgt spid="9">
                                            <p:bg/>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fade">
                                      <p:cBhvr>
                                        <p:cTn id="32" dur="20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Effect transition="in" filter="fade">
                                      <p:cBhvr>
                                        <p:cTn id="37" dur="2000"/>
                                        <p:tgtEl>
                                          <p:spTgt spid="10">
                                            <p:bg/>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fade">
                                      <p:cBhvr>
                                        <p:cTn id="42"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8" grpId="0" build="p" animBg="1"/>
      <p:bldP spid="9" grpId="0" build="p" animBg="1"/>
      <p:bldP spid="10" grpId="0" build="p" animBg="1"/>
    </p:bldLst>
  </p:timing>
</p:sld>
</file>

<file path=ppt/theme/theme1.xml><?xml version="1.0" encoding="utf-8"?>
<a:theme xmlns:a="http://schemas.openxmlformats.org/drawingml/2006/main" name="Interim PowerPoint Template Vista April2010">
  <a:themeElements>
    <a:clrScheme name="Shell - Colours">
      <a:dk1>
        <a:srgbClr val="595959"/>
      </a:dk1>
      <a:lt1>
        <a:srgbClr val="FFFFFF"/>
      </a:lt1>
      <a:dk2>
        <a:srgbClr val="999999"/>
      </a:dk2>
      <a:lt2>
        <a:srgbClr val="CCCCCC"/>
      </a:lt2>
      <a:accent1>
        <a:srgbClr val="F7D117"/>
      </a:accent1>
      <a:accent2>
        <a:srgbClr val="D42E12"/>
      </a:accent2>
      <a:accent3>
        <a:srgbClr val="003882"/>
      </a:accent3>
      <a:accent4>
        <a:srgbClr val="611759"/>
      </a:accent4>
      <a:accent5>
        <a:srgbClr val="00824A"/>
      </a:accent5>
      <a:accent6>
        <a:srgbClr val="DE8703"/>
      </a:accent6>
      <a:hlink>
        <a:srgbClr val="000000"/>
      </a:hlink>
      <a:folHlink>
        <a:srgbClr val="000000"/>
      </a:folHlink>
    </a:clrScheme>
    <a:fontScheme name="Shell - Fonts">
      <a:majorFont>
        <a:latin typeface="Futura Medium"/>
        <a:ea typeface=""/>
        <a:cs typeface=""/>
      </a:majorFont>
      <a:minorFont>
        <a:latin typeface="Futura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ts val="2100"/>
          </a:lnSpc>
          <a:spcAft>
            <a:spcPts val="1200"/>
          </a:spcAft>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Interim PowerPoint Template Vista April2010</Template>
  <TotalTime>1186</TotalTime>
  <Words>3334</Words>
  <Application>Microsoft Office PowerPoint</Application>
  <PresentationFormat>On-screen Show (4:3)</PresentationFormat>
  <Paragraphs>403</Paragraphs>
  <Slides>40</Slides>
  <Notes>15</Notes>
  <HiddenSlides>5</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Interim PowerPoint Template Vista April2010</vt:lpstr>
      <vt:lpstr>Photo Editor Photo</vt:lpstr>
      <vt:lpstr>Slide 1</vt:lpstr>
      <vt:lpstr>Why you are here thinking about Stress</vt:lpstr>
      <vt:lpstr>Agree or Disagree ?</vt:lpstr>
      <vt:lpstr>Slide 4</vt:lpstr>
      <vt:lpstr>Early Man…..stress =</vt:lpstr>
      <vt:lpstr>Slide 6</vt:lpstr>
      <vt:lpstr>Physiology of Stress</vt:lpstr>
      <vt:lpstr>Stress Control</vt:lpstr>
      <vt:lpstr> What is Resilience?</vt:lpstr>
      <vt:lpstr> What is Resilience?</vt:lpstr>
      <vt:lpstr>Resilience- demonstrating good coping strategies </vt:lpstr>
      <vt:lpstr>Life out of balance - a need to develop resilience </vt:lpstr>
      <vt:lpstr>Understanding Resilience</vt:lpstr>
      <vt:lpstr>What is Resilience?</vt:lpstr>
      <vt:lpstr>Understanding  Resilience   </vt:lpstr>
      <vt:lpstr>Factors influencing Resilience </vt:lpstr>
      <vt:lpstr>Factors influencing Resilience </vt:lpstr>
      <vt:lpstr>How beliefs can influence behaviour</vt:lpstr>
      <vt:lpstr>How beliefs can influence behaviour</vt:lpstr>
      <vt:lpstr>Developing Resilience</vt:lpstr>
      <vt:lpstr>Resilience Modules</vt:lpstr>
      <vt:lpstr>Take care of yourself </vt:lpstr>
      <vt:lpstr>Accept that change is a part of living</vt:lpstr>
      <vt:lpstr>Nurture a positive view of yourself</vt:lpstr>
      <vt:lpstr>Look for opportunities for self discovery</vt:lpstr>
      <vt:lpstr>Move toward your goals </vt:lpstr>
      <vt:lpstr>Take decisive actions</vt:lpstr>
      <vt:lpstr>Keep things in perspective</vt:lpstr>
      <vt:lpstr>Avoid seeing crises as insurmountable problems</vt:lpstr>
      <vt:lpstr>Maintain a hopeful outlook </vt:lpstr>
      <vt:lpstr>Make Connections</vt:lpstr>
      <vt:lpstr>Being Grateful can accomplish more</vt:lpstr>
      <vt:lpstr>How to help yourself and your team to develop their resilience</vt:lpstr>
      <vt:lpstr>Exercise</vt:lpstr>
      <vt:lpstr>Stress Control</vt:lpstr>
      <vt:lpstr>Slide 36</vt:lpstr>
      <vt:lpstr>Stress Control</vt:lpstr>
      <vt:lpstr>Stress Control</vt:lpstr>
      <vt:lpstr>Stress Control</vt:lpstr>
      <vt:lpstr>Stress Control</vt:lpstr>
    </vt:vector>
  </TitlesOfParts>
  <Company>Shell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FUTURA MEDIUM 24PT emboldened Up to Three Lines All Capital or Title Case</dc:title>
  <dc:creator>Helen.Griffith</dc:creator>
  <cp:lastModifiedBy>mu51391</cp:lastModifiedBy>
  <cp:revision>225</cp:revision>
  <dcterms:created xsi:type="dcterms:W3CDTF">2010-06-17T16:21:13Z</dcterms:created>
  <dcterms:modified xsi:type="dcterms:W3CDTF">2016-10-16T04:56:49Z</dcterms:modified>
</cp:coreProperties>
</file>