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256" r:id="rId2"/>
    <p:sldId id="278" r:id="rId3"/>
    <p:sldId id="279" r:id="rId4"/>
    <p:sldId id="339" r:id="rId5"/>
    <p:sldId id="337" r:id="rId6"/>
    <p:sldId id="309" r:id="rId7"/>
    <p:sldId id="344" r:id="rId8"/>
    <p:sldId id="335" r:id="rId9"/>
    <p:sldId id="288" r:id="rId10"/>
    <p:sldId id="329" r:id="rId11"/>
    <p:sldId id="315" r:id="rId12"/>
    <p:sldId id="338" r:id="rId13"/>
    <p:sldId id="330" r:id="rId14"/>
    <p:sldId id="348" r:id="rId15"/>
    <p:sldId id="340" r:id="rId16"/>
    <p:sldId id="297" r:id="rId17"/>
    <p:sldId id="331" r:id="rId18"/>
    <p:sldId id="332" r:id="rId19"/>
    <p:sldId id="347" r:id="rId20"/>
    <p:sldId id="273" r:id="rId21"/>
    <p:sldId id="304" r:id="rId22"/>
    <p:sldId id="280" r:id="rId23"/>
    <p:sldId id="301" r:id="rId24"/>
    <p:sldId id="298" r:id="rId25"/>
    <p:sldId id="305" r:id="rId26"/>
    <p:sldId id="349" r:id="rId27"/>
    <p:sldId id="342" r:id="rId28"/>
    <p:sldId id="282" r:id="rId29"/>
    <p:sldId id="293" r:id="rId30"/>
    <p:sldId id="290" r:id="rId31"/>
    <p:sldId id="302" r:id="rId32"/>
    <p:sldId id="303" r:id="rId33"/>
    <p:sldId id="283" r:id="rId34"/>
    <p:sldId id="291" r:id="rId35"/>
    <p:sldId id="292" r:id="rId36"/>
    <p:sldId id="33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A21"/>
    <a:srgbClr val="FADD06"/>
    <a:srgbClr val="FF6600"/>
    <a:srgbClr val="FDF70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94713" autoAdjust="0"/>
  </p:normalViewPr>
  <p:slideViewPr>
    <p:cSldViewPr>
      <p:cViewPr varScale="1">
        <p:scale>
          <a:sx n="110" d="100"/>
          <a:sy n="110" d="100"/>
        </p:scale>
        <p:origin x="-1824" y="-90"/>
      </p:cViewPr>
      <p:guideLst>
        <p:guide orient="horz" pos="2160"/>
        <p:guide pos="2880"/>
      </p:guideLst>
    </p:cSldViewPr>
  </p:slideViewPr>
  <p:outlineViewPr>
    <p:cViewPr>
      <p:scale>
        <a:sx n="33" d="100"/>
        <a:sy n="33" d="100"/>
      </p:scale>
      <p:origin x="0" y="3762"/>
    </p:cViewPr>
  </p:outlineViewPr>
  <p:notesTextViewPr>
    <p:cViewPr>
      <p:scale>
        <a:sx n="100" d="100"/>
        <a:sy n="100" d="100"/>
      </p:scale>
      <p:origin x="0" y="0"/>
    </p:cViewPr>
  </p:notesTextViewPr>
  <p:notesViewPr>
    <p:cSldViewPr>
      <p:cViewPr varScale="1">
        <p:scale>
          <a:sx n="88" d="100"/>
          <a:sy n="88" d="100"/>
        </p:scale>
        <p:origin x="-3870"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DE6E2C-E696-40D5-A0C5-AB490E436BF7}" type="datetimeFigureOut">
              <a:rPr lang="en-US" smtClean="0"/>
              <a:pPr/>
              <a:t>16/10/2016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888DA9-47BB-4C2F-9622-C5106412C29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77C96-2DD4-4506-AE80-3B729392A61C}" type="datetimeFigureOut">
              <a:rPr lang="en-US" smtClean="0"/>
              <a:pPr/>
              <a:t>16/10/2016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C86FF7-5243-41AB-9AD1-BD0B1F15EF3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629400" y="6324600"/>
            <a:ext cx="2133600" cy="365125"/>
          </a:xfrm>
        </p:spPr>
        <p:txBody>
          <a:bodyPr/>
          <a:lstStyle/>
          <a:p>
            <a:fld id="{06F6C011-C071-4BE4-A7EC-57CB65828399}" type="slidenum">
              <a:rPr lang="en-US" smtClean="0"/>
              <a:pPr/>
              <a:t>‹#›</a:t>
            </a:fld>
            <a:endParaRPr lang="en-US" dirty="0"/>
          </a:p>
        </p:txBody>
      </p:sp>
      <p:sp>
        <p:nvSpPr>
          <p:cNvPr id="7" name="Rectangle 6"/>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917424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F6C011-C071-4BE4-A7EC-57CB65828399}" type="slidenum">
              <a:rPr lang="en-US" smtClean="0"/>
              <a:pPr/>
              <a:t>‹#›</a:t>
            </a:fld>
            <a:endParaRPr lang="en-US"/>
          </a:p>
        </p:txBody>
      </p:sp>
      <p:sp>
        <p:nvSpPr>
          <p:cNvPr id="8" name="Rectangle 7"/>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758157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F6C011-C071-4BE4-A7EC-57CB65828399}" type="slidenum">
              <a:rPr lang="en-US" smtClean="0"/>
              <a:pPr/>
              <a:t>‹#›</a:t>
            </a:fld>
            <a:endParaRPr lang="en-US"/>
          </a:p>
        </p:txBody>
      </p:sp>
    </p:spTree>
    <p:extLst>
      <p:ext uri="{BB962C8B-B14F-4D97-AF65-F5344CB8AC3E}">
        <p14:creationId xmlns:p14="http://schemas.microsoft.com/office/powerpoint/2010/main" xmlns="" val="912252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3152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229600" cy="4906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dirty="0"/>
          </a:p>
        </p:txBody>
      </p:sp>
      <p:sp>
        <p:nvSpPr>
          <p:cNvPr id="8" name="Rectangle 7"/>
          <p:cNvSpPr/>
          <p:nvPr userDrawn="1"/>
        </p:nvSpPr>
        <p:spPr>
          <a:xfrm>
            <a:off x="0" y="783336"/>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Slide Number Placeholder 3"/>
          <p:cNvSpPr txBox="1">
            <a:spLocks/>
          </p:cNvSpPr>
          <p:nvPr userDrawn="1"/>
        </p:nvSpPr>
        <p:spPr>
          <a:xfrm>
            <a:off x="8305800" y="6248400"/>
            <a:ext cx="457200" cy="45720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0C7DF163-8BB8-4097-991D-3E0CD5228468}"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xmlns="" val="1157952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F6C011-C071-4BE4-A7EC-57CB65828399}" type="slidenum">
              <a:rPr lang="en-US" smtClean="0"/>
              <a:pPr/>
              <a:t>‹#›</a:t>
            </a:fld>
            <a:endParaRPr lang="en-US"/>
          </a:p>
        </p:txBody>
      </p:sp>
      <p:sp>
        <p:nvSpPr>
          <p:cNvPr id="7" name="Rectangle 6"/>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3149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F6C011-C071-4BE4-A7EC-57CB65828399}" type="slidenum">
              <a:rPr lang="en-US" smtClean="0"/>
              <a:pPr/>
              <a:t>‹#›</a:t>
            </a:fld>
            <a:endParaRPr lang="en-US"/>
          </a:p>
        </p:txBody>
      </p:sp>
      <p:sp>
        <p:nvSpPr>
          <p:cNvPr id="9" name="Rectangle 8"/>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37515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3152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9906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0362"/>
            <a:ext cx="4040188" cy="43132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9906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30362"/>
            <a:ext cx="4041775" cy="43132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3429000" y="6400800"/>
            <a:ext cx="2133600" cy="288925"/>
          </a:xfrm>
        </p:spPr>
        <p:txBody>
          <a:bodyPr/>
          <a:lstStyle/>
          <a:p>
            <a:fld id="{1A80B863-ACE3-4A92-A788-D26694F49543}" type="datetimeFigureOut">
              <a:rPr lang="en-US" smtClean="0"/>
              <a:pPr/>
              <a:t>16/10/2016</a:t>
            </a:fld>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F6C011-C071-4BE4-A7EC-57CB65828399}" type="slidenum">
              <a:rPr lang="en-US" smtClean="0"/>
              <a:pPr/>
              <a:t>‹#›</a:t>
            </a:fld>
            <a:endParaRPr lang="en-US"/>
          </a:p>
        </p:txBody>
      </p:sp>
      <p:sp>
        <p:nvSpPr>
          <p:cNvPr id="11" name="Rectangle 10"/>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68841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F6C011-C071-4BE4-A7EC-57CB65828399}" type="slidenum">
              <a:rPr lang="en-US" smtClean="0"/>
              <a:pPr/>
              <a:t>‹#›</a:t>
            </a:fld>
            <a:endParaRPr lang="en-US"/>
          </a:p>
        </p:txBody>
      </p:sp>
      <p:sp>
        <p:nvSpPr>
          <p:cNvPr id="7" name="Rectangle 6"/>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890573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581400" y="6324600"/>
            <a:ext cx="2133600" cy="365125"/>
          </a:xfrm>
        </p:spPr>
        <p:txBody>
          <a:bodyPr/>
          <a:lstStyle/>
          <a:p>
            <a:fld id="{1A80B863-ACE3-4A92-A788-D26694F49543}" type="datetimeFigureOut">
              <a:rPr lang="en-US" smtClean="0"/>
              <a:pPr/>
              <a:t>16/10/2016</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F6C011-C071-4BE4-A7EC-57CB65828399}" type="slidenum">
              <a:rPr lang="en-US" smtClean="0"/>
              <a:pPr/>
              <a:t>‹#›</a:t>
            </a:fld>
            <a:endParaRPr lang="en-US"/>
          </a:p>
        </p:txBody>
      </p:sp>
      <p:sp>
        <p:nvSpPr>
          <p:cNvPr id="5" name="Rectangle 4"/>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344302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008313" cy="8572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14400"/>
            <a:ext cx="5111750" cy="5211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828800"/>
            <a:ext cx="3008313" cy="4297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F6C011-C071-4BE4-A7EC-57CB65828399}" type="slidenum">
              <a:rPr lang="en-US" smtClean="0"/>
              <a:pPr/>
              <a:t>‹#›</a:t>
            </a:fld>
            <a:endParaRPr lang="en-US"/>
          </a:p>
        </p:txBody>
      </p:sp>
      <p:sp>
        <p:nvSpPr>
          <p:cNvPr id="9" name="Rectangle 8"/>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46908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219199"/>
            <a:ext cx="5486400" cy="35083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80B863-ACE3-4A92-A788-D26694F49543}" type="datetimeFigureOut">
              <a:rPr lang="en-US" smtClean="0"/>
              <a:pPr/>
              <a:t>16/10/2016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F6C011-C071-4BE4-A7EC-57CB65828399}" type="slidenum">
              <a:rPr lang="en-US" smtClean="0"/>
              <a:pPr/>
              <a:t>‹#›</a:t>
            </a:fld>
            <a:endParaRPr lang="en-US"/>
          </a:p>
        </p:txBody>
      </p:sp>
      <p:sp>
        <p:nvSpPr>
          <p:cNvPr id="9" name="Rectangle 8"/>
          <p:cNvSpPr/>
          <p:nvPr userDrawn="1"/>
        </p:nvSpPr>
        <p:spPr>
          <a:xfrm>
            <a:off x="0" y="762000"/>
            <a:ext cx="9144000" cy="54864"/>
          </a:xfrm>
          <a:prstGeom prst="rect">
            <a:avLst/>
          </a:prstGeom>
          <a:solidFill>
            <a:srgbClr val="FFCA2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72647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0B863-ACE3-4A92-A788-D26694F49543}" type="datetimeFigureOut">
              <a:rPr lang="en-US" smtClean="0"/>
              <a:pPr/>
              <a:t>16/10/2016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F6C011-C071-4BE4-A7EC-57CB65828399}" type="slidenum">
              <a:rPr lang="en-US" smtClean="0"/>
              <a:pPr/>
              <a:t>‹#›</a:t>
            </a:fld>
            <a:endParaRPr lang="en-US"/>
          </a:p>
        </p:txBody>
      </p:sp>
      <p:pic>
        <p:nvPicPr>
          <p:cNvPr id="2050" name="Picture 2" descr="C:\Ruchi\Ruchi\PDO\2012\Corporate Identity\PDO ppt 4.jpg"/>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4000" cy="68495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65766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066800"/>
            <a:ext cx="7848600" cy="3124200"/>
          </a:xfrm>
        </p:spPr>
        <p:txBody>
          <a:bodyPr>
            <a:normAutofit/>
          </a:bodyPr>
          <a:lstStyle/>
          <a:p>
            <a:r>
              <a:rPr kumimoji="1" lang="en-US" sz="3600" b="1" dirty="0" smtClean="0">
                <a:ea typeface="Geneva"/>
                <a:cs typeface="Geneva"/>
              </a:rPr>
              <a:t>Reducing the risk of groundwater contamination by spilled oil-Case Study </a:t>
            </a:r>
            <a:endParaRPr lang="en-US" sz="4000" b="1" dirty="0">
              <a:solidFill>
                <a:schemeClr val="accent1"/>
              </a:solidFill>
            </a:endParaRPr>
          </a:p>
        </p:txBody>
      </p:sp>
      <p:sp>
        <p:nvSpPr>
          <p:cNvPr id="3" name="Subtitle 2"/>
          <p:cNvSpPr>
            <a:spLocks noGrp="1"/>
          </p:cNvSpPr>
          <p:nvPr>
            <p:ph type="subTitle" idx="1"/>
          </p:nvPr>
        </p:nvSpPr>
        <p:spPr>
          <a:xfrm>
            <a:off x="1371600" y="4191000"/>
            <a:ext cx="6400800" cy="1752600"/>
          </a:xfrm>
        </p:spPr>
        <p:txBody>
          <a:bodyPr>
            <a:noAutofit/>
          </a:bodyPr>
          <a:lstStyle/>
          <a:p>
            <a:pPr eaLnBrk="0" hangingPunct="0">
              <a:defRPr/>
            </a:pPr>
            <a:r>
              <a:rPr kumimoji="1" lang="en-GB" sz="2400" b="1" dirty="0" smtClean="0">
                <a:solidFill>
                  <a:schemeClr val="tx1"/>
                </a:solidFill>
                <a:effectLst>
                  <a:outerShdw blurRad="38100" dist="38100" dir="2700000" algn="tl">
                    <a:srgbClr val="C0C0C0"/>
                  </a:outerShdw>
                </a:effectLst>
                <a:latin typeface="Arial" charset="0"/>
                <a:cs typeface="Arial" charset="0"/>
              </a:rPr>
              <a:t>Zahran </a:t>
            </a:r>
            <a:r>
              <a:rPr kumimoji="1" lang="en-GB" sz="2400" b="1" dirty="0" smtClean="0">
                <a:solidFill>
                  <a:schemeClr val="tx1"/>
                </a:solidFill>
                <a:effectLst>
                  <a:outerShdw blurRad="38100" dist="38100" dir="2700000" algn="tl">
                    <a:srgbClr val="C0C0C0"/>
                  </a:outerShdw>
                </a:effectLst>
                <a:latin typeface="Arial" charset="0"/>
                <a:cs typeface="Arial" charset="0"/>
              </a:rPr>
              <a:t>Al-Busaidi</a:t>
            </a:r>
            <a:endParaRPr kumimoji="1" lang="en-GB" sz="2400" b="1" dirty="0" smtClean="0">
              <a:solidFill>
                <a:schemeClr val="tx1"/>
              </a:solidFill>
              <a:effectLst>
                <a:outerShdw blurRad="38100" dist="38100" dir="2700000" algn="tl">
                  <a:srgbClr val="C0C0C0"/>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Geological overview of the area</a:t>
            </a:r>
            <a:endParaRPr lang="en-US" dirty="0"/>
          </a:p>
        </p:txBody>
      </p:sp>
      <p:pic>
        <p:nvPicPr>
          <p:cNvPr id="4" name="Picture 2"/>
          <p:cNvPicPr>
            <a:picLocks noGrp="1" noChangeAspect="1" noChangeArrowheads="1"/>
          </p:cNvPicPr>
          <p:nvPr>
            <p:ph idx="1"/>
          </p:nvPr>
        </p:nvPicPr>
        <p:blipFill>
          <a:blip r:embed="rId2" cstate="print"/>
          <a:srcRect l="26910" t="45756" r="18810" b="15099"/>
          <a:stretch>
            <a:fillRect/>
          </a:stretch>
        </p:blipFill>
        <p:spPr bwMode="auto">
          <a:xfrm>
            <a:off x="152401" y="914401"/>
            <a:ext cx="8839200" cy="3585713"/>
          </a:xfrm>
          <a:prstGeom prst="rect">
            <a:avLst/>
          </a:prstGeom>
          <a:noFill/>
          <a:ln w="9525">
            <a:solidFill>
              <a:schemeClr val="tx1"/>
            </a:solidFill>
            <a:miter lim="800000"/>
            <a:headEnd/>
            <a:tailEnd/>
          </a:ln>
          <a:effectLst/>
        </p:spPr>
      </p:pic>
      <p:sp>
        <p:nvSpPr>
          <p:cNvPr id="5" name="Text Box 135"/>
          <p:cNvSpPr txBox="1">
            <a:spLocks noChangeArrowheads="1"/>
          </p:cNvSpPr>
          <p:nvPr/>
        </p:nvSpPr>
        <p:spPr bwMode="auto">
          <a:xfrm>
            <a:off x="838200" y="4724401"/>
            <a:ext cx="7162800" cy="584775"/>
          </a:xfrm>
          <a:prstGeom prst="rect">
            <a:avLst/>
          </a:prstGeom>
          <a:noFill/>
          <a:ln w="9525">
            <a:noFill/>
            <a:miter lim="800000"/>
            <a:headEnd/>
            <a:tailEnd/>
          </a:ln>
          <a:effectLst/>
        </p:spPr>
        <p:txBody>
          <a:bodyPr wrap="square">
            <a:spAutoFit/>
          </a:bodyPr>
          <a:lstStyle/>
          <a:p>
            <a:r>
              <a:rPr lang="en-GB" sz="1600" dirty="0"/>
              <a:t>Schematic </a:t>
            </a:r>
            <a:r>
              <a:rPr lang="en-GB" sz="1600" dirty="0" smtClean="0"/>
              <a:t>3D representation </a:t>
            </a:r>
            <a:r>
              <a:rPr lang="en-GB" sz="1600" dirty="0"/>
              <a:t>of the Spill Wadi with different </a:t>
            </a:r>
            <a:r>
              <a:rPr lang="en-GB" sz="1600" dirty="0" smtClean="0"/>
              <a:t>recent alluviums  (wadi gravel) accumulations </a:t>
            </a:r>
            <a:r>
              <a:rPr lang="en-GB" sz="1600" dirty="0"/>
              <a:t>and relatively shallow water level of the bank </a:t>
            </a:r>
            <a:r>
              <a:rPr lang="en-GB" sz="1600" dirty="0" smtClean="0"/>
              <a:t>storage.</a:t>
            </a:r>
            <a:endParaRPr lang="en-GB"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DSC07131"/>
          <p:cNvPicPr>
            <a:picLocks noChangeAspect="1" noChangeArrowheads="1"/>
          </p:cNvPicPr>
          <p:nvPr/>
        </p:nvPicPr>
        <p:blipFill>
          <a:blip r:embed="rId2" cstate="print"/>
          <a:srcRect/>
          <a:stretch>
            <a:fillRect/>
          </a:stretch>
        </p:blipFill>
        <p:spPr bwMode="auto">
          <a:xfrm>
            <a:off x="4495801" y="2513604"/>
            <a:ext cx="3657600" cy="2744196"/>
          </a:xfrm>
          <a:prstGeom prst="rect">
            <a:avLst/>
          </a:prstGeom>
          <a:noFill/>
          <a:ln w="28575">
            <a:solidFill>
              <a:srgbClr val="000000"/>
            </a:solidFill>
            <a:miter lim="800000"/>
            <a:headEnd/>
            <a:tailEnd/>
          </a:ln>
        </p:spPr>
      </p:pic>
      <p:grpSp>
        <p:nvGrpSpPr>
          <p:cNvPr id="3" name="Group 9"/>
          <p:cNvGrpSpPr>
            <a:grpSpLocks noChangeAspect="1"/>
          </p:cNvGrpSpPr>
          <p:nvPr/>
        </p:nvGrpSpPr>
        <p:grpSpPr bwMode="auto">
          <a:xfrm>
            <a:off x="374104" y="2514600"/>
            <a:ext cx="3664496" cy="2743200"/>
            <a:chOff x="544" y="2183"/>
            <a:chExt cx="2228" cy="1667"/>
          </a:xfrm>
        </p:grpSpPr>
        <p:pic>
          <p:nvPicPr>
            <p:cNvPr id="7171" name="Picture 3" descr="DSC07139"/>
            <p:cNvPicPr>
              <a:picLocks noChangeAspect="1" noChangeArrowheads="1"/>
            </p:cNvPicPr>
            <p:nvPr/>
          </p:nvPicPr>
          <p:blipFill>
            <a:blip r:embed="rId3" cstate="print"/>
            <a:srcRect/>
            <a:stretch>
              <a:fillRect/>
            </a:stretch>
          </p:blipFill>
          <p:spPr bwMode="auto">
            <a:xfrm>
              <a:off x="544" y="2183"/>
              <a:ext cx="2223" cy="1667"/>
            </a:xfrm>
            <a:prstGeom prst="rect">
              <a:avLst/>
            </a:prstGeom>
            <a:noFill/>
            <a:ln w="28575">
              <a:solidFill>
                <a:srgbClr val="000000"/>
              </a:solidFill>
              <a:miter lim="800000"/>
              <a:headEnd/>
              <a:tailEnd/>
            </a:ln>
          </p:spPr>
        </p:pic>
        <p:sp>
          <p:nvSpPr>
            <p:cNvPr id="7175" name="Freeform 7"/>
            <p:cNvSpPr>
              <a:spLocks noChangeAspect="1"/>
            </p:cNvSpPr>
            <p:nvPr/>
          </p:nvSpPr>
          <p:spPr bwMode="auto">
            <a:xfrm>
              <a:off x="544" y="3327"/>
              <a:ext cx="140" cy="58"/>
            </a:xfrm>
            <a:custGeom>
              <a:avLst/>
              <a:gdLst/>
              <a:ahLst/>
              <a:cxnLst>
                <a:cxn ang="0">
                  <a:pos x="0" y="58"/>
                </a:cxn>
                <a:cxn ang="0">
                  <a:pos x="83" y="24"/>
                </a:cxn>
                <a:cxn ang="0">
                  <a:pos x="140" y="0"/>
                </a:cxn>
              </a:cxnLst>
              <a:rect l="0" t="0" r="r" b="b"/>
              <a:pathLst>
                <a:path w="140" h="58">
                  <a:moveTo>
                    <a:pt x="0" y="58"/>
                  </a:moveTo>
                  <a:cubicBezTo>
                    <a:pt x="30" y="46"/>
                    <a:pt x="60" y="34"/>
                    <a:pt x="83" y="24"/>
                  </a:cubicBezTo>
                  <a:cubicBezTo>
                    <a:pt x="106" y="14"/>
                    <a:pt x="123" y="7"/>
                    <a:pt x="140" y="0"/>
                  </a:cubicBezTo>
                </a:path>
              </a:pathLst>
            </a:custGeom>
            <a:noFill/>
            <a:ln w="9525" cap="flat" cmpd="sng">
              <a:solidFill>
                <a:srgbClr val="FF0000"/>
              </a:solidFill>
              <a:prstDash val="dash"/>
              <a:round/>
              <a:headEnd/>
              <a:tailEnd/>
            </a:ln>
            <a:effectLst/>
          </p:spPr>
          <p:txBody>
            <a:bodyPr/>
            <a:lstStyle/>
            <a:p>
              <a:endParaRPr lang="en-US"/>
            </a:p>
          </p:txBody>
        </p:sp>
        <p:sp>
          <p:nvSpPr>
            <p:cNvPr id="7176" name="Freeform 8"/>
            <p:cNvSpPr>
              <a:spLocks noChangeAspect="1"/>
            </p:cNvSpPr>
            <p:nvPr/>
          </p:nvSpPr>
          <p:spPr bwMode="auto">
            <a:xfrm>
              <a:off x="1111" y="2998"/>
              <a:ext cx="1661" cy="636"/>
            </a:xfrm>
            <a:custGeom>
              <a:avLst/>
              <a:gdLst/>
              <a:ahLst/>
              <a:cxnLst>
                <a:cxn ang="0">
                  <a:pos x="0" y="183"/>
                </a:cxn>
                <a:cxn ang="0">
                  <a:pos x="212" y="83"/>
                </a:cxn>
                <a:cxn ang="0">
                  <a:pos x="368" y="11"/>
                </a:cxn>
                <a:cxn ang="0">
                  <a:pos x="428" y="14"/>
                </a:cxn>
                <a:cxn ang="0">
                  <a:pos x="503" y="80"/>
                </a:cxn>
                <a:cxn ang="0">
                  <a:pos x="527" y="98"/>
                </a:cxn>
                <a:cxn ang="0">
                  <a:pos x="572" y="89"/>
                </a:cxn>
                <a:cxn ang="0">
                  <a:pos x="593" y="152"/>
                </a:cxn>
                <a:cxn ang="0">
                  <a:pos x="647" y="194"/>
                </a:cxn>
                <a:cxn ang="0">
                  <a:pos x="668" y="296"/>
                </a:cxn>
                <a:cxn ang="0">
                  <a:pos x="659" y="386"/>
                </a:cxn>
                <a:cxn ang="0">
                  <a:pos x="680" y="467"/>
                </a:cxn>
                <a:cxn ang="0">
                  <a:pos x="734" y="521"/>
                </a:cxn>
                <a:cxn ang="0">
                  <a:pos x="824" y="473"/>
                </a:cxn>
                <a:cxn ang="0">
                  <a:pos x="920" y="413"/>
                </a:cxn>
                <a:cxn ang="0">
                  <a:pos x="1001" y="473"/>
                </a:cxn>
                <a:cxn ang="0">
                  <a:pos x="1079" y="524"/>
                </a:cxn>
                <a:cxn ang="0">
                  <a:pos x="1193" y="572"/>
                </a:cxn>
                <a:cxn ang="0">
                  <a:pos x="1322" y="623"/>
                </a:cxn>
                <a:cxn ang="0">
                  <a:pos x="1514" y="617"/>
                </a:cxn>
                <a:cxn ang="0">
                  <a:pos x="1661" y="509"/>
                </a:cxn>
              </a:cxnLst>
              <a:rect l="0" t="0" r="r" b="b"/>
              <a:pathLst>
                <a:path w="1661" h="636">
                  <a:moveTo>
                    <a:pt x="0" y="183"/>
                  </a:moveTo>
                  <a:cubicBezTo>
                    <a:pt x="75" y="147"/>
                    <a:pt x="151" y="112"/>
                    <a:pt x="212" y="83"/>
                  </a:cubicBezTo>
                  <a:cubicBezTo>
                    <a:pt x="273" y="54"/>
                    <a:pt x="332" y="22"/>
                    <a:pt x="368" y="11"/>
                  </a:cubicBezTo>
                  <a:cubicBezTo>
                    <a:pt x="404" y="0"/>
                    <a:pt x="405" y="2"/>
                    <a:pt x="428" y="14"/>
                  </a:cubicBezTo>
                  <a:cubicBezTo>
                    <a:pt x="451" y="26"/>
                    <a:pt x="487" y="66"/>
                    <a:pt x="503" y="80"/>
                  </a:cubicBezTo>
                  <a:cubicBezTo>
                    <a:pt x="519" y="94"/>
                    <a:pt x="516" y="97"/>
                    <a:pt x="527" y="98"/>
                  </a:cubicBezTo>
                  <a:cubicBezTo>
                    <a:pt x="538" y="99"/>
                    <a:pt x="561" y="80"/>
                    <a:pt x="572" y="89"/>
                  </a:cubicBezTo>
                  <a:cubicBezTo>
                    <a:pt x="583" y="98"/>
                    <a:pt x="581" y="135"/>
                    <a:pt x="593" y="152"/>
                  </a:cubicBezTo>
                  <a:cubicBezTo>
                    <a:pt x="605" y="169"/>
                    <a:pt x="635" y="170"/>
                    <a:pt x="647" y="194"/>
                  </a:cubicBezTo>
                  <a:cubicBezTo>
                    <a:pt x="659" y="218"/>
                    <a:pt x="666" y="264"/>
                    <a:pt x="668" y="296"/>
                  </a:cubicBezTo>
                  <a:cubicBezTo>
                    <a:pt x="670" y="328"/>
                    <a:pt x="657" y="358"/>
                    <a:pt x="659" y="386"/>
                  </a:cubicBezTo>
                  <a:cubicBezTo>
                    <a:pt x="661" y="414"/>
                    <a:pt x="667" y="444"/>
                    <a:pt x="680" y="467"/>
                  </a:cubicBezTo>
                  <a:cubicBezTo>
                    <a:pt x="693" y="490"/>
                    <a:pt x="710" y="520"/>
                    <a:pt x="734" y="521"/>
                  </a:cubicBezTo>
                  <a:cubicBezTo>
                    <a:pt x="758" y="522"/>
                    <a:pt x="793" y="491"/>
                    <a:pt x="824" y="473"/>
                  </a:cubicBezTo>
                  <a:cubicBezTo>
                    <a:pt x="855" y="455"/>
                    <a:pt x="891" y="413"/>
                    <a:pt x="920" y="413"/>
                  </a:cubicBezTo>
                  <a:cubicBezTo>
                    <a:pt x="949" y="413"/>
                    <a:pt x="975" y="455"/>
                    <a:pt x="1001" y="473"/>
                  </a:cubicBezTo>
                  <a:cubicBezTo>
                    <a:pt x="1027" y="491"/>
                    <a:pt x="1047" y="508"/>
                    <a:pt x="1079" y="524"/>
                  </a:cubicBezTo>
                  <a:cubicBezTo>
                    <a:pt x="1111" y="540"/>
                    <a:pt x="1153" y="556"/>
                    <a:pt x="1193" y="572"/>
                  </a:cubicBezTo>
                  <a:cubicBezTo>
                    <a:pt x="1233" y="588"/>
                    <a:pt x="1269" y="616"/>
                    <a:pt x="1322" y="623"/>
                  </a:cubicBezTo>
                  <a:cubicBezTo>
                    <a:pt x="1375" y="630"/>
                    <a:pt x="1458" y="636"/>
                    <a:pt x="1514" y="617"/>
                  </a:cubicBezTo>
                  <a:cubicBezTo>
                    <a:pt x="1570" y="598"/>
                    <a:pt x="1615" y="553"/>
                    <a:pt x="1661" y="509"/>
                  </a:cubicBezTo>
                </a:path>
              </a:pathLst>
            </a:custGeom>
            <a:noFill/>
            <a:ln w="9525" cap="flat" cmpd="sng">
              <a:solidFill>
                <a:srgbClr val="FF0000"/>
              </a:solidFill>
              <a:prstDash val="dash"/>
              <a:round/>
              <a:headEnd/>
              <a:tailEnd/>
            </a:ln>
            <a:effectLst/>
          </p:spPr>
          <p:txBody>
            <a:bodyPr/>
            <a:lstStyle/>
            <a:p>
              <a:endParaRPr lang="en-US"/>
            </a:p>
          </p:txBody>
        </p:sp>
      </p:grpSp>
      <p:sp>
        <p:nvSpPr>
          <p:cNvPr id="7180" name="AutoShape 12"/>
          <p:cNvSpPr>
            <a:spLocks noChangeArrowheads="1"/>
          </p:cNvSpPr>
          <p:nvPr/>
        </p:nvSpPr>
        <p:spPr bwMode="auto">
          <a:xfrm rot="2571145">
            <a:off x="5827884" y="3030537"/>
            <a:ext cx="612775" cy="276225"/>
          </a:xfrm>
          <a:prstGeom prst="rightArrow">
            <a:avLst>
              <a:gd name="adj1" fmla="val 33630"/>
              <a:gd name="adj2" fmla="val 101132"/>
            </a:avLst>
          </a:prstGeom>
          <a:solidFill>
            <a:srgbClr val="FF0000"/>
          </a:solidFill>
          <a:ln w="9525" algn="ctr">
            <a:solidFill>
              <a:schemeClr val="tx1"/>
            </a:solidFill>
            <a:miter lim="800000"/>
            <a:headEnd/>
            <a:tailEnd/>
          </a:ln>
          <a:effectLst/>
        </p:spPr>
        <p:txBody>
          <a:bodyPr wrap="none" anchor="ctr"/>
          <a:lstStyle/>
          <a:p>
            <a:endParaRPr lang="en-US"/>
          </a:p>
        </p:txBody>
      </p:sp>
      <p:sp>
        <p:nvSpPr>
          <p:cNvPr id="7183" name="Text Box 15"/>
          <p:cNvSpPr txBox="1">
            <a:spLocks noChangeArrowheads="1"/>
          </p:cNvSpPr>
          <p:nvPr/>
        </p:nvSpPr>
        <p:spPr bwMode="auto">
          <a:xfrm>
            <a:off x="2819400" y="4343400"/>
            <a:ext cx="1076325" cy="122238"/>
          </a:xfrm>
          <a:prstGeom prst="rect">
            <a:avLst/>
          </a:prstGeom>
          <a:noFill/>
          <a:ln w="9525" algn="ctr">
            <a:noFill/>
            <a:miter lim="800000"/>
            <a:headEnd/>
            <a:tailEnd/>
          </a:ln>
          <a:effectLst/>
        </p:spPr>
        <p:txBody>
          <a:bodyPr lIns="0" tIns="0" rIns="0" bIns="0">
            <a:spAutoFit/>
          </a:bodyPr>
          <a:lstStyle/>
          <a:p>
            <a:pPr>
              <a:spcBef>
                <a:spcPct val="50000"/>
              </a:spcBef>
            </a:pPr>
            <a:r>
              <a:rPr lang="en-US" sz="800" b="1" dirty="0"/>
              <a:t>Old Alluviums</a:t>
            </a:r>
            <a:endParaRPr lang="en-GB" sz="800" b="1" dirty="0"/>
          </a:p>
        </p:txBody>
      </p:sp>
      <p:sp>
        <p:nvSpPr>
          <p:cNvPr id="7184" name="Text Box 16"/>
          <p:cNvSpPr txBox="1">
            <a:spLocks noChangeArrowheads="1"/>
          </p:cNvSpPr>
          <p:nvPr/>
        </p:nvSpPr>
        <p:spPr bwMode="auto">
          <a:xfrm>
            <a:off x="1981200" y="4830763"/>
            <a:ext cx="885825" cy="122237"/>
          </a:xfrm>
          <a:prstGeom prst="rect">
            <a:avLst/>
          </a:prstGeom>
          <a:noFill/>
          <a:ln w="9525" algn="ctr">
            <a:noFill/>
            <a:miter lim="800000"/>
            <a:headEnd/>
            <a:tailEnd/>
          </a:ln>
          <a:effectLst/>
        </p:spPr>
        <p:txBody>
          <a:bodyPr lIns="0" tIns="0" rIns="0" bIns="0">
            <a:spAutoFit/>
          </a:bodyPr>
          <a:lstStyle/>
          <a:p>
            <a:pPr>
              <a:spcBef>
                <a:spcPct val="50000"/>
              </a:spcBef>
            </a:pPr>
            <a:r>
              <a:rPr lang="en-US" sz="800" b="1"/>
              <a:t>Harzburgite</a:t>
            </a:r>
            <a:endParaRPr lang="en-GB" sz="800" b="1"/>
          </a:p>
        </p:txBody>
      </p:sp>
      <p:sp>
        <p:nvSpPr>
          <p:cNvPr id="7187" name="Text Box 19"/>
          <p:cNvSpPr txBox="1">
            <a:spLocks noChangeArrowheads="1"/>
          </p:cNvSpPr>
          <p:nvPr/>
        </p:nvSpPr>
        <p:spPr bwMode="auto">
          <a:xfrm>
            <a:off x="1600200" y="5334000"/>
            <a:ext cx="2133600" cy="830997"/>
          </a:xfrm>
          <a:prstGeom prst="rect">
            <a:avLst/>
          </a:prstGeom>
          <a:noFill/>
          <a:ln w="9525" algn="ctr">
            <a:noFill/>
            <a:miter lim="800000"/>
            <a:headEnd/>
            <a:tailEnd/>
          </a:ln>
          <a:effectLst/>
        </p:spPr>
        <p:txBody>
          <a:bodyPr wrap="square">
            <a:spAutoFit/>
          </a:bodyPr>
          <a:lstStyle/>
          <a:p>
            <a:r>
              <a:rPr lang="en-GB" sz="1600" dirty="0" err="1" smtClean="0"/>
              <a:t>Harzburgite</a:t>
            </a:r>
            <a:r>
              <a:rPr lang="en-GB" sz="1600" dirty="0" smtClean="0"/>
              <a:t> (</a:t>
            </a:r>
            <a:r>
              <a:rPr lang="en-GB" sz="1600" dirty="0" err="1" smtClean="0"/>
              <a:t>ophiolite</a:t>
            </a:r>
            <a:r>
              <a:rPr lang="en-GB" sz="1600" dirty="0" smtClean="0"/>
              <a:t>) in contact with old alluvial (conglomerate)</a:t>
            </a:r>
            <a:endParaRPr lang="en-GB" sz="1600" dirty="0"/>
          </a:p>
        </p:txBody>
      </p:sp>
      <p:sp>
        <p:nvSpPr>
          <p:cNvPr id="7188" name="Text Box 20"/>
          <p:cNvSpPr txBox="1">
            <a:spLocks noChangeArrowheads="1"/>
          </p:cNvSpPr>
          <p:nvPr/>
        </p:nvSpPr>
        <p:spPr bwMode="auto">
          <a:xfrm>
            <a:off x="5257800" y="5357336"/>
            <a:ext cx="2362200" cy="830997"/>
          </a:xfrm>
          <a:prstGeom prst="rect">
            <a:avLst/>
          </a:prstGeom>
          <a:noFill/>
          <a:ln w="9525" algn="ctr">
            <a:noFill/>
            <a:miter lim="800000"/>
            <a:headEnd/>
            <a:tailEnd/>
          </a:ln>
          <a:effectLst/>
        </p:spPr>
        <p:txBody>
          <a:bodyPr wrap="square">
            <a:spAutoFit/>
          </a:bodyPr>
          <a:lstStyle/>
          <a:p>
            <a:r>
              <a:rPr lang="en-GB" sz="1600" dirty="0" smtClean="0"/>
              <a:t>An old </a:t>
            </a:r>
            <a:r>
              <a:rPr lang="en-GB" sz="1600" dirty="0"/>
              <a:t>Alluvium fracture in which oil has migrated through. </a:t>
            </a:r>
          </a:p>
        </p:txBody>
      </p:sp>
      <p:sp>
        <p:nvSpPr>
          <p:cNvPr id="20" name="Title 1"/>
          <p:cNvSpPr txBox="1">
            <a:spLocks/>
          </p:cNvSpPr>
          <p:nvPr/>
        </p:nvSpPr>
        <p:spPr>
          <a:xfrm>
            <a:off x="0" y="0"/>
            <a:ext cx="9144000" cy="731520"/>
          </a:xfrm>
          <a:prstGeom prst="rect">
            <a:avLst/>
          </a:prstGeom>
        </p:spPr>
        <p:txBody>
          <a:bodyPr>
            <a:normAutofit fontScale="97500" lnSpcReduction="10000"/>
          </a:bodyPr>
          <a:lstStyle/>
          <a:p>
            <a:pPr lvl="0" algn="ctr">
              <a:spcBef>
                <a:spcPct val="0"/>
              </a:spcBef>
            </a:pPr>
            <a:r>
              <a:rPr lang="en-GB" sz="4400" dirty="0" smtClean="0"/>
              <a:t>Fault and Fracture systems</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2" name="Content Placeholder 21"/>
          <p:cNvSpPr>
            <a:spLocks noGrp="1"/>
          </p:cNvSpPr>
          <p:nvPr>
            <p:ph idx="1"/>
          </p:nvPr>
        </p:nvSpPr>
        <p:spPr>
          <a:xfrm>
            <a:off x="152400" y="990601"/>
            <a:ext cx="8534400" cy="1447800"/>
          </a:xfrm>
        </p:spPr>
        <p:txBody>
          <a:bodyPr>
            <a:noAutofit/>
          </a:bodyPr>
          <a:lstStyle/>
          <a:p>
            <a:pPr algn="just"/>
            <a:r>
              <a:rPr lang="en-GB" sz="2000" dirty="0" smtClean="0"/>
              <a:t>Fractures are within the old Alluviums (conglomerate) and do not penetrate through the </a:t>
            </a:r>
            <a:r>
              <a:rPr lang="en-GB" sz="2000" dirty="0" err="1" smtClean="0"/>
              <a:t>Harzburgite</a:t>
            </a:r>
            <a:r>
              <a:rPr lang="en-GB" sz="2000" dirty="0" smtClean="0"/>
              <a:t>. </a:t>
            </a:r>
          </a:p>
          <a:p>
            <a:pPr algn="just"/>
            <a:r>
              <a:rPr lang="en-GB" sz="2000" dirty="0" smtClean="0"/>
              <a:t>Oil migrated through some of the fractures (but restricted within the area).</a:t>
            </a:r>
          </a:p>
          <a:p>
            <a:pPr algn="just"/>
            <a:r>
              <a:rPr lang="en-GB" sz="2000" dirty="0" smtClean="0"/>
              <a:t>The fractures are restricted in small zones.</a:t>
            </a:r>
          </a:p>
          <a:p>
            <a:pPr algn="just"/>
            <a:endParaRPr lang="en-GB" sz="2000" dirty="0" smtClean="0"/>
          </a:p>
          <a:p>
            <a:endParaRPr lang="en-US" sz="2000" dirty="0"/>
          </a:p>
        </p:txBody>
      </p:sp>
      <p:sp>
        <p:nvSpPr>
          <p:cNvPr id="14" name="Text Box 15"/>
          <p:cNvSpPr txBox="1">
            <a:spLocks noChangeArrowheads="1"/>
          </p:cNvSpPr>
          <p:nvPr/>
        </p:nvSpPr>
        <p:spPr bwMode="auto">
          <a:xfrm>
            <a:off x="4800600" y="2743200"/>
            <a:ext cx="1076325" cy="122238"/>
          </a:xfrm>
          <a:prstGeom prst="rect">
            <a:avLst/>
          </a:prstGeom>
          <a:noFill/>
          <a:ln w="9525" algn="ctr">
            <a:noFill/>
            <a:miter lim="800000"/>
            <a:headEnd/>
            <a:tailEnd/>
          </a:ln>
          <a:effectLst/>
        </p:spPr>
        <p:txBody>
          <a:bodyPr lIns="0" tIns="0" rIns="0" bIns="0">
            <a:spAutoFit/>
          </a:bodyPr>
          <a:lstStyle/>
          <a:p>
            <a:pPr>
              <a:spcBef>
                <a:spcPct val="50000"/>
              </a:spcBef>
            </a:pPr>
            <a:r>
              <a:rPr lang="en-US" sz="800" b="1" dirty="0"/>
              <a:t>Old Alluviums</a:t>
            </a:r>
            <a:endParaRPr lang="en-GB" sz="800" b="1" dirty="0"/>
          </a:p>
        </p:txBody>
      </p:sp>
      <p:sp>
        <p:nvSpPr>
          <p:cNvPr id="15" name="Text Box 15"/>
          <p:cNvSpPr txBox="1">
            <a:spLocks noChangeArrowheads="1"/>
          </p:cNvSpPr>
          <p:nvPr/>
        </p:nvSpPr>
        <p:spPr bwMode="auto">
          <a:xfrm>
            <a:off x="6553200" y="3657600"/>
            <a:ext cx="1447800" cy="123111"/>
          </a:xfrm>
          <a:prstGeom prst="rect">
            <a:avLst/>
          </a:prstGeom>
          <a:noFill/>
          <a:ln w="9525" algn="ctr">
            <a:noFill/>
            <a:miter lim="800000"/>
            <a:headEnd/>
            <a:tailEnd/>
          </a:ln>
          <a:effectLst/>
        </p:spPr>
        <p:txBody>
          <a:bodyPr wrap="square" lIns="0" tIns="0" rIns="0" bIns="0">
            <a:spAutoFit/>
          </a:bodyPr>
          <a:lstStyle/>
          <a:p>
            <a:pPr>
              <a:spcBef>
                <a:spcPct val="50000"/>
              </a:spcBef>
            </a:pPr>
            <a:r>
              <a:rPr lang="en-GB" sz="800" b="1" dirty="0" smtClean="0"/>
              <a:t>Oil stains within the rocks</a:t>
            </a:r>
            <a:endParaRPr lang="en-GB" sz="8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Spill Cleanup</a:t>
            </a:r>
            <a:endParaRPr lang="en-US" dirty="0"/>
          </a:p>
        </p:txBody>
      </p:sp>
      <p:sp>
        <p:nvSpPr>
          <p:cNvPr id="3" name="Content Placeholder 2"/>
          <p:cNvSpPr>
            <a:spLocks noGrp="1"/>
          </p:cNvSpPr>
          <p:nvPr>
            <p:ph idx="1"/>
          </p:nvPr>
        </p:nvSpPr>
        <p:spPr>
          <a:xfrm>
            <a:off x="914400" y="914400"/>
            <a:ext cx="7924800" cy="5135563"/>
          </a:xfrm>
        </p:spPr>
        <p:txBody>
          <a:bodyPr>
            <a:normAutofit fontScale="92500" lnSpcReduction="20000"/>
          </a:bodyPr>
          <a:lstStyle/>
          <a:p>
            <a:r>
              <a:rPr lang="en-US" sz="2800" dirty="0" smtClean="0"/>
              <a:t>Surface cleanup and excavation started.</a:t>
            </a:r>
          </a:p>
          <a:p>
            <a:r>
              <a:rPr lang="en-US" sz="2800" dirty="0" smtClean="0"/>
              <a:t>Absorbent was utilized to contain any oil in surface water.</a:t>
            </a:r>
          </a:p>
          <a:p>
            <a:r>
              <a:rPr lang="en-US" sz="2800" dirty="0" smtClean="0"/>
              <a:t>Pits and trenches excavated to contain any seepage of oil down-gradient.</a:t>
            </a:r>
          </a:p>
          <a:p>
            <a:r>
              <a:rPr lang="en-GB" sz="2800" dirty="0" smtClean="0"/>
              <a:t>Oily water pumping out on a continuous basis to prevent re-establishment of normal down gradient groundwater flow.</a:t>
            </a:r>
          </a:p>
          <a:p>
            <a:r>
              <a:rPr lang="en-GB" sz="2800" dirty="0" smtClean="0"/>
              <a:t>Cutting of trenches down to at least 0.5m below water table in the fresh bed rock section and about 1metre wide at marked locations should commence. </a:t>
            </a:r>
          </a:p>
          <a:p>
            <a:r>
              <a:rPr lang="en-GB" sz="2800" dirty="0" smtClean="0"/>
              <a:t>Chemical cleaning of oil from rocks and rock surfaces.</a:t>
            </a:r>
          </a:p>
          <a:p>
            <a:r>
              <a:rPr lang="en-GB" sz="2800" dirty="0" smtClean="0"/>
              <a:t>Water and air jet cleaning was practiced.</a:t>
            </a:r>
            <a:r>
              <a:rPr lang="en-GB" sz="2800" dirty="0" smtClean="0">
                <a:cs typeface="Times New Roman" pitchFamily="18"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Spill Cleanup</a:t>
            </a:r>
            <a:endParaRPr lang="en-US" dirty="0"/>
          </a:p>
        </p:txBody>
      </p:sp>
      <p:pic>
        <p:nvPicPr>
          <p:cNvPr id="45058" name="Picture 2"/>
          <p:cNvPicPr>
            <a:picLocks noChangeAspect="1" noChangeArrowheads="1"/>
          </p:cNvPicPr>
          <p:nvPr/>
        </p:nvPicPr>
        <p:blipFill>
          <a:blip r:embed="rId2" cstate="print"/>
          <a:srcRect/>
          <a:stretch>
            <a:fillRect/>
          </a:stretch>
        </p:blipFill>
        <p:spPr bwMode="auto">
          <a:xfrm>
            <a:off x="914400" y="3505200"/>
            <a:ext cx="3489483" cy="2590800"/>
          </a:xfrm>
          <a:prstGeom prst="rect">
            <a:avLst/>
          </a:prstGeom>
          <a:noFill/>
          <a:ln w="9525">
            <a:noFill/>
            <a:miter lim="800000"/>
            <a:headEnd/>
            <a:tailEnd/>
          </a:ln>
          <a:effectLst/>
        </p:spPr>
      </p:pic>
      <p:pic>
        <p:nvPicPr>
          <p:cNvPr id="45059" name="Picture 3"/>
          <p:cNvPicPr>
            <a:picLocks noChangeAspect="1" noChangeArrowheads="1"/>
          </p:cNvPicPr>
          <p:nvPr/>
        </p:nvPicPr>
        <p:blipFill>
          <a:blip r:embed="rId3" cstate="print"/>
          <a:srcRect/>
          <a:stretch>
            <a:fillRect/>
          </a:stretch>
        </p:blipFill>
        <p:spPr bwMode="auto">
          <a:xfrm>
            <a:off x="4495800" y="3505200"/>
            <a:ext cx="3678157" cy="2590800"/>
          </a:xfrm>
          <a:prstGeom prst="rect">
            <a:avLst/>
          </a:prstGeom>
          <a:noFill/>
          <a:ln w="9525">
            <a:noFill/>
            <a:miter lim="800000"/>
            <a:headEnd/>
            <a:tailEnd/>
          </a:ln>
          <a:effectLst/>
        </p:spPr>
      </p:pic>
      <p:pic>
        <p:nvPicPr>
          <p:cNvPr id="45060" name="Picture 4"/>
          <p:cNvPicPr>
            <a:picLocks noChangeAspect="1" noChangeArrowheads="1"/>
          </p:cNvPicPr>
          <p:nvPr/>
        </p:nvPicPr>
        <p:blipFill>
          <a:blip r:embed="rId4" cstate="print"/>
          <a:srcRect/>
          <a:stretch>
            <a:fillRect/>
          </a:stretch>
        </p:blipFill>
        <p:spPr bwMode="auto">
          <a:xfrm>
            <a:off x="4516357" y="838200"/>
            <a:ext cx="3639758" cy="2590800"/>
          </a:xfrm>
          <a:prstGeom prst="rect">
            <a:avLst/>
          </a:prstGeom>
          <a:noFill/>
          <a:ln w="9525">
            <a:noFill/>
            <a:miter lim="800000"/>
            <a:headEnd/>
            <a:tailEnd/>
          </a:ln>
          <a:effectLst/>
        </p:spPr>
      </p:pic>
      <p:pic>
        <p:nvPicPr>
          <p:cNvPr id="45061" name="Picture 5" descr="G:\MSE2\Remediation\Bid Bid\Bid Bid MOL Leak\Site Visits\1st Dec 2008\P1020373.JPG"/>
          <p:cNvPicPr>
            <a:picLocks noChangeAspect="1" noChangeArrowheads="1"/>
          </p:cNvPicPr>
          <p:nvPr/>
        </p:nvPicPr>
        <p:blipFill>
          <a:blip r:embed="rId5" cstate="print"/>
          <a:srcRect/>
          <a:stretch>
            <a:fillRect/>
          </a:stretch>
        </p:blipFill>
        <p:spPr bwMode="auto">
          <a:xfrm>
            <a:off x="965200" y="838200"/>
            <a:ext cx="3454400" cy="2590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Cleanup</a:t>
            </a:r>
            <a:endParaRPr lang="en-US" dirty="0"/>
          </a:p>
        </p:txBody>
      </p:sp>
      <p:pic>
        <p:nvPicPr>
          <p:cNvPr id="3" name="Picture 9"/>
          <p:cNvPicPr>
            <a:picLocks noChangeAspect="1" noChangeArrowheads="1"/>
          </p:cNvPicPr>
          <p:nvPr/>
        </p:nvPicPr>
        <p:blipFill>
          <a:blip r:embed="rId2" cstate="print"/>
          <a:srcRect/>
          <a:stretch>
            <a:fillRect/>
          </a:stretch>
        </p:blipFill>
        <p:spPr bwMode="auto">
          <a:xfrm>
            <a:off x="4541520" y="914402"/>
            <a:ext cx="4297680" cy="3200398"/>
          </a:xfrm>
          <a:prstGeom prst="rect">
            <a:avLst/>
          </a:prstGeom>
          <a:noFill/>
          <a:ln>
            <a:solidFill>
              <a:schemeClr val="tx1"/>
            </a:solidFill>
          </a:ln>
        </p:spPr>
      </p:pic>
      <p:pic>
        <p:nvPicPr>
          <p:cNvPr id="4" name="Picture 3"/>
          <p:cNvPicPr>
            <a:picLocks noChangeAspect="1" noChangeArrowheads="1"/>
          </p:cNvPicPr>
          <p:nvPr/>
        </p:nvPicPr>
        <p:blipFill>
          <a:blip r:embed="rId3" cstate="print"/>
          <a:srcRect/>
          <a:stretch>
            <a:fillRect/>
          </a:stretch>
        </p:blipFill>
        <p:spPr bwMode="auto">
          <a:xfrm>
            <a:off x="76200" y="914400"/>
            <a:ext cx="4297680" cy="3223260"/>
          </a:xfrm>
          <a:prstGeom prst="rect">
            <a:avLst/>
          </a:prstGeom>
          <a:noFill/>
          <a:ln w="9525">
            <a:solidFill>
              <a:schemeClr val="tx1"/>
            </a:solidFill>
            <a:miter lim="800000"/>
            <a:headEnd/>
            <a:tailEnd/>
          </a:ln>
          <a:effectLst/>
        </p:spPr>
      </p:pic>
      <p:sp>
        <p:nvSpPr>
          <p:cNvPr id="5" name="Rectangle 4"/>
          <p:cNvSpPr/>
          <p:nvPr/>
        </p:nvSpPr>
        <p:spPr>
          <a:xfrm>
            <a:off x="228600" y="4267200"/>
            <a:ext cx="2440412" cy="307777"/>
          </a:xfrm>
          <a:prstGeom prst="rect">
            <a:avLst/>
          </a:prstGeom>
        </p:spPr>
        <p:txBody>
          <a:bodyPr wrap="none">
            <a:spAutoFit/>
          </a:bodyPr>
          <a:lstStyle/>
          <a:p>
            <a:r>
              <a:rPr lang="en-US" sz="1400" dirty="0" smtClean="0"/>
              <a:t>High Pressure Flushing of rocks</a:t>
            </a:r>
            <a:endParaRPr lang="en-US" sz="1400" dirty="0"/>
          </a:p>
        </p:txBody>
      </p:sp>
      <p:sp>
        <p:nvSpPr>
          <p:cNvPr id="6" name="Rectangle 5"/>
          <p:cNvSpPr/>
          <p:nvPr/>
        </p:nvSpPr>
        <p:spPr>
          <a:xfrm>
            <a:off x="4572000" y="4267200"/>
            <a:ext cx="3351302" cy="307777"/>
          </a:xfrm>
          <a:prstGeom prst="rect">
            <a:avLst/>
          </a:prstGeom>
        </p:spPr>
        <p:txBody>
          <a:bodyPr wrap="none">
            <a:spAutoFit/>
          </a:bodyPr>
          <a:lstStyle/>
          <a:p>
            <a:r>
              <a:rPr lang="en-US" sz="1400" dirty="0" smtClean="0"/>
              <a:t>Oil recovery and contaminated soil removal</a:t>
            </a:r>
            <a:endParaRPr lang="en-US"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Wadi Protection</a:t>
            </a:r>
            <a:endParaRPr lang="en-US"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p:nvPr/>
        </p:nvSpPr>
        <p:spPr>
          <a:xfrm>
            <a:off x="5105400" y="4343400"/>
            <a:ext cx="3657600" cy="646331"/>
          </a:xfrm>
          <a:prstGeom prst="rect">
            <a:avLst/>
          </a:prstGeom>
        </p:spPr>
        <p:txBody>
          <a:bodyPr wrap="square">
            <a:spAutoFit/>
          </a:bodyPr>
          <a:lstStyle/>
          <a:p>
            <a:r>
              <a:rPr lang="en-GB" i="1" dirty="0" smtClean="0"/>
              <a:t>Absorbent sheets were </a:t>
            </a:r>
            <a:r>
              <a:rPr lang="en-US" i="1" dirty="0" smtClean="0"/>
              <a:t>kept to collect any oil reaching the wadi entrance</a:t>
            </a:r>
            <a:endParaRPr lang="en-US" dirty="0"/>
          </a:p>
        </p:txBody>
      </p:sp>
      <p:pic>
        <p:nvPicPr>
          <p:cNvPr id="1028" name="Picture 4"/>
          <p:cNvPicPr>
            <a:picLocks noChangeAspect="1" noChangeArrowheads="1"/>
          </p:cNvPicPr>
          <p:nvPr/>
        </p:nvPicPr>
        <p:blipFill>
          <a:blip r:embed="rId2" cstate="print"/>
          <a:srcRect/>
          <a:stretch>
            <a:fillRect/>
          </a:stretch>
        </p:blipFill>
        <p:spPr bwMode="auto">
          <a:xfrm>
            <a:off x="4800600" y="914400"/>
            <a:ext cx="4267200" cy="3214077"/>
          </a:xfrm>
          <a:prstGeom prst="rect">
            <a:avLst/>
          </a:prstGeom>
          <a:noFill/>
          <a:ln w="9525">
            <a:solidFill>
              <a:schemeClr val="tx1"/>
            </a:solidFill>
            <a:miter lim="800000"/>
            <a:headEnd/>
            <a:tailEnd/>
          </a:ln>
          <a:effectLst/>
        </p:spPr>
      </p:pic>
      <p:pic>
        <p:nvPicPr>
          <p:cNvPr id="1029" name="Picture 5"/>
          <p:cNvPicPr>
            <a:picLocks noChangeAspect="1" noChangeArrowheads="1"/>
          </p:cNvPicPr>
          <p:nvPr/>
        </p:nvPicPr>
        <p:blipFill>
          <a:blip r:embed="rId3" cstate="print"/>
          <a:srcRect/>
          <a:stretch>
            <a:fillRect/>
          </a:stretch>
        </p:blipFill>
        <p:spPr bwMode="auto">
          <a:xfrm>
            <a:off x="76200" y="914400"/>
            <a:ext cx="4267200" cy="3247236"/>
          </a:xfrm>
          <a:prstGeom prst="rect">
            <a:avLst/>
          </a:prstGeom>
          <a:noFill/>
          <a:ln w="9525">
            <a:solidFill>
              <a:schemeClr val="tx1"/>
            </a:solidFill>
            <a:miter lim="800000"/>
            <a:headEnd/>
            <a:tailEnd/>
          </a:ln>
          <a:effectLst/>
        </p:spPr>
      </p:pic>
      <p:sp>
        <p:nvSpPr>
          <p:cNvPr id="10" name="Rectangle 9"/>
          <p:cNvSpPr/>
          <p:nvPr/>
        </p:nvSpPr>
        <p:spPr>
          <a:xfrm>
            <a:off x="609600" y="4267200"/>
            <a:ext cx="3657600" cy="646331"/>
          </a:xfrm>
          <a:prstGeom prst="rect">
            <a:avLst/>
          </a:prstGeom>
        </p:spPr>
        <p:txBody>
          <a:bodyPr wrap="square">
            <a:spAutoFit/>
          </a:bodyPr>
          <a:lstStyle/>
          <a:p>
            <a:r>
              <a:rPr lang="en-US" dirty="0" smtClean="0"/>
              <a:t>Entrance of the water channel protected using booms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Challenges</a:t>
            </a:r>
            <a:endParaRPr lang="en-US" dirty="0"/>
          </a:p>
        </p:txBody>
      </p:sp>
      <p:sp>
        <p:nvSpPr>
          <p:cNvPr id="3" name="Content Placeholder 2"/>
          <p:cNvSpPr>
            <a:spLocks noGrp="1"/>
          </p:cNvSpPr>
          <p:nvPr>
            <p:ph idx="1"/>
          </p:nvPr>
        </p:nvSpPr>
        <p:spPr/>
        <p:txBody>
          <a:bodyPr/>
          <a:lstStyle/>
          <a:p>
            <a:r>
              <a:rPr lang="en-US" dirty="0" smtClean="0"/>
              <a:t>Access</a:t>
            </a:r>
          </a:p>
          <a:p>
            <a:pPr>
              <a:buNone/>
            </a:pPr>
            <a:endParaRPr lang="en-US" dirty="0" smtClean="0"/>
          </a:p>
          <a:p>
            <a:r>
              <a:rPr lang="en-US" dirty="0" smtClean="0"/>
              <a:t>Water Supply </a:t>
            </a:r>
          </a:p>
          <a:p>
            <a:endParaRPr lang="en-US" dirty="0" smtClean="0"/>
          </a:p>
          <a:p>
            <a:r>
              <a:rPr lang="en-US" dirty="0" smtClean="0"/>
              <a:t>Compensation </a:t>
            </a:r>
          </a:p>
          <a:p>
            <a:endParaRPr lang="en-US" dirty="0" smtClean="0"/>
          </a:p>
          <a:p>
            <a:r>
              <a:rPr lang="en-US" dirty="0" smtClean="0"/>
              <a:t>Health Complaints</a:t>
            </a:r>
          </a:p>
          <a:p>
            <a:endParaRPr lang="en-US" dirty="0" smtClean="0"/>
          </a:p>
          <a:p>
            <a:endParaRPr lang="en-US" dirty="0"/>
          </a:p>
        </p:txBody>
      </p:sp>
      <p:pic>
        <p:nvPicPr>
          <p:cNvPr id="4" name="Picture 3" descr="No-entry.gif"/>
          <p:cNvPicPr>
            <a:picLocks noChangeAspect="1"/>
          </p:cNvPicPr>
          <p:nvPr/>
        </p:nvPicPr>
        <p:blipFill>
          <a:blip r:embed="rId2" cstate="print"/>
          <a:stretch>
            <a:fillRect/>
          </a:stretch>
        </p:blipFill>
        <p:spPr>
          <a:xfrm>
            <a:off x="2538413" y="1143000"/>
            <a:ext cx="801105" cy="1067514"/>
          </a:xfrm>
          <a:prstGeom prst="rect">
            <a:avLst/>
          </a:prstGeom>
        </p:spPr>
      </p:pic>
      <p:pic>
        <p:nvPicPr>
          <p:cNvPr id="5" name="Picture 4" descr="imagesCA546PLV.jpg"/>
          <p:cNvPicPr>
            <a:picLocks noChangeAspect="1"/>
          </p:cNvPicPr>
          <p:nvPr/>
        </p:nvPicPr>
        <p:blipFill>
          <a:blip r:embed="rId3" cstate="print"/>
          <a:stretch>
            <a:fillRect/>
          </a:stretch>
        </p:blipFill>
        <p:spPr>
          <a:xfrm>
            <a:off x="3429000" y="2273216"/>
            <a:ext cx="828675" cy="1155784"/>
          </a:xfrm>
          <a:prstGeom prst="rect">
            <a:avLst/>
          </a:prstGeom>
        </p:spPr>
      </p:pic>
      <p:pic>
        <p:nvPicPr>
          <p:cNvPr id="7" name="Picture 6" descr="untitled.png"/>
          <p:cNvPicPr>
            <a:picLocks noChangeAspect="1"/>
          </p:cNvPicPr>
          <p:nvPr/>
        </p:nvPicPr>
        <p:blipFill>
          <a:blip r:embed="rId4" cstate="print"/>
          <a:stretch>
            <a:fillRect/>
          </a:stretch>
        </p:blipFill>
        <p:spPr>
          <a:xfrm>
            <a:off x="4114800" y="4800600"/>
            <a:ext cx="2082443" cy="1314450"/>
          </a:xfrm>
          <a:prstGeom prst="rect">
            <a:avLst/>
          </a:prstGeom>
        </p:spPr>
      </p:pic>
      <p:pic>
        <p:nvPicPr>
          <p:cNvPr id="8" name="Picture 7" descr="money 2.jpg"/>
          <p:cNvPicPr>
            <a:picLocks noChangeAspect="1"/>
          </p:cNvPicPr>
          <p:nvPr/>
        </p:nvPicPr>
        <p:blipFill>
          <a:blip r:embed="rId5" cstate="print"/>
          <a:srcRect b="4688"/>
          <a:stretch>
            <a:fillRect/>
          </a:stretch>
        </p:blipFill>
        <p:spPr>
          <a:xfrm>
            <a:off x="3657600" y="3484880"/>
            <a:ext cx="1828800" cy="123952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Management</a:t>
            </a:r>
            <a:endParaRPr lang="en-US" dirty="0"/>
          </a:p>
        </p:txBody>
      </p:sp>
      <p:sp>
        <p:nvSpPr>
          <p:cNvPr id="3" name="Content Placeholder 2"/>
          <p:cNvSpPr>
            <a:spLocks noGrp="1"/>
          </p:cNvSpPr>
          <p:nvPr>
            <p:ph idx="1"/>
          </p:nvPr>
        </p:nvSpPr>
        <p:spPr>
          <a:xfrm>
            <a:off x="457200" y="1219201"/>
            <a:ext cx="8229600" cy="4114800"/>
          </a:xfrm>
        </p:spPr>
        <p:txBody>
          <a:bodyPr>
            <a:normAutofit/>
          </a:bodyPr>
          <a:lstStyle/>
          <a:p>
            <a:pPr lvl="0"/>
            <a:r>
              <a:rPr lang="en-US" dirty="0" smtClean="0"/>
              <a:t>Meetings were held with the </a:t>
            </a:r>
            <a:r>
              <a:rPr lang="en-US" dirty="0" err="1" smtClean="0"/>
              <a:t>tripes</a:t>
            </a:r>
            <a:r>
              <a:rPr lang="en-US" dirty="0" smtClean="0"/>
              <a:t> representatives to explain the progress of the cleanup.</a:t>
            </a:r>
          </a:p>
          <a:p>
            <a:pPr lvl="0"/>
            <a:r>
              <a:rPr lang="en-US" dirty="0" smtClean="0"/>
              <a:t>Various social projects were done on the area.</a:t>
            </a:r>
          </a:p>
          <a:p>
            <a:pPr lvl="0"/>
            <a:r>
              <a:rPr lang="en-US" dirty="0" smtClean="0"/>
              <a:t>Health and Social Impacts evaluation was done.</a:t>
            </a:r>
          </a:p>
          <a:p>
            <a:pPr lvl="0"/>
            <a:r>
              <a:rPr lang="en-US" dirty="0" smtClean="0"/>
              <a:t>Water Monitoring programme was done.</a:t>
            </a:r>
          </a:p>
          <a:p>
            <a:pPr lvl="0"/>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Environmental Monitoring</a:t>
            </a:r>
            <a:endParaRPr lang="en-US" dirty="0"/>
          </a:p>
        </p:txBody>
      </p:sp>
      <p:sp>
        <p:nvSpPr>
          <p:cNvPr id="4" name="Content Placeholder 3"/>
          <p:cNvSpPr>
            <a:spLocks noGrp="1"/>
          </p:cNvSpPr>
          <p:nvPr>
            <p:ph idx="1"/>
          </p:nvPr>
        </p:nvSpPr>
        <p:spPr/>
        <p:txBody>
          <a:bodyPr/>
          <a:lstStyle/>
          <a:p>
            <a:r>
              <a:rPr lang="en-US" dirty="0" smtClean="0"/>
              <a:t>Seven monitoring wells were drilled, with pumping capability (wider wells).</a:t>
            </a:r>
          </a:p>
          <a:p>
            <a:r>
              <a:rPr lang="en-US" dirty="0" smtClean="0"/>
              <a:t>Short, medium and long term groundwater monitoring plan was put in place.</a:t>
            </a:r>
          </a:p>
          <a:p>
            <a:r>
              <a:rPr lang="en-US" dirty="0" err="1" smtClean="0"/>
              <a:t>Analyse</a:t>
            </a:r>
            <a:r>
              <a:rPr lang="en-US" dirty="0" smtClean="0"/>
              <a:t> for BTEX, initially every months, then every 3 months (once the BTEX was in the drinking water standard) and finally every year.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Remediation Completion</a:t>
            </a:r>
            <a:endParaRPr lang="en-US" dirty="0"/>
          </a:p>
        </p:txBody>
      </p:sp>
      <p:sp>
        <p:nvSpPr>
          <p:cNvPr id="3" name="Content Placeholder 2"/>
          <p:cNvSpPr>
            <a:spLocks noGrp="1"/>
          </p:cNvSpPr>
          <p:nvPr>
            <p:ph idx="1"/>
          </p:nvPr>
        </p:nvSpPr>
        <p:spPr>
          <a:xfrm>
            <a:off x="914400" y="914400"/>
            <a:ext cx="7924800" cy="5135563"/>
          </a:xfrm>
        </p:spPr>
        <p:txBody>
          <a:bodyPr>
            <a:normAutofit/>
          </a:bodyPr>
          <a:lstStyle/>
          <a:p>
            <a:r>
              <a:rPr lang="en-GB" sz="2800" dirty="0" smtClean="0">
                <a:cs typeface="Times New Roman" pitchFamily="18" charset="0"/>
              </a:rPr>
              <a:t>Site cleanup and restoration commenced in 2008 and was completed in 2010. </a:t>
            </a:r>
          </a:p>
          <a:p>
            <a:r>
              <a:rPr lang="en-GB" sz="2800" dirty="0" smtClean="0">
                <a:cs typeface="Times New Roman" pitchFamily="18" charset="0"/>
              </a:rPr>
              <a:t>By end of 2010, the site was declared clean and monitoring continued.</a:t>
            </a:r>
          </a:p>
          <a:p>
            <a:r>
              <a:rPr lang="en-GB" sz="2800" dirty="0" smtClean="0">
                <a:cs typeface="Times New Roman" pitchFamily="18" charset="0"/>
              </a:rPr>
              <a:t>Since then the water was within the drinking water standard.</a:t>
            </a:r>
          </a:p>
          <a:p>
            <a:r>
              <a:rPr lang="en-GB" sz="2800" dirty="0" smtClean="0">
                <a:cs typeface="Times New Roman" pitchFamily="18" charset="0"/>
              </a:rPr>
              <a:t>Groundwater monitoring continued regularly.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Table of Content</a:t>
            </a:r>
            <a:endParaRPr lang="en-US" b="1" dirty="0"/>
          </a:p>
        </p:txBody>
      </p:sp>
      <p:sp>
        <p:nvSpPr>
          <p:cNvPr id="3" name="Content Placeholder 2"/>
          <p:cNvSpPr>
            <a:spLocks noGrp="1"/>
          </p:cNvSpPr>
          <p:nvPr>
            <p:ph idx="1"/>
          </p:nvPr>
        </p:nvSpPr>
        <p:spPr>
          <a:xfrm>
            <a:off x="457200" y="990601"/>
            <a:ext cx="8229600" cy="4190999"/>
          </a:xfrm>
        </p:spPr>
        <p:txBody>
          <a:bodyPr>
            <a:normAutofit fontScale="92500" lnSpcReduction="10000"/>
          </a:bodyPr>
          <a:lstStyle/>
          <a:p>
            <a:pPr lvl="0"/>
            <a:r>
              <a:rPr lang="en-US" dirty="0" smtClean="0"/>
              <a:t>Overview</a:t>
            </a:r>
          </a:p>
          <a:p>
            <a:r>
              <a:rPr lang="en-US" dirty="0" smtClean="0"/>
              <a:t>The Incident</a:t>
            </a:r>
          </a:p>
          <a:p>
            <a:pPr lvl="0"/>
            <a:r>
              <a:rPr lang="en-US" dirty="0" smtClean="0"/>
              <a:t>Location</a:t>
            </a:r>
          </a:p>
          <a:p>
            <a:pPr lvl="0"/>
            <a:r>
              <a:rPr lang="en-US" dirty="0" smtClean="0"/>
              <a:t>Geology of the Area</a:t>
            </a:r>
          </a:p>
          <a:p>
            <a:pPr lvl="0"/>
            <a:r>
              <a:rPr lang="en-US" dirty="0" smtClean="0"/>
              <a:t>Spill Response</a:t>
            </a:r>
          </a:p>
          <a:p>
            <a:pPr lvl="0"/>
            <a:r>
              <a:rPr lang="en-US" dirty="0" smtClean="0"/>
              <a:t>Cleanup / Remediation</a:t>
            </a:r>
          </a:p>
          <a:p>
            <a:pPr lvl="0"/>
            <a:r>
              <a:rPr lang="en-US" dirty="0" smtClean="0"/>
              <a:t>Social Challenges</a:t>
            </a:r>
          </a:p>
          <a:p>
            <a:pPr lvl="0"/>
            <a:r>
              <a:rPr lang="en-US" dirty="0" smtClean="0"/>
              <a:t>Monitoring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09800"/>
            <a:ext cx="9144000" cy="1798320"/>
          </a:xfrm>
        </p:spPr>
        <p:txBody>
          <a:bodyPr>
            <a:noAutofit/>
          </a:bodyPr>
          <a:lstStyle/>
          <a:p>
            <a:r>
              <a:rPr lang="en-US" sz="9600" b="1" dirty="0" smtClean="0"/>
              <a:t>The END</a:t>
            </a:r>
          </a:p>
        </p:txBody>
      </p:sp>
      <p:sp>
        <p:nvSpPr>
          <p:cNvPr id="3" name="Content Placeholder 2"/>
          <p:cNvSpPr>
            <a:spLocks noGrp="1"/>
          </p:cNvSpPr>
          <p:nvPr>
            <p:ph idx="1"/>
          </p:nvPr>
        </p:nvSpPr>
        <p:spPr/>
        <p:txBody>
          <a:bodyPr anchor="t"/>
          <a:lstStyle/>
          <a:p>
            <a:pPr>
              <a:buNone/>
            </a:pPr>
            <a:endParaRPr lang="en-US" b="1" dirty="0" smtClean="0">
              <a:solidFill>
                <a:srgbClr val="FF0000"/>
              </a:solidFill>
            </a:endParaRPr>
          </a:p>
          <a:p>
            <a:pPr>
              <a:buNone/>
            </a:pPr>
            <a:endParaRPr lang="en-US" b="1" dirty="0" smtClean="0">
              <a:solidFill>
                <a:srgbClr val="FF0000"/>
              </a:solidFill>
            </a:endParaRPr>
          </a:p>
          <a:p>
            <a:pPr>
              <a:buNone/>
            </a:pPr>
            <a:endParaRPr lang="en-US" b="1" dirty="0" smtClean="0">
              <a:solidFill>
                <a:srgbClr val="FF0000"/>
              </a:solidFill>
            </a:endParaRPr>
          </a:p>
          <a:p>
            <a:pPr>
              <a:buNone/>
            </a:pPr>
            <a:endParaRPr lang="en-US" b="1" dirty="0" smtClean="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Geology of Oman</a:t>
            </a:r>
            <a:endParaRPr lang="en-US" dirty="0"/>
          </a:p>
        </p:txBody>
      </p:sp>
      <p:sp>
        <p:nvSpPr>
          <p:cNvPr id="3" name="Content Placeholder 2"/>
          <p:cNvSpPr>
            <a:spLocks noGrp="1"/>
          </p:cNvSpPr>
          <p:nvPr>
            <p:ph idx="1"/>
          </p:nvPr>
        </p:nvSpPr>
        <p:spPr>
          <a:xfrm>
            <a:off x="457200" y="990601"/>
            <a:ext cx="8001000" cy="533400"/>
          </a:xfrm>
        </p:spPr>
        <p:txBody>
          <a:bodyPr>
            <a:normAutofit/>
          </a:bodyPr>
          <a:lstStyle/>
          <a:p>
            <a:r>
              <a:rPr lang="en-US" sz="2400" dirty="0" smtClean="0"/>
              <a:t>Oman has vast geology that runs 100s of Millions years.</a:t>
            </a:r>
            <a:endParaRPr lang="en-US" sz="2400" dirty="0"/>
          </a:p>
        </p:txBody>
      </p:sp>
      <p:pic>
        <p:nvPicPr>
          <p:cNvPr id="4" name="Picture 17"/>
          <p:cNvPicPr>
            <a:picLocks noChangeAspect="1" noChangeArrowheads="1"/>
          </p:cNvPicPr>
          <p:nvPr/>
        </p:nvPicPr>
        <p:blipFill>
          <a:blip r:embed="rId2" cstate="print"/>
          <a:srcRect t="9424" b="9424"/>
          <a:stretch>
            <a:fillRect/>
          </a:stretch>
        </p:blipFill>
        <p:spPr bwMode="auto">
          <a:xfrm>
            <a:off x="609600" y="1555955"/>
            <a:ext cx="6519863" cy="1682545"/>
          </a:xfrm>
          <a:prstGeom prst="rect">
            <a:avLst/>
          </a:prstGeom>
          <a:noFill/>
          <a:ln w="9525">
            <a:noFill/>
            <a:miter lim="800000"/>
            <a:headEnd/>
            <a:tailEnd/>
          </a:ln>
        </p:spPr>
      </p:pic>
      <p:pic>
        <p:nvPicPr>
          <p:cNvPr id="5" name="Picture 43"/>
          <p:cNvPicPr>
            <a:picLocks noChangeAspect="1" noChangeArrowheads="1"/>
          </p:cNvPicPr>
          <p:nvPr/>
        </p:nvPicPr>
        <p:blipFill>
          <a:blip r:embed="rId3" cstate="print"/>
          <a:srcRect/>
          <a:stretch>
            <a:fillRect/>
          </a:stretch>
        </p:blipFill>
        <p:spPr bwMode="auto">
          <a:xfrm>
            <a:off x="252618" y="3505199"/>
            <a:ext cx="8662782" cy="1447801"/>
          </a:xfrm>
          <a:prstGeom prst="rect">
            <a:avLst/>
          </a:prstGeom>
          <a:noFill/>
          <a:ln w="9525">
            <a:noFill/>
            <a:miter lim="800000"/>
            <a:headEnd/>
            <a:tailEnd/>
          </a:ln>
        </p:spPr>
      </p:pic>
      <p:sp>
        <p:nvSpPr>
          <p:cNvPr id="6" name="TextBox 5"/>
          <p:cNvSpPr txBox="1"/>
          <p:nvPr/>
        </p:nvSpPr>
        <p:spPr>
          <a:xfrm>
            <a:off x="6705600" y="3657600"/>
            <a:ext cx="914400" cy="261610"/>
          </a:xfrm>
          <a:prstGeom prst="rect">
            <a:avLst/>
          </a:prstGeom>
          <a:noFill/>
        </p:spPr>
        <p:txBody>
          <a:bodyPr wrap="square" rtlCol="0">
            <a:spAutoFit/>
          </a:bodyPr>
          <a:lstStyle/>
          <a:p>
            <a:r>
              <a:rPr lang="en-US" sz="1100" dirty="0" smtClean="0"/>
              <a:t>Sea of Oman</a:t>
            </a:r>
            <a:endParaRPr lang="en-US" sz="1100" dirty="0"/>
          </a:p>
        </p:txBody>
      </p:sp>
      <p:sp>
        <p:nvSpPr>
          <p:cNvPr id="7" name="Rectangle 18"/>
          <p:cNvSpPr>
            <a:spLocks noChangeArrowheads="1"/>
          </p:cNvSpPr>
          <p:nvPr/>
        </p:nvSpPr>
        <p:spPr bwMode="auto">
          <a:xfrm>
            <a:off x="7239000" y="1524001"/>
            <a:ext cx="1143000" cy="1200329"/>
          </a:xfrm>
          <a:prstGeom prst="rect">
            <a:avLst/>
          </a:prstGeom>
          <a:noFill/>
          <a:ln w="9525">
            <a:noFill/>
            <a:miter lim="800000"/>
            <a:headEnd/>
            <a:tailEnd/>
          </a:ln>
        </p:spPr>
        <p:txBody>
          <a:bodyPr wrap="square">
            <a:spAutoFit/>
          </a:bodyPr>
          <a:lstStyle/>
          <a:p>
            <a:r>
              <a:rPr lang="en-US" sz="1200" dirty="0" smtClean="0"/>
              <a:t>Emplacement </a:t>
            </a:r>
            <a:r>
              <a:rPr lang="en-US" sz="1200" dirty="0"/>
              <a:t>of the </a:t>
            </a:r>
            <a:r>
              <a:rPr lang="en-US" sz="1200" dirty="0" err="1"/>
              <a:t>Hawasina</a:t>
            </a:r>
            <a:r>
              <a:rPr lang="en-US" sz="1200" dirty="0"/>
              <a:t> and </a:t>
            </a:r>
            <a:r>
              <a:rPr lang="en-US" sz="1200" dirty="0" err="1"/>
              <a:t>Semail</a:t>
            </a:r>
            <a:r>
              <a:rPr lang="en-US" sz="1200" dirty="0"/>
              <a:t> </a:t>
            </a:r>
            <a:r>
              <a:rPr lang="en-US" sz="1200" dirty="0" err="1"/>
              <a:t>nappes</a:t>
            </a:r>
            <a:r>
              <a:rPr lang="en-US" sz="1200" dirty="0"/>
              <a:t> from Hanna, 1995. </a:t>
            </a:r>
          </a:p>
        </p:txBody>
      </p:sp>
      <p:sp>
        <p:nvSpPr>
          <p:cNvPr id="8" name="Up Arrow 7">
            <a:hlinkClick r:id="rId4" action="ppaction://hlinksldjump"/>
          </p:cNvPr>
          <p:cNvSpPr/>
          <p:nvPr/>
        </p:nvSpPr>
        <p:spPr>
          <a:xfrm>
            <a:off x="8534400" y="5257800"/>
            <a:ext cx="228600" cy="3810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Ways to prevent spills</a:t>
            </a:r>
            <a:endParaRPr lang="en-US" dirty="0"/>
          </a:p>
        </p:txBody>
      </p:sp>
      <p:sp>
        <p:nvSpPr>
          <p:cNvPr id="3" name="Content Placeholder 2"/>
          <p:cNvSpPr>
            <a:spLocks noGrp="1"/>
          </p:cNvSpPr>
          <p:nvPr>
            <p:ph idx="1"/>
          </p:nvPr>
        </p:nvSpPr>
        <p:spPr/>
        <p:txBody>
          <a:bodyPr/>
          <a:lstStyle/>
          <a:p>
            <a:r>
              <a:rPr lang="en-US" dirty="0" smtClean="0"/>
              <a:t>Double Layer Tank</a:t>
            </a:r>
          </a:p>
          <a:p>
            <a:r>
              <a:rPr lang="en-US" dirty="0" smtClean="0"/>
              <a:t>Pressure relieve valve</a:t>
            </a:r>
          </a:p>
          <a:p>
            <a:r>
              <a:rPr lang="en-US" dirty="0" smtClean="0"/>
              <a:t>Secondary containment</a:t>
            </a:r>
          </a:p>
          <a:p>
            <a:r>
              <a:rPr lang="en-US" dirty="0" smtClean="0"/>
              <a:t>Blowout preventer.</a:t>
            </a:r>
          </a:p>
          <a:p>
            <a:r>
              <a:rPr lang="en-US" dirty="0" smtClean="0"/>
              <a:t>Suitable design of the primary storage.</a:t>
            </a:r>
          </a:p>
          <a:p>
            <a:r>
              <a:rPr lang="en-US" dirty="0" smtClean="0"/>
              <a:t>Integrity checking/inspection.</a:t>
            </a:r>
          </a:p>
          <a:p>
            <a:endParaRPr lang="en-US" dirty="0" smtClean="0"/>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Containment</a:t>
            </a:r>
            <a:endParaRPr lang="en-US" dirty="0"/>
          </a:p>
        </p:txBody>
      </p:sp>
      <p:sp>
        <p:nvSpPr>
          <p:cNvPr id="4" name="TextBox 3"/>
          <p:cNvSpPr txBox="1"/>
          <p:nvPr/>
        </p:nvSpPr>
        <p:spPr>
          <a:xfrm>
            <a:off x="7162800" y="4410670"/>
            <a:ext cx="1676400" cy="923330"/>
          </a:xfrm>
          <a:prstGeom prst="rect">
            <a:avLst/>
          </a:prstGeom>
          <a:noFill/>
        </p:spPr>
        <p:txBody>
          <a:bodyPr wrap="square" rtlCol="0">
            <a:spAutoFit/>
          </a:bodyPr>
          <a:lstStyle/>
          <a:p>
            <a:r>
              <a:rPr lang="en-US" b="1" u="sng" dirty="0" smtClean="0"/>
              <a:t>Note: </a:t>
            </a:r>
          </a:p>
          <a:p>
            <a:r>
              <a:rPr lang="en-US" dirty="0" smtClean="0"/>
              <a:t>For illustration purpose only.</a:t>
            </a:r>
            <a:endParaRPr lang="en-US" dirty="0"/>
          </a:p>
        </p:txBody>
      </p:sp>
      <p:sp>
        <p:nvSpPr>
          <p:cNvPr id="6" name="Content Placeholder 2"/>
          <p:cNvSpPr txBox="1">
            <a:spLocks/>
          </p:cNvSpPr>
          <p:nvPr/>
        </p:nvSpPr>
        <p:spPr>
          <a:xfrm>
            <a:off x="381000" y="914400"/>
            <a:ext cx="8534400" cy="1981200"/>
          </a:xfrm>
          <a:prstGeom prst="rect">
            <a:avLst/>
          </a:prstGeom>
        </p:spPr>
        <p:txBody>
          <a:bodyPr>
            <a:noAutofit/>
          </a:bodyPr>
          <a:lstStyle/>
          <a:p>
            <a:pPr marL="342900" indent="-342900">
              <a:spcBef>
                <a:spcPct val="20000"/>
              </a:spcBef>
              <a:buFont typeface="Arial" pitchFamily="34" charset="0"/>
              <a:buChar char="•"/>
            </a:pPr>
            <a:r>
              <a:rPr lang="en-US" sz="2000" dirty="0" smtClean="0"/>
              <a:t>High spill potential (e.g. main oil line’s block valve stations, tank farm) shall be constructed in a bund appropriately designed, impervious and compatible with the material stored in it. </a:t>
            </a:r>
          </a:p>
          <a:p>
            <a:pPr marL="342900" indent="-342900">
              <a:spcBef>
                <a:spcPct val="20000"/>
              </a:spcBef>
              <a:buFont typeface="Arial" pitchFamily="34" charset="0"/>
              <a:buChar char="•"/>
            </a:pPr>
            <a:r>
              <a:rPr lang="en-US" sz="2000" dirty="0" smtClean="0"/>
              <a:t>The bunded area shall not be less than 110% of the largest container in the system or 25% of the aggregate total capacity of the containers, whichever is the greater.</a:t>
            </a:r>
          </a:p>
        </p:txBody>
      </p:sp>
      <p:pic>
        <p:nvPicPr>
          <p:cNvPr id="7" name="Picture 6" descr="f17a473c-e529-4296-dfc4-a75f2a9698ba.jpg"/>
          <p:cNvPicPr>
            <a:picLocks noChangeAspect="1"/>
          </p:cNvPicPr>
          <p:nvPr/>
        </p:nvPicPr>
        <p:blipFill>
          <a:blip r:embed="rId2" cstate="print"/>
          <a:srcRect t="15714" r="20476" b="18254"/>
          <a:stretch>
            <a:fillRect/>
          </a:stretch>
        </p:blipFill>
        <p:spPr>
          <a:xfrm>
            <a:off x="2667000" y="3378808"/>
            <a:ext cx="4457700" cy="277605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Source-Pathway-Receptor</a:t>
            </a:r>
            <a:endParaRPr lang="en-US" dirty="0"/>
          </a:p>
        </p:txBody>
      </p:sp>
      <p:sp>
        <p:nvSpPr>
          <p:cNvPr id="3" name="Content Placeholder 2"/>
          <p:cNvSpPr>
            <a:spLocks noGrp="1"/>
          </p:cNvSpPr>
          <p:nvPr>
            <p:ph idx="1"/>
          </p:nvPr>
        </p:nvSpPr>
        <p:spPr>
          <a:xfrm>
            <a:off x="457200" y="1066801"/>
            <a:ext cx="8229600" cy="2590800"/>
          </a:xfrm>
        </p:spPr>
        <p:txBody>
          <a:bodyPr>
            <a:normAutofit/>
          </a:bodyPr>
          <a:lstStyle/>
          <a:p>
            <a:r>
              <a:rPr lang="en-US" sz="2400" dirty="0" smtClean="0"/>
              <a:t>Conceptual models present the </a:t>
            </a:r>
            <a:r>
              <a:rPr lang="en-US" sz="2400" dirty="0" err="1" smtClean="0"/>
              <a:t>hypothesised</a:t>
            </a:r>
            <a:r>
              <a:rPr lang="en-US" sz="2400" dirty="0" smtClean="0"/>
              <a:t> relationships between:</a:t>
            </a:r>
          </a:p>
          <a:p>
            <a:pPr lvl="1"/>
            <a:r>
              <a:rPr lang="en-US" sz="2400" dirty="0" smtClean="0"/>
              <a:t>the source (S) of a hazard,</a:t>
            </a:r>
          </a:p>
          <a:p>
            <a:pPr lvl="1"/>
            <a:r>
              <a:rPr lang="en-US" sz="2400" dirty="0" smtClean="0"/>
              <a:t>the pathways (P) by which exposure might occur, and </a:t>
            </a:r>
          </a:p>
          <a:p>
            <a:pPr lvl="1"/>
            <a:r>
              <a:rPr lang="en-US" sz="2400" dirty="0" smtClean="0"/>
              <a:t>the receptors (R) – those features of the environment that we value and that could be harmed (S-P-R).</a:t>
            </a:r>
          </a:p>
        </p:txBody>
      </p:sp>
      <p:graphicFrame>
        <p:nvGraphicFramePr>
          <p:cNvPr id="5" name="Table 4"/>
          <p:cNvGraphicFramePr>
            <a:graphicFrameLocks noGrp="1"/>
          </p:cNvGraphicFramePr>
          <p:nvPr/>
        </p:nvGraphicFramePr>
        <p:xfrm>
          <a:off x="990600" y="3733800"/>
          <a:ext cx="7543800" cy="1090397"/>
        </p:xfrm>
        <a:graphic>
          <a:graphicData uri="http://schemas.openxmlformats.org/drawingml/2006/table">
            <a:tbl>
              <a:tblPr firstRow="1" bandRow="1">
                <a:tableStyleId>{69012ECD-51FC-41F1-AA8D-1B2483CD663E}</a:tableStyleId>
              </a:tblPr>
              <a:tblGrid>
                <a:gridCol w="1885950"/>
                <a:gridCol w="1885950"/>
                <a:gridCol w="1885950"/>
                <a:gridCol w="1885950"/>
              </a:tblGrid>
              <a:tr h="358877">
                <a:tc>
                  <a:txBody>
                    <a:bodyPr/>
                    <a:lstStyle/>
                    <a:p>
                      <a:r>
                        <a:rPr lang="en-US" sz="1400" dirty="0" smtClean="0"/>
                        <a:t>Hazard</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Source</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Pathway</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Receptor</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707923">
                <a:tc>
                  <a:txBody>
                    <a:bodyPr/>
                    <a:lstStyle/>
                    <a:p>
                      <a:r>
                        <a:rPr lang="en-US" sz="1400" dirty="0" smtClean="0"/>
                        <a:t>Crude Oil</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Pipeline</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Leaching</a:t>
                      </a:r>
                    </a:p>
                    <a:p>
                      <a:r>
                        <a:rPr lang="en-US" sz="1400" dirty="0" smtClean="0"/>
                        <a:t>Groundwater Supply</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US" sz="1400" dirty="0" smtClean="0"/>
                        <a:t>Farms</a:t>
                      </a:r>
                    </a:p>
                    <a:p>
                      <a:r>
                        <a:rPr lang="en-US" sz="1400" dirty="0" smtClean="0"/>
                        <a:t>People</a:t>
                      </a:r>
                    </a:p>
                    <a:p>
                      <a:r>
                        <a:rPr lang="en-US" sz="1400" dirty="0" smtClean="0"/>
                        <a:t>Animals</a:t>
                      </a:r>
                      <a:endParaRPr lang="en-US" sz="1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b="1" i="1" dirty="0" smtClean="0"/>
              <a:t>Conceptual Site </a:t>
            </a:r>
            <a:r>
              <a:rPr lang="en-GB" b="1" i="1" dirty="0" smtClean="0"/>
              <a:t>Model</a:t>
            </a:r>
            <a:endParaRPr lang="en-US" b="1"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267183" y="838201"/>
            <a:ext cx="6505218" cy="4829444"/>
          </a:xfrm>
          <a:prstGeom prst="rect">
            <a:avLst/>
          </a:prstGeom>
          <a:noFill/>
          <a:ln w="9525">
            <a:noFill/>
            <a:miter lim="800000"/>
            <a:headEnd/>
            <a:tailEnd/>
          </a:ln>
        </p:spPr>
      </p:pic>
      <p:sp>
        <p:nvSpPr>
          <p:cNvPr id="5" name="TextBox 4"/>
          <p:cNvSpPr txBox="1"/>
          <p:nvPr/>
        </p:nvSpPr>
        <p:spPr>
          <a:xfrm>
            <a:off x="2971800" y="6172200"/>
            <a:ext cx="3477161" cy="184666"/>
          </a:xfrm>
          <a:prstGeom prst="rect">
            <a:avLst/>
          </a:prstGeom>
          <a:noFill/>
        </p:spPr>
        <p:txBody>
          <a:bodyPr wrap="square" bIns="0" rtlCol="0">
            <a:spAutoFit/>
          </a:bodyPr>
          <a:lstStyle/>
          <a:p>
            <a:r>
              <a:rPr lang="en-US" sz="900" i="1" dirty="0" smtClean="0"/>
              <a:t>Source</a:t>
            </a:r>
            <a:r>
              <a:rPr lang="tr-TR" sz="900" i="1" dirty="0" smtClean="0"/>
              <a:t>: </a:t>
            </a:r>
            <a:r>
              <a:rPr lang="tr-TR" sz="900" i="1" dirty="0" smtClean="0"/>
              <a:t>Public Health Assessment Guidance (ATSDR 2005)</a:t>
            </a:r>
            <a:endParaRPr lang="en-US" sz="900" i="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CSM for Petroleum release</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57200" y="838200"/>
            <a:ext cx="7996935" cy="4906963"/>
          </a:xfrm>
          <a:prstGeom prst="rect">
            <a:avLst/>
          </a:prstGeom>
          <a:noFill/>
          <a:ln w="9525">
            <a:noFill/>
            <a:miter lim="800000"/>
            <a:headEnd/>
            <a:tailEnd/>
          </a:ln>
          <a:effectLst/>
        </p:spPr>
      </p:pic>
      <p:sp>
        <p:nvSpPr>
          <p:cNvPr id="5" name="Rectangle 4"/>
          <p:cNvSpPr/>
          <p:nvPr/>
        </p:nvSpPr>
        <p:spPr>
          <a:xfrm>
            <a:off x="2362200" y="5867400"/>
            <a:ext cx="5086649" cy="261610"/>
          </a:xfrm>
          <a:prstGeom prst="rect">
            <a:avLst/>
          </a:prstGeom>
        </p:spPr>
        <p:txBody>
          <a:bodyPr wrap="none">
            <a:spAutoFit/>
          </a:bodyPr>
          <a:lstStyle/>
          <a:p>
            <a:r>
              <a:rPr lang="en-US" sz="1100" u="sng" dirty="0" smtClean="0"/>
              <a:t>Source</a:t>
            </a:r>
            <a:r>
              <a:rPr lang="en-US" sz="1100" dirty="0" smtClean="0"/>
              <a:t>: Management and remediation of sites in the petroleum industry, IPECA, 2014</a:t>
            </a:r>
            <a:endParaRPr lang="en-US" sz="11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Based Corrective Actions</a:t>
            </a:r>
            <a:endParaRPr lang="en-US" dirty="0"/>
          </a:p>
        </p:txBody>
      </p:sp>
      <p:pic>
        <p:nvPicPr>
          <p:cNvPr id="27650" name="Picture 2"/>
          <p:cNvPicPr>
            <a:picLocks noChangeAspect="1" noChangeArrowheads="1"/>
          </p:cNvPicPr>
          <p:nvPr/>
        </p:nvPicPr>
        <p:blipFill>
          <a:blip r:embed="rId2" cstate="print"/>
          <a:srcRect l="31250" t="13466" r="31667" b="4444"/>
          <a:stretch>
            <a:fillRect/>
          </a:stretch>
        </p:blipFill>
        <p:spPr bwMode="auto">
          <a:xfrm>
            <a:off x="2438400" y="838199"/>
            <a:ext cx="4495800" cy="5598101"/>
          </a:xfrm>
          <a:prstGeom prst="rect">
            <a:avLst/>
          </a:prstGeom>
          <a:noFill/>
          <a:ln w="9525">
            <a:solidFill>
              <a:schemeClr val="accent1"/>
            </a:solidFill>
            <a:miter lim="800000"/>
            <a:headEnd/>
            <a:tailEnd/>
          </a:ln>
          <a:effectLst/>
        </p:spPr>
      </p:pic>
      <p:sp>
        <p:nvSpPr>
          <p:cNvPr id="5" name="TextBox 4"/>
          <p:cNvSpPr txBox="1"/>
          <p:nvPr/>
        </p:nvSpPr>
        <p:spPr>
          <a:xfrm>
            <a:off x="7010400" y="4953000"/>
            <a:ext cx="1524000" cy="861774"/>
          </a:xfrm>
          <a:prstGeom prst="rect">
            <a:avLst/>
          </a:prstGeom>
          <a:noFill/>
        </p:spPr>
        <p:txBody>
          <a:bodyPr wrap="square" rtlCol="0">
            <a:spAutoFit/>
          </a:bodyPr>
          <a:lstStyle/>
          <a:p>
            <a:r>
              <a:rPr lang="en-US" sz="1000" b="1" dirty="0" smtClean="0"/>
              <a:t>RBCA</a:t>
            </a:r>
            <a:r>
              <a:rPr lang="en-US" sz="1000" dirty="0" smtClean="0"/>
              <a:t>: Risk Based Corrective Actions.</a:t>
            </a:r>
          </a:p>
          <a:p>
            <a:r>
              <a:rPr lang="en-US" sz="1000" b="1" dirty="0" smtClean="0"/>
              <a:t>Source</a:t>
            </a:r>
            <a:r>
              <a:rPr lang="en-US" sz="1000" dirty="0" smtClean="0"/>
              <a:t>: Shell International B.V., The Hague, the Netherlands</a:t>
            </a:r>
            <a:endParaRPr lang="en-US" sz="1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Sustainability Indicators for Remediation</a:t>
            </a:r>
            <a:endParaRPr lang="en-US" sz="3200" dirty="0"/>
          </a:p>
        </p:txBody>
      </p:sp>
      <p:sp>
        <p:nvSpPr>
          <p:cNvPr id="4" name="Rectangle 3"/>
          <p:cNvSpPr/>
          <p:nvPr/>
        </p:nvSpPr>
        <p:spPr>
          <a:xfrm>
            <a:off x="5715000" y="5562600"/>
            <a:ext cx="2286000" cy="276999"/>
          </a:xfrm>
          <a:prstGeom prst="rect">
            <a:avLst/>
          </a:prstGeom>
        </p:spPr>
        <p:txBody>
          <a:bodyPr wrap="square">
            <a:spAutoFit/>
          </a:bodyPr>
          <a:lstStyle/>
          <a:p>
            <a:r>
              <a:rPr lang="en-US" sz="1200" dirty="0" smtClean="0">
                <a:solidFill>
                  <a:schemeClr val="tx2"/>
                </a:solidFill>
              </a:rPr>
              <a:t>After </a:t>
            </a:r>
            <a:r>
              <a:rPr lang="en-US" sz="1200" dirty="0" err="1" smtClean="0">
                <a:solidFill>
                  <a:schemeClr val="tx2"/>
                </a:solidFill>
              </a:rPr>
              <a:t>SuRF</a:t>
            </a:r>
            <a:r>
              <a:rPr lang="en-US" sz="1200" dirty="0" smtClean="0">
                <a:solidFill>
                  <a:schemeClr val="tx2"/>
                </a:solidFill>
              </a:rPr>
              <a:t>-UK, March 2010).</a:t>
            </a:r>
            <a:endParaRPr lang="en-US" sz="1200" dirty="0">
              <a:solidFill>
                <a:schemeClr val="tx2"/>
              </a:solidFill>
            </a:endParaRPr>
          </a:p>
        </p:txBody>
      </p:sp>
      <p:sp>
        <p:nvSpPr>
          <p:cNvPr id="6" name="Rectangle 5"/>
          <p:cNvSpPr/>
          <p:nvPr/>
        </p:nvSpPr>
        <p:spPr>
          <a:xfrm>
            <a:off x="457200" y="1066800"/>
            <a:ext cx="8153400" cy="830997"/>
          </a:xfrm>
          <a:prstGeom prst="rect">
            <a:avLst/>
          </a:prstGeom>
        </p:spPr>
        <p:txBody>
          <a:bodyPr wrap="square">
            <a:spAutoFit/>
          </a:bodyPr>
          <a:lstStyle/>
          <a:p>
            <a:r>
              <a:rPr lang="en-US" sz="2400" dirty="0" smtClean="0"/>
              <a:t>The table below gives an overarching categories of indicators for sustainability assessment of remediation</a:t>
            </a:r>
          </a:p>
        </p:txBody>
      </p:sp>
      <p:graphicFrame>
        <p:nvGraphicFramePr>
          <p:cNvPr id="8" name="Table 7"/>
          <p:cNvGraphicFramePr>
            <a:graphicFrameLocks noGrp="1"/>
          </p:cNvGraphicFramePr>
          <p:nvPr/>
        </p:nvGraphicFramePr>
        <p:xfrm>
          <a:off x="609600" y="2057400"/>
          <a:ext cx="8001000" cy="3418506"/>
        </p:xfrm>
        <a:graphic>
          <a:graphicData uri="http://schemas.openxmlformats.org/drawingml/2006/table">
            <a:tbl>
              <a:tblPr>
                <a:tableStyleId>{BC89EF96-8CEA-46FF-86C4-4CE0E7609802}</a:tableStyleId>
              </a:tblPr>
              <a:tblGrid>
                <a:gridCol w="2667000"/>
                <a:gridCol w="2667000"/>
                <a:gridCol w="2667000"/>
              </a:tblGrid>
              <a:tr h="0">
                <a:tc>
                  <a:txBody>
                    <a:bodyPr/>
                    <a:lstStyle/>
                    <a:p>
                      <a:pPr marL="0" marR="0">
                        <a:lnSpc>
                          <a:spcPct val="115000"/>
                        </a:lnSpc>
                        <a:spcBef>
                          <a:spcPts val="0"/>
                        </a:spcBef>
                        <a:spcAft>
                          <a:spcPts val="1000"/>
                        </a:spcAft>
                      </a:pPr>
                      <a:r>
                        <a:rPr lang="en-US" sz="1400" b="1" dirty="0">
                          <a:solidFill>
                            <a:schemeClr val="bg1"/>
                          </a:solidFill>
                        </a:rPr>
                        <a:t>Environmental </a:t>
                      </a:r>
                      <a:endParaRPr lang="en-US" sz="1400" b="1" dirty="0">
                        <a:solidFill>
                          <a:schemeClr val="bg1"/>
                        </a:solidFill>
                        <a:latin typeface="Calibri"/>
                        <a:ea typeface="Calibri"/>
                        <a:cs typeface="Arial"/>
                      </a:endParaRPr>
                    </a:p>
                  </a:txBody>
                  <a:tcPr marL="67733" marR="67733" marT="33867" marB="33867">
                    <a:solidFill>
                      <a:schemeClr val="accent1"/>
                    </a:solidFill>
                  </a:tcPr>
                </a:tc>
                <a:tc>
                  <a:txBody>
                    <a:bodyPr/>
                    <a:lstStyle/>
                    <a:p>
                      <a:pPr marL="0" marR="0">
                        <a:lnSpc>
                          <a:spcPct val="115000"/>
                        </a:lnSpc>
                        <a:spcBef>
                          <a:spcPts val="0"/>
                        </a:spcBef>
                        <a:spcAft>
                          <a:spcPts val="1000"/>
                        </a:spcAft>
                      </a:pPr>
                      <a:r>
                        <a:rPr lang="en-US" sz="1400" b="1" dirty="0">
                          <a:solidFill>
                            <a:schemeClr val="bg1"/>
                          </a:solidFill>
                        </a:rPr>
                        <a:t>Social </a:t>
                      </a:r>
                      <a:endParaRPr lang="en-US" sz="1400" b="1" dirty="0">
                        <a:solidFill>
                          <a:schemeClr val="bg1"/>
                        </a:solidFill>
                        <a:latin typeface="Calibri"/>
                        <a:ea typeface="Calibri"/>
                        <a:cs typeface="Arial"/>
                      </a:endParaRPr>
                    </a:p>
                  </a:txBody>
                  <a:tcPr marL="67733" marR="67733" marT="33867" marB="33867">
                    <a:solidFill>
                      <a:schemeClr val="accent1"/>
                    </a:solidFill>
                  </a:tcPr>
                </a:tc>
                <a:tc>
                  <a:txBody>
                    <a:bodyPr/>
                    <a:lstStyle/>
                    <a:p>
                      <a:pPr marL="0" marR="0">
                        <a:lnSpc>
                          <a:spcPct val="115000"/>
                        </a:lnSpc>
                        <a:spcBef>
                          <a:spcPts val="0"/>
                        </a:spcBef>
                        <a:spcAft>
                          <a:spcPts val="1000"/>
                        </a:spcAft>
                      </a:pPr>
                      <a:r>
                        <a:rPr lang="en-US" sz="1400" b="1" dirty="0">
                          <a:solidFill>
                            <a:schemeClr val="bg1"/>
                          </a:solidFill>
                        </a:rPr>
                        <a:t>Economic </a:t>
                      </a:r>
                      <a:endParaRPr lang="en-US" sz="1400" b="1" dirty="0">
                        <a:solidFill>
                          <a:schemeClr val="bg1"/>
                        </a:solidFill>
                        <a:latin typeface="Calibri"/>
                        <a:ea typeface="Calibri"/>
                        <a:cs typeface="Arial"/>
                      </a:endParaRPr>
                    </a:p>
                  </a:txBody>
                  <a:tcPr marL="67733" marR="67733" marT="33867" marB="33867">
                    <a:solidFill>
                      <a:schemeClr val="accent1"/>
                    </a:solidFill>
                  </a:tcPr>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air (including climate change) </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human health and safety</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Direct economic</a:t>
                      </a:r>
                      <a:r>
                        <a:rPr lang="en-US" sz="1400" kern="1200" baseline="0" dirty="0" smtClean="0"/>
                        <a:t> cost and benefits.</a:t>
                      </a:r>
                      <a:endParaRPr lang="en-US" sz="1400" kern="1200" dirty="0" smtClean="0">
                        <a:solidFill>
                          <a:schemeClr val="dk1"/>
                        </a:solidFill>
                        <a:latin typeface="+mn-lt"/>
                        <a:ea typeface="+mn-ea"/>
                        <a:cs typeface="+mn-cs"/>
                      </a:endParaRPr>
                    </a:p>
                  </a:txBody>
                  <a:tcPr marL="67733" marR="67733" marT="33867" marB="33867"/>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soil</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Ethical and equity considerations.</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Indirect economic costs and benefits.</a:t>
                      </a:r>
                      <a:endParaRPr lang="en-US" sz="1400" kern="1200" dirty="0" smtClean="0">
                        <a:solidFill>
                          <a:schemeClr val="dk1"/>
                        </a:solidFill>
                        <a:latin typeface="+mn-lt"/>
                        <a:ea typeface="+mn-ea"/>
                        <a:cs typeface="+mn-cs"/>
                      </a:endParaRPr>
                    </a:p>
                  </a:txBody>
                  <a:tcPr marL="67733" marR="67733" marT="33867" marB="33867"/>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water</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neighborhoods or regions.</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Employment and capital gain.</a:t>
                      </a:r>
                      <a:endParaRPr lang="en-US" sz="1400" kern="1200" dirty="0" smtClean="0">
                        <a:solidFill>
                          <a:schemeClr val="dk1"/>
                        </a:solidFill>
                        <a:latin typeface="+mn-lt"/>
                        <a:ea typeface="+mn-ea"/>
                        <a:cs typeface="+mn-cs"/>
                      </a:endParaRPr>
                    </a:p>
                  </a:txBody>
                  <a:tcPr marL="67733" marR="67733" marT="33867" marB="33867"/>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Impacts on ecology</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Community Involvement and Satisfaction.</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Gearing.</a:t>
                      </a:r>
                      <a:endParaRPr lang="en-US" sz="1400" kern="1200" dirty="0" smtClean="0">
                        <a:solidFill>
                          <a:schemeClr val="dk1"/>
                        </a:solidFill>
                        <a:latin typeface="+mn-lt"/>
                        <a:ea typeface="+mn-ea"/>
                        <a:cs typeface="+mn-cs"/>
                      </a:endParaRPr>
                    </a:p>
                  </a:txBody>
                  <a:tcPr marL="67733" marR="67733" marT="33867" marB="33867"/>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Use of natural resources and generation of wastes.</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Compliance with policy objectives and strategies.</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Life-span and “project risks”</a:t>
                      </a:r>
                      <a:endParaRPr lang="en-US" sz="1400" kern="1200" dirty="0" smtClean="0">
                        <a:solidFill>
                          <a:schemeClr val="dk1"/>
                        </a:solidFill>
                        <a:latin typeface="+mn-lt"/>
                        <a:ea typeface="+mn-ea"/>
                        <a:cs typeface="+mn-cs"/>
                      </a:endParaRPr>
                    </a:p>
                  </a:txBody>
                  <a:tcPr marL="67733" marR="67733" marT="33867" marB="33867"/>
                </a:tc>
              </a:tr>
              <a:tr h="0">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Intrusiveness</a:t>
                      </a:r>
                      <a:endParaRPr lang="en-US" sz="1400" kern="1200" dirty="0" smtClean="0">
                        <a:solidFill>
                          <a:schemeClr val="tx1"/>
                        </a:solidFill>
                        <a:latin typeface="Calibri"/>
                        <a:ea typeface="+mn-ea"/>
                        <a:cs typeface="Arial"/>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Uncertainty and evidence.</a:t>
                      </a:r>
                      <a:endParaRPr lang="en-US" sz="1400" kern="1200" dirty="0" smtClean="0">
                        <a:solidFill>
                          <a:schemeClr val="dk1"/>
                        </a:solidFill>
                        <a:latin typeface="+mn-lt"/>
                        <a:ea typeface="+mn-ea"/>
                        <a:cs typeface="+mn-cs"/>
                      </a:endParaRPr>
                    </a:p>
                  </a:txBody>
                  <a:tcPr marL="67733" marR="67733" marT="33867" marB="33867"/>
                </a:tc>
                <a:tc>
                  <a:txBody>
                    <a:bodyPr/>
                    <a:lstStyle/>
                    <a:p>
                      <a:pPr marL="228600" marR="0" lvl="0" indent="-228600" algn="l" defTabSz="914400" rtl="0" eaLnBrk="1" latinLnBrk="0" hangingPunct="1">
                        <a:lnSpc>
                          <a:spcPct val="115000"/>
                        </a:lnSpc>
                        <a:spcBef>
                          <a:spcPts val="0"/>
                        </a:spcBef>
                        <a:spcAft>
                          <a:spcPts val="1000"/>
                        </a:spcAft>
                        <a:buFont typeface="Arial" pitchFamily="34" charset="0"/>
                        <a:buChar char="•"/>
                        <a:tabLst>
                          <a:tab pos="457200" algn="l"/>
                        </a:tabLst>
                      </a:pPr>
                      <a:r>
                        <a:rPr lang="en-US" sz="1400" kern="1200" dirty="0" smtClean="0"/>
                        <a:t>Project flexibility.</a:t>
                      </a:r>
                      <a:endParaRPr lang="en-US" sz="1400" kern="1200" dirty="0" smtClean="0">
                        <a:solidFill>
                          <a:schemeClr val="dk1"/>
                        </a:solidFill>
                        <a:latin typeface="+mn-lt"/>
                        <a:ea typeface="+mn-ea"/>
                        <a:cs typeface="+mn-cs"/>
                      </a:endParaRPr>
                    </a:p>
                  </a:txBody>
                  <a:tcPr marL="67733" marR="67733" marT="33867" marB="33867"/>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a:t>
            </a:r>
            <a:endParaRPr lang="en-US" dirty="0"/>
          </a:p>
        </p:txBody>
      </p:sp>
      <p:sp>
        <p:nvSpPr>
          <p:cNvPr id="3" name="Content Placeholder 2"/>
          <p:cNvSpPr>
            <a:spLocks noGrp="1"/>
          </p:cNvSpPr>
          <p:nvPr>
            <p:ph idx="1"/>
          </p:nvPr>
        </p:nvSpPr>
        <p:spPr>
          <a:xfrm>
            <a:off x="228600" y="838200"/>
            <a:ext cx="5638800" cy="4800600"/>
          </a:xfrm>
        </p:spPr>
        <p:txBody>
          <a:bodyPr>
            <a:noAutofit/>
          </a:bodyPr>
          <a:lstStyle/>
          <a:p>
            <a:r>
              <a:rPr lang="en-US" sz="2000" dirty="0" smtClean="0"/>
              <a:t>Petroleum Development Oman (PDO) is the major exploration and production company in the Sultanate  of Oman.</a:t>
            </a:r>
          </a:p>
          <a:p>
            <a:r>
              <a:rPr lang="en-US" sz="2000" dirty="0" smtClean="0"/>
              <a:t>Its hydrocarbons production in excess of one million barrels of oil equivalent per day.  </a:t>
            </a:r>
          </a:p>
          <a:p>
            <a:r>
              <a:rPr lang="en-US" sz="2000" dirty="0" smtClean="0"/>
              <a:t>It accounts for more than 70% of the country's crude-oil production and most of its natural gas supply.</a:t>
            </a:r>
            <a:endParaRPr lang="en-GB" sz="2000" dirty="0" smtClean="0"/>
          </a:p>
          <a:p>
            <a:r>
              <a:rPr lang="en-GB" sz="2000" dirty="0" smtClean="0"/>
              <a:t>Operates an area of about 100,000 km</a:t>
            </a:r>
            <a:r>
              <a:rPr lang="en-GB" sz="2000" baseline="30000" dirty="0" smtClean="0"/>
              <a:t>2</a:t>
            </a:r>
            <a:r>
              <a:rPr lang="en-GB" sz="2000" dirty="0" smtClean="0"/>
              <a:t>. </a:t>
            </a:r>
          </a:p>
          <a:p>
            <a:r>
              <a:rPr lang="en-GB" sz="2000" dirty="0" smtClean="0"/>
              <a:t>Established 7,500 km pipelines and 12,000 km flowlines connecting 56 stations. </a:t>
            </a:r>
          </a:p>
          <a:p>
            <a:r>
              <a:rPr lang="en-GB" sz="2000" dirty="0" smtClean="0"/>
              <a:t>Operates the main oil line which crosses the desert, passing through </a:t>
            </a:r>
            <a:r>
              <a:rPr lang="en-GB" sz="2000" dirty="0" err="1" smtClean="0"/>
              <a:t>wadis</a:t>
            </a:r>
            <a:r>
              <a:rPr lang="en-GB" sz="2000" dirty="0" smtClean="0"/>
              <a:t> and nearby villages until Muscat.</a:t>
            </a:r>
          </a:p>
        </p:txBody>
      </p:sp>
      <p:pic>
        <p:nvPicPr>
          <p:cNvPr id="1026" name="Picture 2"/>
          <p:cNvPicPr>
            <a:picLocks noChangeAspect="1" noChangeArrowheads="1"/>
          </p:cNvPicPr>
          <p:nvPr/>
        </p:nvPicPr>
        <p:blipFill>
          <a:blip r:embed="rId2" cstate="print"/>
          <a:srcRect/>
          <a:stretch>
            <a:fillRect/>
          </a:stretch>
        </p:blipFill>
        <p:spPr bwMode="auto">
          <a:xfrm>
            <a:off x="5943600" y="896922"/>
            <a:ext cx="3124200" cy="4665678"/>
          </a:xfrm>
          <a:prstGeom prst="rect">
            <a:avLst/>
          </a:prstGeom>
          <a:noFill/>
          <a:ln w="9525">
            <a:solidFill>
              <a:srgbClr val="FFC000"/>
            </a:solid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93" name="AutoShape 113"/>
          <p:cNvSpPr>
            <a:spLocks noChangeArrowheads="1"/>
          </p:cNvSpPr>
          <p:nvPr/>
        </p:nvSpPr>
        <p:spPr bwMode="auto">
          <a:xfrm>
            <a:off x="914400" y="1066800"/>
            <a:ext cx="2438400" cy="1066800"/>
          </a:xfrm>
          <a:prstGeom prst="downArrowCallout">
            <a:avLst>
              <a:gd name="adj1" fmla="val 39280"/>
              <a:gd name="adj2" fmla="val 42857"/>
              <a:gd name="adj3" fmla="val 18454"/>
              <a:gd name="adj4" fmla="val 66667"/>
            </a:avLst>
          </a:prstGeom>
          <a:solidFill>
            <a:srgbClr val="FFCA2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lgn="ctr"/>
            <a:r>
              <a:rPr lang="en-US" dirty="0"/>
              <a:t>Data Evaluation &amp; </a:t>
            </a:r>
          </a:p>
          <a:p>
            <a:pPr algn="ctr"/>
            <a:r>
              <a:rPr lang="en-US" dirty="0"/>
              <a:t>Hazard Identification</a:t>
            </a:r>
          </a:p>
        </p:txBody>
      </p:sp>
      <p:sp>
        <p:nvSpPr>
          <p:cNvPr id="148596" name="AutoShape 116"/>
          <p:cNvSpPr>
            <a:spLocks noChangeArrowheads="1"/>
          </p:cNvSpPr>
          <p:nvPr/>
        </p:nvSpPr>
        <p:spPr bwMode="auto">
          <a:xfrm>
            <a:off x="914400" y="2238375"/>
            <a:ext cx="2438400" cy="1143000"/>
          </a:xfrm>
          <a:prstGeom prst="downArrowCallout">
            <a:avLst>
              <a:gd name="adj1" fmla="val 45827"/>
              <a:gd name="adj2" fmla="val 50000"/>
              <a:gd name="adj3" fmla="val 18454"/>
              <a:gd name="adj4" fmla="val 66667"/>
            </a:avLst>
          </a:prstGeom>
          <a:solidFill>
            <a:srgbClr val="FFCA2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lgn="ctr"/>
            <a:r>
              <a:rPr lang="en-US" dirty="0"/>
              <a:t>Exposure Assessment</a:t>
            </a:r>
          </a:p>
        </p:txBody>
      </p:sp>
      <p:sp>
        <p:nvSpPr>
          <p:cNvPr id="148597" name="AutoShape 117"/>
          <p:cNvSpPr>
            <a:spLocks noChangeArrowheads="1"/>
          </p:cNvSpPr>
          <p:nvPr/>
        </p:nvSpPr>
        <p:spPr bwMode="auto">
          <a:xfrm>
            <a:off x="914400" y="3581400"/>
            <a:ext cx="2438400" cy="914400"/>
          </a:xfrm>
          <a:prstGeom prst="downArrowCallout">
            <a:avLst>
              <a:gd name="adj1" fmla="val 45827"/>
              <a:gd name="adj2" fmla="val 50000"/>
              <a:gd name="adj3" fmla="val 18454"/>
              <a:gd name="adj4" fmla="val 66667"/>
            </a:avLst>
          </a:prstGeom>
          <a:solidFill>
            <a:srgbClr val="FFCA2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lgn="ctr"/>
            <a:r>
              <a:rPr lang="en-US" dirty="0"/>
              <a:t>Toxicity Assessment</a:t>
            </a:r>
          </a:p>
        </p:txBody>
      </p:sp>
      <p:sp>
        <p:nvSpPr>
          <p:cNvPr id="148599" name="Text Box 119"/>
          <p:cNvSpPr txBox="1">
            <a:spLocks noChangeArrowheads="1"/>
          </p:cNvSpPr>
          <p:nvPr/>
        </p:nvSpPr>
        <p:spPr bwMode="auto">
          <a:xfrm>
            <a:off x="838200" y="4724400"/>
            <a:ext cx="2514600" cy="376238"/>
          </a:xfrm>
          <a:prstGeom prst="rect">
            <a:avLst/>
          </a:prstGeom>
          <a:solidFill>
            <a:srgbClr val="FFCA21"/>
          </a:solidFill>
          <a:ln w="9525">
            <a:solidFill>
              <a:schemeClr val="tx1"/>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pPr>
            <a:r>
              <a:rPr lang="en-US" dirty="0"/>
              <a:t>Risk Characterization</a:t>
            </a:r>
          </a:p>
        </p:txBody>
      </p:sp>
      <p:sp>
        <p:nvSpPr>
          <p:cNvPr id="148601" name="Text Box 121"/>
          <p:cNvSpPr txBox="1">
            <a:spLocks noChangeArrowheads="1"/>
          </p:cNvSpPr>
          <p:nvPr/>
        </p:nvSpPr>
        <p:spPr bwMode="auto">
          <a:xfrm>
            <a:off x="4114800" y="3048000"/>
            <a:ext cx="4648200" cy="3667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endParaRPr lang="en-GB"/>
          </a:p>
        </p:txBody>
      </p:sp>
      <p:sp>
        <p:nvSpPr>
          <p:cNvPr id="148603" name="Text Box 123"/>
          <p:cNvSpPr txBox="1">
            <a:spLocks noChangeArrowheads="1"/>
          </p:cNvSpPr>
          <p:nvPr/>
        </p:nvSpPr>
        <p:spPr bwMode="auto">
          <a:xfrm>
            <a:off x="3637085" y="2209800"/>
            <a:ext cx="5354515" cy="1154162"/>
          </a:xfrm>
          <a:prstGeom prst="rect">
            <a:avLst/>
          </a:prstGeom>
          <a:noFill/>
          <a:ln w="9525">
            <a:noFill/>
            <a:miter lim="800000"/>
            <a:headEnd/>
            <a:tailEnd/>
          </a:ln>
          <a:effectLst/>
        </p:spPr>
        <p:txBody>
          <a:bodyPr wrap="square">
            <a:spAutoFit/>
          </a:bodyPr>
          <a:lstStyle/>
          <a:p>
            <a:pPr marL="177800" indent="-177800" algn="l">
              <a:spcBef>
                <a:spcPts val="600"/>
              </a:spcBef>
              <a:buFont typeface="Arial" pitchFamily="34" charset="0"/>
              <a:buChar char="•"/>
            </a:pPr>
            <a:r>
              <a:rPr lang="en-US" sz="1600" dirty="0"/>
              <a:t>Identification of potential exposure scenarios and receptors.</a:t>
            </a:r>
          </a:p>
          <a:p>
            <a:pPr marL="177800" indent="-177800" algn="l">
              <a:spcBef>
                <a:spcPts val="600"/>
              </a:spcBef>
              <a:buFont typeface="Arial" pitchFamily="34" charset="0"/>
              <a:buChar char="•"/>
            </a:pPr>
            <a:r>
              <a:rPr lang="en-US" sz="1600" dirty="0"/>
              <a:t>Determine receptor specific exposure parameters, constituent-specific exposure parameters, and quantification of potential exposures.</a:t>
            </a:r>
          </a:p>
        </p:txBody>
      </p:sp>
      <p:sp>
        <p:nvSpPr>
          <p:cNvPr id="148605" name="Text Box 125"/>
          <p:cNvSpPr txBox="1">
            <a:spLocks noChangeArrowheads="1"/>
          </p:cNvSpPr>
          <p:nvPr/>
        </p:nvSpPr>
        <p:spPr bwMode="auto">
          <a:xfrm>
            <a:off x="3581400" y="3570268"/>
            <a:ext cx="5234354" cy="907941"/>
          </a:xfrm>
          <a:prstGeom prst="rect">
            <a:avLst/>
          </a:prstGeom>
          <a:noFill/>
          <a:ln w="9525">
            <a:noFill/>
            <a:miter lim="800000"/>
            <a:headEnd/>
            <a:tailEnd/>
          </a:ln>
          <a:effectLst/>
        </p:spPr>
        <p:txBody>
          <a:bodyPr wrap="square">
            <a:spAutoFit/>
          </a:bodyPr>
          <a:lstStyle/>
          <a:p>
            <a:pPr marL="177800" indent="-177800" algn="l">
              <a:spcBef>
                <a:spcPts val="600"/>
              </a:spcBef>
              <a:buFont typeface="Arial" pitchFamily="34" charset="0"/>
              <a:buChar char="•"/>
            </a:pPr>
            <a:r>
              <a:rPr lang="en-US" sz="1600" dirty="0"/>
              <a:t>Identification of toxicity values (carcinogenic and non-carcinogenic toxicity assessment).</a:t>
            </a:r>
          </a:p>
          <a:p>
            <a:pPr marL="177800" indent="-177800" algn="l">
              <a:spcBef>
                <a:spcPts val="600"/>
              </a:spcBef>
              <a:buFont typeface="Arial" pitchFamily="34" charset="0"/>
              <a:buChar char="•"/>
            </a:pPr>
            <a:r>
              <a:rPr lang="en-US" sz="1600" dirty="0"/>
              <a:t>Selection of toxicity factor.</a:t>
            </a:r>
          </a:p>
        </p:txBody>
      </p:sp>
      <p:sp>
        <p:nvSpPr>
          <p:cNvPr id="148606" name="Text Box 126"/>
          <p:cNvSpPr txBox="1">
            <a:spLocks noChangeArrowheads="1"/>
          </p:cNvSpPr>
          <p:nvPr/>
        </p:nvSpPr>
        <p:spPr bwMode="auto">
          <a:xfrm>
            <a:off x="3581400" y="4742557"/>
            <a:ext cx="4818184" cy="1308050"/>
          </a:xfrm>
          <a:prstGeom prst="rect">
            <a:avLst/>
          </a:prstGeom>
          <a:noFill/>
          <a:ln w="9525">
            <a:noFill/>
            <a:miter lim="800000"/>
            <a:headEnd/>
            <a:tailEnd/>
          </a:ln>
          <a:effectLst/>
        </p:spPr>
        <p:txBody>
          <a:bodyPr wrap="square">
            <a:spAutoFit/>
          </a:bodyPr>
          <a:lstStyle/>
          <a:p>
            <a:pPr marL="177800" indent="-177800">
              <a:spcBef>
                <a:spcPts val="600"/>
              </a:spcBef>
              <a:buFont typeface="Arial" pitchFamily="34" charset="0"/>
              <a:buChar char="•"/>
            </a:pPr>
            <a:r>
              <a:rPr lang="en-US" sz="1600" dirty="0"/>
              <a:t>Carcinogenic risk characterization.</a:t>
            </a:r>
          </a:p>
          <a:p>
            <a:pPr marL="177800" indent="-177800">
              <a:spcBef>
                <a:spcPts val="600"/>
              </a:spcBef>
              <a:buFont typeface="Arial" pitchFamily="34" charset="0"/>
              <a:buChar char="•"/>
            </a:pPr>
            <a:r>
              <a:rPr lang="en-US" sz="1600" dirty="0"/>
              <a:t>Non-carcinogenic </a:t>
            </a:r>
            <a:r>
              <a:rPr lang="en-US" sz="1600" dirty="0" err="1" smtClean="0"/>
              <a:t>ri</a:t>
            </a:r>
            <a:endParaRPr lang="en-US" sz="1600" dirty="0" smtClean="0"/>
          </a:p>
          <a:p>
            <a:pPr marL="177800" indent="-177800">
              <a:spcBef>
                <a:spcPts val="600"/>
              </a:spcBef>
              <a:buFont typeface="Arial" pitchFamily="34" charset="0"/>
              <a:buChar char="•"/>
            </a:pPr>
            <a:r>
              <a:rPr lang="en-US" sz="1600" dirty="0" err="1" smtClean="0"/>
              <a:t>sk</a:t>
            </a:r>
            <a:r>
              <a:rPr lang="en-US" sz="1600" dirty="0" smtClean="0"/>
              <a:t> </a:t>
            </a:r>
            <a:r>
              <a:rPr lang="en-US" sz="1600" dirty="0"/>
              <a:t>characterization.</a:t>
            </a:r>
          </a:p>
          <a:p>
            <a:pPr marL="177800" indent="-177800">
              <a:spcBef>
                <a:spcPts val="600"/>
              </a:spcBef>
              <a:buFont typeface="Arial" pitchFamily="34" charset="0"/>
              <a:buChar char="•"/>
            </a:pPr>
            <a:r>
              <a:rPr lang="en-US" sz="1600" dirty="0"/>
              <a:t>Risk characterization results for each receptor.</a:t>
            </a:r>
          </a:p>
        </p:txBody>
      </p:sp>
      <p:sp>
        <p:nvSpPr>
          <p:cNvPr id="14" name="Title 1"/>
          <p:cNvSpPr txBox="1">
            <a:spLocks/>
          </p:cNvSpPr>
          <p:nvPr/>
        </p:nvSpPr>
        <p:spPr>
          <a:xfrm>
            <a:off x="0" y="0"/>
            <a:ext cx="9144000" cy="762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Health</a:t>
            </a:r>
            <a:r>
              <a:rPr kumimoji="0" lang="en-US" sz="4400" b="0" i="0" u="none" strike="noStrike" kern="1200" cap="none" spc="0" normalizeH="0" noProof="0" dirty="0" smtClean="0">
                <a:ln>
                  <a:noFill/>
                </a:ln>
                <a:solidFill>
                  <a:schemeClr val="tx1"/>
                </a:solidFill>
                <a:effectLst/>
                <a:uLnTx/>
                <a:uFillTx/>
                <a:latin typeface="+mj-lt"/>
                <a:ea typeface="+mj-ea"/>
                <a:cs typeface="+mj-cs"/>
              </a:rPr>
              <a:t> Risk Assessment</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6" name="Text Box 123"/>
          <p:cNvSpPr txBox="1">
            <a:spLocks noChangeArrowheads="1"/>
          </p:cNvSpPr>
          <p:nvPr/>
        </p:nvSpPr>
        <p:spPr bwMode="auto">
          <a:xfrm>
            <a:off x="3657600" y="1171575"/>
            <a:ext cx="5354515" cy="338554"/>
          </a:xfrm>
          <a:prstGeom prst="rect">
            <a:avLst/>
          </a:prstGeom>
          <a:noFill/>
          <a:ln w="9525">
            <a:noFill/>
            <a:miter lim="800000"/>
            <a:headEnd/>
            <a:tailEnd/>
          </a:ln>
          <a:effectLst/>
        </p:spPr>
        <p:txBody>
          <a:bodyPr wrap="square">
            <a:spAutoFit/>
          </a:bodyPr>
          <a:lstStyle/>
          <a:p>
            <a:pPr marL="177800" indent="-177800">
              <a:spcBef>
                <a:spcPts val="600"/>
              </a:spcBef>
              <a:buFont typeface="Arial" pitchFamily="34" charset="0"/>
              <a:buChar char="•"/>
            </a:pPr>
            <a:r>
              <a:rPr lang="en-US" sz="1600" dirty="0" smtClean="0"/>
              <a:t>Identification of Constituents of Potential Concern</a:t>
            </a:r>
          </a:p>
        </p:txBody>
      </p:sp>
      <p:sp>
        <p:nvSpPr>
          <p:cNvPr id="13" name="Rectangle 12"/>
          <p:cNvSpPr/>
          <p:nvPr/>
        </p:nvSpPr>
        <p:spPr>
          <a:xfrm>
            <a:off x="2733323" y="6172200"/>
            <a:ext cx="3313728" cy="261610"/>
          </a:xfrm>
          <a:prstGeom prst="rect">
            <a:avLst/>
          </a:prstGeom>
        </p:spPr>
        <p:txBody>
          <a:bodyPr wrap="none">
            <a:spAutoFit/>
          </a:bodyPr>
          <a:lstStyle/>
          <a:p>
            <a:r>
              <a:rPr lang="fr-FR" sz="1100" dirty="0" smtClean="0"/>
              <a:t>Source: ENSR </a:t>
            </a:r>
            <a:r>
              <a:rPr lang="en-US" sz="1100" dirty="0" smtClean="0"/>
              <a:t>Environmental</a:t>
            </a:r>
            <a:r>
              <a:rPr lang="fr-FR" sz="1100" dirty="0" smtClean="0"/>
              <a:t> International, </a:t>
            </a:r>
            <a:r>
              <a:rPr lang="fr-FR" sz="1100" dirty="0" smtClean="0"/>
              <a:t>Inc</a:t>
            </a:r>
            <a:r>
              <a:rPr lang="fr-FR" sz="1100" dirty="0" smtClean="0"/>
              <a:t>. </a:t>
            </a:r>
            <a:r>
              <a:rPr lang="fr-FR" sz="1100" dirty="0" smtClean="0"/>
              <a:t>(2005)</a:t>
            </a:r>
            <a:endParaRPr lang="en-US" sz="11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Impacts Management</a:t>
            </a:r>
            <a:endParaRPr lang="en-US" dirty="0"/>
          </a:p>
        </p:txBody>
      </p:sp>
      <p:sp>
        <p:nvSpPr>
          <p:cNvPr id="3" name="Content Placeholder 2"/>
          <p:cNvSpPr>
            <a:spLocks noGrp="1"/>
          </p:cNvSpPr>
          <p:nvPr>
            <p:ph idx="1"/>
          </p:nvPr>
        </p:nvSpPr>
        <p:spPr>
          <a:xfrm>
            <a:off x="457200" y="1219201"/>
            <a:ext cx="8229600" cy="3886200"/>
          </a:xfrm>
        </p:spPr>
        <p:txBody>
          <a:bodyPr/>
          <a:lstStyle/>
          <a:p>
            <a:pPr marL="514350" indent="-514350">
              <a:buFont typeface="+mj-lt"/>
              <a:buAutoNum type="arabicPeriod"/>
            </a:pPr>
            <a:r>
              <a:rPr lang="en-US" b="1" dirty="0" smtClean="0"/>
              <a:t>Know your stakeholders/ affected parties</a:t>
            </a:r>
            <a:r>
              <a:rPr lang="en-US" dirty="0" smtClean="0"/>
              <a:t>:</a:t>
            </a:r>
          </a:p>
          <a:p>
            <a:pPr lvl="1"/>
            <a:r>
              <a:rPr lang="en-US" dirty="0" smtClean="0"/>
              <a:t>Neighbors</a:t>
            </a:r>
          </a:p>
          <a:p>
            <a:pPr lvl="1"/>
            <a:r>
              <a:rPr lang="en-US" dirty="0" smtClean="0"/>
              <a:t>Local Ministry/government office</a:t>
            </a:r>
          </a:p>
          <a:p>
            <a:pPr lvl="1"/>
            <a:r>
              <a:rPr lang="en-US" dirty="0" smtClean="0"/>
              <a:t>Central Ministries</a:t>
            </a:r>
          </a:p>
          <a:p>
            <a:pPr lvl="1"/>
            <a:r>
              <a:rPr lang="en-US" dirty="0" smtClean="0"/>
              <a:t>Watch groups (e.g. Green Peace).</a:t>
            </a:r>
          </a:p>
          <a:p>
            <a:pPr lvl="1"/>
            <a:r>
              <a:rPr lang="en-US" dirty="0" smtClean="0"/>
              <a:t>Shareholders.</a:t>
            </a:r>
          </a:p>
          <a:p>
            <a:pPr lvl="1"/>
            <a:r>
              <a:rPr lang="en-US" dirty="0" smtClean="0"/>
              <a:t>Employees.</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Impact Management</a:t>
            </a:r>
            <a:endParaRPr lang="en-US" dirty="0"/>
          </a:p>
        </p:txBody>
      </p:sp>
      <p:sp>
        <p:nvSpPr>
          <p:cNvPr id="3" name="Content Placeholder 2"/>
          <p:cNvSpPr>
            <a:spLocks noGrp="1"/>
          </p:cNvSpPr>
          <p:nvPr>
            <p:ph idx="1"/>
          </p:nvPr>
        </p:nvSpPr>
        <p:spPr/>
        <p:txBody>
          <a:bodyPr>
            <a:normAutofit/>
          </a:bodyPr>
          <a:lstStyle/>
          <a:p>
            <a:pPr marL="514350" indent="-514350">
              <a:buNone/>
            </a:pPr>
            <a:r>
              <a:rPr lang="en-US" sz="2800" b="1" dirty="0" smtClean="0"/>
              <a:t>2.	Gain trust and respect by affected parties.</a:t>
            </a:r>
          </a:p>
          <a:p>
            <a:pPr lvl="1"/>
            <a:r>
              <a:rPr lang="en-US" sz="2400" dirty="0" smtClean="0"/>
              <a:t>Be transparent.</a:t>
            </a:r>
          </a:p>
          <a:p>
            <a:pPr lvl="1"/>
            <a:r>
              <a:rPr lang="en-US" sz="2400" dirty="0" smtClean="0"/>
              <a:t>Be active and serious in taking a remedial action.</a:t>
            </a:r>
          </a:p>
          <a:p>
            <a:pPr lvl="1"/>
            <a:r>
              <a:rPr lang="en-US" sz="2400" dirty="0" smtClean="0"/>
              <a:t>Be diplomatic.</a:t>
            </a:r>
          </a:p>
          <a:p>
            <a:pPr lvl="1"/>
            <a:r>
              <a:rPr lang="en-US" sz="2400" dirty="0" smtClean="0"/>
              <a:t>Compensate affected party.</a:t>
            </a:r>
          </a:p>
          <a:p>
            <a:pPr lvl="1"/>
            <a:r>
              <a:rPr lang="en-US" sz="2400" dirty="0" smtClean="0"/>
              <a:t>Monitor social, health and environmental impacts.</a:t>
            </a:r>
          </a:p>
          <a:p>
            <a:pPr lvl="1"/>
            <a:r>
              <a:rPr lang="en-US" sz="2400" dirty="0" smtClean="0"/>
              <a:t>Put and execute a suitable plan to manage social, health and environmental impacts.</a:t>
            </a:r>
          </a:p>
          <a:p>
            <a:pPr lvl="1"/>
            <a:r>
              <a:rPr lang="en-US" sz="2400" dirty="0" smtClean="0"/>
              <a:t>Keep consulting locals throughout the project phases.</a:t>
            </a:r>
          </a:p>
          <a:p>
            <a:pPr lvl="1"/>
            <a:r>
              <a:rPr lang="en-US" sz="2400" dirty="0" smtClean="0"/>
              <a:t>Keep all concerned parties informed.</a:t>
            </a:r>
          </a:p>
          <a:p>
            <a:endParaRPr lang="en-US"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Risk Management Strategies</a:t>
            </a:r>
            <a:endParaRPr lang="en-US" dirty="0"/>
          </a:p>
        </p:txBody>
      </p:sp>
      <p:sp>
        <p:nvSpPr>
          <p:cNvPr id="8" name="Content Placeholder 2"/>
          <p:cNvSpPr txBox="1">
            <a:spLocks/>
          </p:cNvSpPr>
          <p:nvPr/>
        </p:nvSpPr>
        <p:spPr>
          <a:xfrm>
            <a:off x="304800" y="914400"/>
            <a:ext cx="8534400" cy="1676400"/>
          </a:xfrm>
          <a:prstGeom prst="rect">
            <a:avLst/>
          </a:prstGeom>
        </p:spPr>
        <p:txBody>
          <a:bodyPr>
            <a:noAutofit/>
          </a:bodyPr>
          <a:lstStyle/>
          <a:p>
            <a:pPr marL="342900" indent="-342900">
              <a:spcBef>
                <a:spcPct val="20000"/>
              </a:spcBef>
            </a:pPr>
            <a:r>
              <a:rPr lang="en-US" sz="2000" b="1" dirty="0" smtClean="0">
                <a:solidFill>
                  <a:schemeClr val="accent2">
                    <a:lumMod val="75000"/>
                  </a:schemeClr>
                </a:solidFill>
              </a:rPr>
              <a:t>1. Source Removal/Treatment</a:t>
            </a:r>
            <a:r>
              <a:rPr lang="en-US" sz="2000" dirty="0" smtClean="0"/>
              <a:t>: </a:t>
            </a:r>
          </a:p>
          <a:p>
            <a:pPr marL="342900" indent="-342900">
              <a:spcBef>
                <a:spcPct val="20000"/>
              </a:spcBef>
              <a:buFont typeface="Arial" pitchFamily="34" charset="0"/>
              <a:buChar char="•"/>
            </a:pPr>
            <a:r>
              <a:rPr lang="en-US" sz="2000" dirty="0" smtClean="0"/>
              <a:t>Removal or treatment of secondary source materials (i.e. affected soils, sediments, groundwater, etc.) so as to remove or reduce concentrations of contaminants to levels equal to or below the applicable remediation goals. Examples include:</a:t>
            </a:r>
          </a:p>
        </p:txBody>
      </p:sp>
      <p:graphicFrame>
        <p:nvGraphicFramePr>
          <p:cNvPr id="9" name="Table 8"/>
          <p:cNvGraphicFramePr>
            <a:graphicFrameLocks noGrp="1"/>
          </p:cNvGraphicFramePr>
          <p:nvPr/>
        </p:nvGraphicFramePr>
        <p:xfrm>
          <a:off x="685800" y="2590800"/>
          <a:ext cx="8077200" cy="731520"/>
        </p:xfrm>
        <a:graphic>
          <a:graphicData uri="http://schemas.openxmlformats.org/drawingml/2006/table">
            <a:tbl>
              <a:tblPr firstRow="1" bandRow="1">
                <a:tableStyleId>{2D5ABB26-0587-4C30-8999-92F81FD0307C}</a:tableStyleId>
              </a:tblPr>
              <a:tblGrid>
                <a:gridCol w="4038600"/>
                <a:gridCol w="4038600"/>
              </a:tblGrid>
              <a:tr h="228600">
                <a:tc>
                  <a:txBody>
                    <a:bodyPr/>
                    <a:lstStyle/>
                    <a:p>
                      <a:pPr marL="342900" lvl="0" indent="-342900" algn="l" defTabSz="914400" rtl="0" eaLnBrk="1" latinLnBrk="0" hangingPunct="1">
                        <a:spcBef>
                          <a:spcPct val="20000"/>
                        </a:spcBef>
                        <a:buFont typeface="Arial" pitchFamily="34" charset="0"/>
                        <a:buChar char="•"/>
                      </a:pPr>
                      <a:r>
                        <a:rPr lang="en-US" sz="1800" kern="1200" dirty="0" smtClean="0">
                          <a:solidFill>
                            <a:schemeClr val="tx1"/>
                          </a:solidFill>
                          <a:latin typeface="+mn-lt"/>
                          <a:ea typeface="+mn-ea"/>
                          <a:cs typeface="+mn-cs"/>
                        </a:rPr>
                        <a:t>Excavation.</a:t>
                      </a: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solidFill>
                            <a:schemeClr val="tx1"/>
                          </a:solidFill>
                          <a:latin typeface="+mn-lt"/>
                          <a:ea typeface="+mn-ea"/>
                          <a:cs typeface="+mn-cs"/>
                        </a:rPr>
                        <a:t>Pump and treat.</a:t>
                      </a:r>
                    </a:p>
                  </a:txBody>
                  <a:tcPr/>
                </a:tc>
              </a:tr>
              <a:tr h="0">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solidFill>
                            <a:schemeClr val="tx1"/>
                          </a:solidFill>
                          <a:latin typeface="+mn-lt"/>
                          <a:ea typeface="+mn-ea"/>
                          <a:cs typeface="+mn-cs"/>
                        </a:rPr>
                        <a:t>Soil venting.</a:t>
                      </a: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solidFill>
                            <a:schemeClr val="tx1"/>
                          </a:solidFill>
                          <a:latin typeface="+mn-lt"/>
                          <a:ea typeface="+mn-ea"/>
                          <a:cs typeface="+mn-cs"/>
                        </a:rPr>
                        <a:t>Biological action.</a:t>
                      </a:r>
                    </a:p>
                  </a:txBody>
                  <a:tcPr/>
                </a:tc>
              </a:tr>
            </a:tbl>
          </a:graphicData>
        </a:graphic>
      </p:graphicFrame>
      <p:pic>
        <p:nvPicPr>
          <p:cNvPr id="1028" name="Picture 4"/>
          <p:cNvPicPr>
            <a:picLocks noChangeAspect="1" noChangeArrowheads="1"/>
          </p:cNvPicPr>
          <p:nvPr/>
        </p:nvPicPr>
        <p:blipFill>
          <a:blip r:embed="rId2" cstate="print"/>
          <a:srcRect/>
          <a:stretch>
            <a:fillRect/>
          </a:stretch>
        </p:blipFill>
        <p:spPr bwMode="auto">
          <a:xfrm>
            <a:off x="2362200" y="3482028"/>
            <a:ext cx="4419600" cy="27654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Risk Management Strategies</a:t>
            </a:r>
            <a:endParaRPr lang="en-US" dirty="0"/>
          </a:p>
        </p:txBody>
      </p:sp>
      <p:graphicFrame>
        <p:nvGraphicFramePr>
          <p:cNvPr id="10" name="Table 9"/>
          <p:cNvGraphicFramePr>
            <a:graphicFrameLocks noGrp="1"/>
          </p:cNvGraphicFramePr>
          <p:nvPr/>
        </p:nvGraphicFramePr>
        <p:xfrm>
          <a:off x="820947" y="2286000"/>
          <a:ext cx="7696200" cy="1097280"/>
        </p:xfrm>
        <a:graphic>
          <a:graphicData uri="http://schemas.openxmlformats.org/drawingml/2006/table">
            <a:tbl>
              <a:tblPr firstRow="1" bandRow="1">
                <a:tableStyleId>{2D5ABB26-0587-4C30-8999-92F81FD0307C}</a:tableStyleId>
              </a:tblPr>
              <a:tblGrid>
                <a:gridCol w="3848100"/>
                <a:gridCol w="3848100"/>
              </a:tblGrid>
              <a:tr h="177800">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Capping,</a:t>
                      </a:r>
                      <a:endParaRPr lang="en-US" sz="1800" kern="1200" dirty="0" smtClean="0">
                        <a:solidFill>
                          <a:schemeClr val="tx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Barrier walls, </a:t>
                      </a:r>
                      <a:endParaRPr lang="en-US" sz="1800" kern="1200" dirty="0" smtClean="0">
                        <a:solidFill>
                          <a:schemeClr val="tx1"/>
                        </a:solidFill>
                        <a:latin typeface="+mn-lt"/>
                        <a:ea typeface="+mn-ea"/>
                        <a:cs typeface="+mn-cs"/>
                      </a:endParaRPr>
                    </a:p>
                  </a:txBody>
                  <a:tcPr/>
                </a:tc>
              </a:tr>
              <a:tr h="177800">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Building design, </a:t>
                      </a:r>
                      <a:endParaRPr lang="en-US" sz="1800" kern="1200" dirty="0" smtClean="0">
                        <a:solidFill>
                          <a:schemeClr val="tx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Soil </a:t>
                      </a:r>
                      <a:r>
                        <a:rPr lang="en-US" sz="1800" kern="1200" dirty="0" err="1" smtClean="0"/>
                        <a:t>stabilisation</a:t>
                      </a:r>
                      <a:r>
                        <a:rPr lang="en-US" sz="1800" kern="1200" dirty="0" smtClean="0"/>
                        <a:t>, </a:t>
                      </a:r>
                      <a:endParaRPr lang="en-US" sz="1800" kern="1200" dirty="0" smtClean="0">
                        <a:solidFill>
                          <a:schemeClr val="tx1"/>
                        </a:solidFill>
                        <a:latin typeface="+mn-lt"/>
                        <a:ea typeface="+mn-ea"/>
                        <a:cs typeface="+mn-cs"/>
                      </a:endParaRPr>
                    </a:p>
                  </a:txBody>
                  <a:tcPr/>
                </a:tc>
              </a:tr>
              <a:tr h="177800">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Hydraulic containment</a:t>
                      </a:r>
                      <a:endParaRPr lang="en-US" sz="1800" kern="1200" dirty="0" smtClean="0">
                        <a:solidFill>
                          <a:schemeClr val="tx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kern="1200" dirty="0" smtClean="0"/>
                        <a:t>Natural attenuation</a:t>
                      </a:r>
                      <a:endParaRPr lang="en-US" sz="1800" kern="1200" dirty="0" smtClean="0">
                        <a:solidFill>
                          <a:schemeClr val="tx1"/>
                        </a:solidFill>
                        <a:latin typeface="+mn-lt"/>
                        <a:ea typeface="+mn-ea"/>
                        <a:cs typeface="+mn-cs"/>
                      </a:endParaRPr>
                    </a:p>
                  </a:txBody>
                  <a:tcPr/>
                </a:tc>
              </a:tr>
            </a:tbl>
          </a:graphicData>
        </a:graphic>
      </p:graphicFrame>
      <p:sp>
        <p:nvSpPr>
          <p:cNvPr id="11" name="Content Placeholder 2"/>
          <p:cNvSpPr txBox="1">
            <a:spLocks/>
          </p:cNvSpPr>
          <p:nvPr/>
        </p:nvSpPr>
        <p:spPr>
          <a:xfrm>
            <a:off x="439947" y="905772"/>
            <a:ext cx="8305800" cy="1380227"/>
          </a:xfrm>
          <a:prstGeom prst="rect">
            <a:avLst/>
          </a:prstGeom>
        </p:spPr>
        <p:txBody>
          <a:bodyPr>
            <a:noAutofit/>
          </a:bodyPr>
          <a:lstStyle/>
          <a:p>
            <a:pPr marL="342900" indent="-342900">
              <a:spcBef>
                <a:spcPct val="20000"/>
              </a:spcBef>
            </a:pPr>
            <a:r>
              <a:rPr lang="en-US" sz="2000" b="1" dirty="0" smtClean="0">
                <a:solidFill>
                  <a:schemeClr val="accent2">
                    <a:lumMod val="75000"/>
                  </a:schemeClr>
                </a:solidFill>
              </a:rPr>
              <a:t>2. Containment Measures</a:t>
            </a:r>
            <a:r>
              <a:rPr lang="en-US" sz="2000" dirty="0" smtClean="0"/>
              <a:t>: </a:t>
            </a:r>
          </a:p>
          <a:p>
            <a:pPr marL="342900" indent="-342900">
              <a:spcBef>
                <a:spcPct val="20000"/>
              </a:spcBef>
              <a:buFont typeface="Arial" pitchFamily="34" charset="0"/>
              <a:buChar char="•"/>
            </a:pPr>
            <a:r>
              <a:rPr lang="en-US" sz="2000" dirty="0" smtClean="0"/>
              <a:t>Long-term engineering controls to prevent migration of harmful concentrations of contaminants from the source to the points of exposure. Examples include:</a:t>
            </a:r>
          </a:p>
        </p:txBody>
      </p:sp>
      <p:pic>
        <p:nvPicPr>
          <p:cNvPr id="14" name="Picture 13" descr="Image281.gif"/>
          <p:cNvPicPr>
            <a:picLocks noChangeAspect="1"/>
          </p:cNvPicPr>
          <p:nvPr/>
        </p:nvPicPr>
        <p:blipFill>
          <a:blip r:embed="rId2" cstate="print"/>
          <a:stretch>
            <a:fillRect/>
          </a:stretch>
        </p:blipFill>
        <p:spPr>
          <a:xfrm>
            <a:off x="2625993" y="4191000"/>
            <a:ext cx="3698607" cy="219797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Risk Management Strategies</a:t>
            </a:r>
            <a:endParaRPr lang="en-US" dirty="0"/>
          </a:p>
        </p:txBody>
      </p:sp>
      <p:sp>
        <p:nvSpPr>
          <p:cNvPr id="12" name="Content Placeholder 2"/>
          <p:cNvSpPr txBox="1">
            <a:spLocks/>
          </p:cNvSpPr>
          <p:nvPr/>
        </p:nvSpPr>
        <p:spPr>
          <a:xfrm>
            <a:off x="304800" y="914400"/>
            <a:ext cx="8534400" cy="1143000"/>
          </a:xfrm>
          <a:prstGeom prst="rect">
            <a:avLst/>
          </a:prstGeom>
        </p:spPr>
        <p:txBody>
          <a:bodyPr>
            <a:noAutofit/>
          </a:bodyPr>
          <a:lstStyle/>
          <a:p>
            <a:pPr marL="342900" indent="-342900">
              <a:spcBef>
                <a:spcPct val="20000"/>
              </a:spcBef>
            </a:pPr>
            <a:r>
              <a:rPr lang="en-US" sz="2000" b="1" dirty="0" smtClean="0">
                <a:solidFill>
                  <a:schemeClr val="accent2">
                    <a:lumMod val="75000"/>
                  </a:schemeClr>
                </a:solidFill>
              </a:rPr>
              <a:t>3. Institutional Controls</a:t>
            </a:r>
            <a:r>
              <a:rPr lang="en-US" sz="2000" dirty="0" smtClean="0"/>
              <a:t>: </a:t>
            </a:r>
          </a:p>
          <a:p>
            <a:pPr marL="342900" indent="-342900">
              <a:spcBef>
                <a:spcPct val="20000"/>
              </a:spcBef>
              <a:buFont typeface="Arial" pitchFamily="34" charset="0"/>
              <a:buChar char="•"/>
            </a:pPr>
            <a:r>
              <a:rPr lang="en-US" sz="2000" dirty="0" smtClean="0"/>
              <a:t>Legal or administrative measures to control the nature and/or frequency of contact at the point of exposure. Examples include:</a:t>
            </a:r>
          </a:p>
        </p:txBody>
      </p:sp>
      <p:graphicFrame>
        <p:nvGraphicFramePr>
          <p:cNvPr id="13" name="Table 12"/>
          <p:cNvGraphicFramePr>
            <a:graphicFrameLocks noGrp="1"/>
          </p:cNvGraphicFramePr>
          <p:nvPr/>
        </p:nvGraphicFramePr>
        <p:xfrm>
          <a:off x="685800" y="2240280"/>
          <a:ext cx="7848600" cy="731520"/>
        </p:xfrm>
        <a:graphic>
          <a:graphicData uri="http://schemas.openxmlformats.org/drawingml/2006/table">
            <a:tbl>
              <a:tblPr firstRow="1" bandRow="1">
                <a:tableStyleId>{2D5ABB26-0587-4C30-8999-92F81FD0307C}</a:tableStyleId>
              </a:tblPr>
              <a:tblGrid>
                <a:gridCol w="3924300"/>
                <a:gridCol w="3924300"/>
              </a:tblGrid>
              <a:tr h="266700">
                <a:tc>
                  <a:txBody>
                    <a:bodyPr/>
                    <a:lstStyle/>
                    <a:p>
                      <a:pPr marL="342900" lvl="0" indent="-342900">
                        <a:spcBef>
                          <a:spcPct val="20000"/>
                        </a:spcBef>
                        <a:buFont typeface="Arial" pitchFamily="34" charset="0"/>
                        <a:buChar char="•"/>
                      </a:pPr>
                      <a:r>
                        <a:rPr lang="en-US" sz="1800" dirty="0" smtClean="0"/>
                        <a:t>Land use restrictions. </a:t>
                      </a: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dirty="0" smtClean="0"/>
                        <a:t>Alternative water supply.</a:t>
                      </a:r>
                    </a:p>
                  </a:txBody>
                  <a:tcPr/>
                </a:tc>
              </a:tr>
              <a:tr h="266700">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dirty="0" smtClean="0"/>
                        <a:t>Personal protective equipment.</a:t>
                      </a:r>
                    </a:p>
                  </a:txBody>
                  <a:tcPr/>
                </a:tc>
                <a:tc>
                  <a: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800" dirty="0" smtClean="0"/>
                        <a:t>Permit requirements.</a:t>
                      </a:r>
                    </a:p>
                  </a:txBody>
                  <a:tcPr/>
                </a:tc>
              </a:tr>
            </a:tbl>
          </a:graphicData>
        </a:graphic>
      </p:graphicFrame>
      <p:pic>
        <p:nvPicPr>
          <p:cNvPr id="14" name="Picture 13" descr="aaa.png"/>
          <p:cNvPicPr>
            <a:picLocks noChangeAspect="1"/>
          </p:cNvPicPr>
          <p:nvPr/>
        </p:nvPicPr>
        <p:blipFill>
          <a:blip r:embed="rId2" cstate="print"/>
          <a:srcRect t="13333" b="13333"/>
          <a:stretch>
            <a:fillRect/>
          </a:stretch>
        </p:blipFill>
        <p:spPr>
          <a:xfrm>
            <a:off x="2209800" y="3048000"/>
            <a:ext cx="4260273" cy="31242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Map</a:t>
            </a:r>
            <a:endParaRPr lang="en-US" dirty="0"/>
          </a:p>
        </p:txBody>
      </p:sp>
      <p:sp>
        <p:nvSpPr>
          <p:cNvPr id="4" name="Up Arrow 3">
            <a:hlinkClick r:id="rId2" action="ppaction://hlinksldjump"/>
          </p:cNvPr>
          <p:cNvSpPr/>
          <p:nvPr/>
        </p:nvSpPr>
        <p:spPr>
          <a:xfrm>
            <a:off x="8382000" y="4800600"/>
            <a:ext cx="381000"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0" descr="Map1.png"/>
          <p:cNvPicPr>
            <a:picLocks noChangeAspect="1" noChangeArrowheads="1"/>
          </p:cNvPicPr>
          <p:nvPr/>
        </p:nvPicPr>
        <p:blipFill>
          <a:blip r:embed="rId3" cstate="print"/>
          <a:srcRect/>
          <a:stretch>
            <a:fillRect/>
          </a:stretch>
        </p:blipFill>
        <p:spPr bwMode="auto">
          <a:xfrm>
            <a:off x="1066800" y="911479"/>
            <a:ext cx="7176184" cy="45749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Incident</a:t>
            </a:r>
            <a:endParaRPr lang="en-US" dirty="0"/>
          </a:p>
        </p:txBody>
      </p:sp>
      <p:sp>
        <p:nvSpPr>
          <p:cNvPr id="3" name="Content Placeholder 2"/>
          <p:cNvSpPr>
            <a:spLocks noGrp="1"/>
          </p:cNvSpPr>
          <p:nvPr>
            <p:ph idx="1"/>
          </p:nvPr>
        </p:nvSpPr>
        <p:spPr/>
        <p:txBody>
          <a:bodyPr>
            <a:normAutofit lnSpcReduction="10000"/>
          </a:bodyPr>
          <a:lstStyle/>
          <a:p>
            <a:r>
              <a:rPr lang="en-GB" sz="2400" dirty="0" smtClean="0">
                <a:latin typeface="+mj-lt"/>
                <a:cs typeface="Arial" pitchFamily="34" charset="0"/>
              </a:rPr>
              <a:t>On 8</a:t>
            </a:r>
            <a:r>
              <a:rPr lang="en-GB" sz="2400" baseline="30000" dirty="0" smtClean="0">
                <a:latin typeface="+mj-lt"/>
                <a:cs typeface="Arial" pitchFamily="34" charset="0"/>
              </a:rPr>
              <a:t>th</a:t>
            </a:r>
            <a:r>
              <a:rPr lang="en-GB" sz="2400" dirty="0" smtClean="0">
                <a:latin typeface="+mj-lt"/>
                <a:cs typeface="Arial" pitchFamily="34" charset="0"/>
              </a:rPr>
              <a:t> April 2008, the Block Valve Station 6 (BVS6) of 38” Main Oil Line (MOL) leaked near the Bidbid village, 60km from Muscat.  </a:t>
            </a:r>
          </a:p>
          <a:p>
            <a:r>
              <a:rPr lang="en-GB" sz="2400" dirty="0" smtClean="0">
                <a:latin typeface="+mj-lt"/>
                <a:cs typeface="Arial" pitchFamily="34" charset="0"/>
              </a:rPr>
              <a:t>Oil export from the North and South main oil line was stopped from Fahud and Qarn Alam.</a:t>
            </a:r>
          </a:p>
          <a:p>
            <a:pPr lvl="0"/>
            <a:r>
              <a:rPr lang="en-GB" sz="2400" dirty="0" smtClean="0">
                <a:latin typeface="+mj-lt"/>
              </a:rPr>
              <a:t>Stopped the MOL pumping stations.</a:t>
            </a:r>
            <a:endParaRPr lang="en-US" sz="2400" dirty="0" smtClean="0">
              <a:latin typeface="+mj-lt"/>
            </a:endParaRPr>
          </a:p>
          <a:p>
            <a:pPr lvl="0"/>
            <a:r>
              <a:rPr lang="en-GB" sz="2400" dirty="0" smtClean="0">
                <a:latin typeface="+mj-lt"/>
              </a:rPr>
              <a:t>Closed the upstream BVSs remotely.</a:t>
            </a:r>
            <a:endParaRPr lang="en-US" sz="2400" dirty="0" smtClean="0">
              <a:latin typeface="+mj-lt"/>
            </a:endParaRPr>
          </a:p>
          <a:p>
            <a:pPr lvl="0"/>
            <a:r>
              <a:rPr lang="en-GB" sz="2400" dirty="0" smtClean="0">
                <a:latin typeface="+mj-lt"/>
              </a:rPr>
              <a:t>PDO Emergency Response Team was mobilised immediately.  </a:t>
            </a:r>
            <a:endParaRPr lang="en-US" sz="2400" dirty="0" smtClean="0">
              <a:latin typeface="+mj-lt"/>
            </a:endParaRPr>
          </a:p>
          <a:p>
            <a:r>
              <a:rPr lang="en-GB" sz="2400" dirty="0" smtClean="0">
                <a:latin typeface="+mj-lt"/>
                <a:cs typeface="Arial" pitchFamily="34" charset="0"/>
              </a:rPr>
              <a:t>The leak was at the flanged fittings, pressure gauges and pressure transmitter. </a:t>
            </a:r>
          </a:p>
          <a:p>
            <a:pPr lvl="0"/>
            <a:r>
              <a:rPr lang="en-GB" sz="2400" dirty="0" smtClean="0"/>
              <a:t>Stopped the leak on 20” flange by closing the local isolation valves.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Photographs of the Spill</a:t>
            </a:r>
            <a:endParaRPr lang="en-US" dirty="0"/>
          </a:p>
        </p:txBody>
      </p:sp>
      <p:pic>
        <p:nvPicPr>
          <p:cNvPr id="4" name="Picture 10"/>
          <p:cNvPicPr>
            <a:picLocks noChangeAspect="1" noChangeArrowheads="1"/>
          </p:cNvPicPr>
          <p:nvPr/>
        </p:nvPicPr>
        <p:blipFill>
          <a:blip r:embed="rId2" cstate="print"/>
          <a:srcRect/>
          <a:stretch>
            <a:fillRect/>
          </a:stretch>
        </p:blipFill>
        <p:spPr>
          <a:xfrm>
            <a:off x="828749" y="1066800"/>
            <a:ext cx="3743251" cy="2148840"/>
          </a:xfrm>
          <a:prstGeom prst="rect">
            <a:avLst/>
          </a:prstGeom>
          <a:noFill/>
          <a:ln>
            <a:solidFill>
              <a:schemeClr val="tx1"/>
            </a:solidFill>
          </a:ln>
        </p:spPr>
      </p:pic>
      <p:pic>
        <p:nvPicPr>
          <p:cNvPr id="5" name="Picture 14"/>
          <p:cNvPicPr>
            <a:picLocks noChangeAspect="1" noChangeArrowheads="1"/>
          </p:cNvPicPr>
          <p:nvPr/>
        </p:nvPicPr>
        <p:blipFill>
          <a:blip r:embed="rId3" cstate="print"/>
          <a:srcRect/>
          <a:stretch>
            <a:fillRect/>
          </a:stretch>
        </p:blipFill>
        <p:spPr>
          <a:xfrm>
            <a:off x="4800600" y="1066800"/>
            <a:ext cx="3733800" cy="2148840"/>
          </a:xfrm>
          <a:prstGeom prst="rect">
            <a:avLst/>
          </a:prstGeom>
          <a:noFill/>
          <a:ln>
            <a:solidFill>
              <a:schemeClr val="tx1"/>
            </a:solidFill>
          </a:ln>
        </p:spPr>
      </p:pic>
      <p:sp>
        <p:nvSpPr>
          <p:cNvPr id="6" name="Line 8"/>
          <p:cNvSpPr>
            <a:spLocks noChangeShapeType="1"/>
          </p:cNvSpPr>
          <p:nvPr/>
        </p:nvSpPr>
        <p:spPr bwMode="auto">
          <a:xfrm flipH="1">
            <a:off x="1905000" y="1447800"/>
            <a:ext cx="914400" cy="685800"/>
          </a:xfrm>
          <a:prstGeom prst="line">
            <a:avLst/>
          </a:prstGeom>
          <a:noFill/>
          <a:ln w="9525">
            <a:solidFill>
              <a:schemeClr val="tx1"/>
            </a:solidFill>
            <a:round/>
            <a:headEnd/>
            <a:tailEnd type="triangle" w="med" len="med"/>
          </a:ln>
        </p:spPr>
        <p:txBody>
          <a:bodyPr/>
          <a:lstStyle/>
          <a:p>
            <a:endParaRPr lang="en-US"/>
          </a:p>
        </p:txBody>
      </p:sp>
      <p:sp>
        <p:nvSpPr>
          <p:cNvPr id="7" name="Text Box 9"/>
          <p:cNvSpPr txBox="1">
            <a:spLocks noChangeArrowheads="1"/>
          </p:cNvSpPr>
          <p:nvPr/>
        </p:nvSpPr>
        <p:spPr bwMode="auto">
          <a:xfrm>
            <a:off x="2743200" y="1143000"/>
            <a:ext cx="1295400" cy="461665"/>
          </a:xfrm>
          <a:prstGeom prst="rect">
            <a:avLst/>
          </a:prstGeom>
          <a:noFill/>
          <a:ln w="9525">
            <a:noFill/>
            <a:miter lim="800000"/>
            <a:headEnd/>
            <a:tailEnd/>
          </a:ln>
        </p:spPr>
        <p:txBody>
          <a:bodyPr wrap="square">
            <a:spAutoFit/>
          </a:bodyPr>
          <a:lstStyle/>
          <a:p>
            <a:r>
              <a:rPr lang="en-GB" sz="1200" dirty="0"/>
              <a:t>Source of Leak- 20” Blind flange</a:t>
            </a:r>
          </a:p>
        </p:txBody>
      </p:sp>
      <p:pic>
        <p:nvPicPr>
          <p:cNvPr id="8" name="Picture 16"/>
          <p:cNvPicPr>
            <a:picLocks noChangeAspect="1" noChangeArrowheads="1"/>
          </p:cNvPicPr>
          <p:nvPr/>
        </p:nvPicPr>
        <p:blipFill>
          <a:blip r:embed="rId4" cstate="print"/>
          <a:srcRect/>
          <a:stretch>
            <a:fillRect/>
          </a:stretch>
        </p:blipFill>
        <p:spPr>
          <a:xfrm>
            <a:off x="1316445" y="3352800"/>
            <a:ext cx="3255555" cy="2438400"/>
          </a:xfrm>
          <a:prstGeom prst="rect">
            <a:avLst/>
          </a:prstGeom>
          <a:noFill/>
          <a:ln>
            <a:solidFill>
              <a:schemeClr val="tx1"/>
            </a:solidFill>
          </a:ln>
        </p:spPr>
      </p:pic>
      <p:pic>
        <p:nvPicPr>
          <p:cNvPr id="9" name="Picture 19"/>
          <p:cNvPicPr>
            <a:picLocks noChangeAspect="1" noChangeArrowheads="1"/>
          </p:cNvPicPr>
          <p:nvPr/>
        </p:nvPicPr>
        <p:blipFill>
          <a:blip r:embed="rId5" cstate="print"/>
          <a:srcRect/>
          <a:stretch>
            <a:fillRect/>
          </a:stretch>
        </p:blipFill>
        <p:spPr>
          <a:xfrm>
            <a:off x="4800600" y="3352800"/>
            <a:ext cx="3247294" cy="2438400"/>
          </a:xfrm>
          <a:prstGeom prst="rect">
            <a:avLst/>
          </a:prstGeom>
          <a:noFill/>
          <a:ln>
            <a:solidFill>
              <a:schemeClr val="tx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1" name="Text Box 15"/>
          <p:cNvSpPr txBox="1">
            <a:spLocks noChangeArrowheads="1"/>
          </p:cNvSpPr>
          <p:nvPr/>
        </p:nvSpPr>
        <p:spPr bwMode="auto">
          <a:xfrm>
            <a:off x="2057400" y="6019800"/>
            <a:ext cx="5181600" cy="338554"/>
          </a:xfrm>
          <a:prstGeom prst="rect">
            <a:avLst/>
          </a:prstGeom>
          <a:noFill/>
          <a:ln w="9525">
            <a:noFill/>
            <a:miter lim="800000"/>
            <a:headEnd/>
            <a:tailEnd/>
          </a:ln>
          <a:effectLst/>
        </p:spPr>
        <p:txBody>
          <a:bodyPr wrap="square">
            <a:spAutoFit/>
          </a:bodyPr>
          <a:lstStyle/>
          <a:p>
            <a:r>
              <a:rPr lang="en-GB" sz="1600" dirty="0"/>
              <a:t>Satellite map showing BVS 06 and the main pipeline to MAF</a:t>
            </a:r>
          </a:p>
        </p:txBody>
      </p:sp>
      <p:grpSp>
        <p:nvGrpSpPr>
          <p:cNvPr id="16" name="Group 15"/>
          <p:cNvGrpSpPr/>
          <p:nvPr/>
        </p:nvGrpSpPr>
        <p:grpSpPr>
          <a:xfrm>
            <a:off x="762000" y="942975"/>
            <a:ext cx="7315200" cy="4924425"/>
            <a:chOff x="1765300" y="942975"/>
            <a:chExt cx="5472113" cy="4035425"/>
          </a:xfrm>
        </p:grpSpPr>
        <p:pic>
          <p:nvPicPr>
            <p:cNvPr id="9226" name="Picture 10"/>
            <p:cNvPicPr>
              <a:picLocks noChangeAspect="1" noChangeArrowheads="1"/>
            </p:cNvPicPr>
            <p:nvPr/>
          </p:nvPicPr>
          <p:blipFill>
            <a:blip r:embed="rId2" cstate="print"/>
            <a:srcRect/>
            <a:stretch>
              <a:fillRect/>
            </a:stretch>
          </p:blipFill>
          <p:spPr bwMode="auto">
            <a:xfrm>
              <a:off x="1765300" y="942975"/>
              <a:ext cx="5472113" cy="4035425"/>
            </a:xfrm>
            <a:prstGeom prst="rect">
              <a:avLst/>
            </a:prstGeom>
            <a:noFill/>
            <a:ln w="12700">
              <a:solidFill>
                <a:schemeClr val="tx1"/>
              </a:solidFill>
              <a:miter lim="800000"/>
              <a:headEnd/>
              <a:tailEnd/>
            </a:ln>
            <a:effectLst/>
          </p:spPr>
        </p:pic>
        <p:sp>
          <p:nvSpPr>
            <p:cNvPr id="9223" name="Text Box 7"/>
            <p:cNvSpPr txBox="1">
              <a:spLocks noChangeArrowheads="1"/>
            </p:cNvSpPr>
            <p:nvPr/>
          </p:nvSpPr>
          <p:spPr bwMode="auto">
            <a:xfrm>
              <a:off x="1885950" y="4662488"/>
              <a:ext cx="454025" cy="152400"/>
            </a:xfrm>
            <a:prstGeom prst="rect">
              <a:avLst/>
            </a:prstGeom>
            <a:solidFill>
              <a:schemeClr val="bg1"/>
            </a:solidFill>
            <a:ln w="12700">
              <a:solidFill>
                <a:schemeClr val="tx1"/>
              </a:solidFill>
              <a:miter lim="800000"/>
              <a:headEnd/>
              <a:tailEnd/>
            </a:ln>
            <a:effectLst/>
          </p:spPr>
          <p:txBody>
            <a:bodyPr wrap="none" lIns="0" tIns="0" rIns="18288" bIns="0">
              <a:spAutoFit/>
            </a:bodyPr>
            <a:lstStyle/>
            <a:p>
              <a:pPr algn="l"/>
              <a:r>
                <a:rPr lang="en-GB" sz="1000" b="1"/>
                <a:t>BVS 06</a:t>
              </a:r>
            </a:p>
          </p:txBody>
        </p:sp>
        <p:sp>
          <p:nvSpPr>
            <p:cNvPr id="9224" name="Oval 8"/>
            <p:cNvSpPr>
              <a:spLocks noChangeArrowheads="1"/>
            </p:cNvSpPr>
            <p:nvPr/>
          </p:nvSpPr>
          <p:spPr bwMode="auto">
            <a:xfrm>
              <a:off x="2051050" y="4525963"/>
              <a:ext cx="95250" cy="100012"/>
            </a:xfrm>
            <a:prstGeom prst="ellipse">
              <a:avLst/>
            </a:prstGeom>
            <a:solidFill>
              <a:srgbClr val="FF0000"/>
            </a:solidFill>
            <a:ln w="12700">
              <a:solidFill>
                <a:schemeClr val="tx1"/>
              </a:solidFill>
              <a:round/>
              <a:headEnd/>
              <a:tailEnd/>
            </a:ln>
            <a:effectLst/>
          </p:spPr>
          <p:txBody>
            <a:bodyPr wrap="none" anchor="ctr"/>
            <a:lstStyle/>
            <a:p>
              <a:endParaRPr lang="en-US"/>
            </a:p>
          </p:txBody>
        </p:sp>
        <p:sp>
          <p:nvSpPr>
            <p:cNvPr id="9227" name="Oval 11"/>
            <p:cNvSpPr>
              <a:spLocks noChangeArrowheads="1"/>
            </p:cNvSpPr>
            <p:nvPr/>
          </p:nvSpPr>
          <p:spPr bwMode="auto">
            <a:xfrm>
              <a:off x="6362700" y="1758950"/>
              <a:ext cx="95250" cy="100013"/>
            </a:xfrm>
            <a:prstGeom prst="ellipse">
              <a:avLst/>
            </a:prstGeom>
            <a:solidFill>
              <a:srgbClr val="FF0000"/>
            </a:solidFill>
            <a:ln w="12700">
              <a:solidFill>
                <a:schemeClr val="tx1"/>
              </a:solidFill>
              <a:round/>
              <a:headEnd/>
              <a:tailEnd/>
            </a:ln>
            <a:effectLst/>
          </p:spPr>
          <p:txBody>
            <a:bodyPr wrap="none" anchor="ctr"/>
            <a:lstStyle/>
            <a:p>
              <a:endParaRPr lang="en-US"/>
            </a:p>
          </p:txBody>
        </p:sp>
        <p:sp>
          <p:nvSpPr>
            <p:cNvPr id="9228" name="Text Box 12"/>
            <p:cNvSpPr txBox="1">
              <a:spLocks noChangeArrowheads="1"/>
            </p:cNvSpPr>
            <p:nvPr/>
          </p:nvSpPr>
          <p:spPr bwMode="auto">
            <a:xfrm>
              <a:off x="6146800" y="1519238"/>
              <a:ext cx="514350" cy="274637"/>
            </a:xfrm>
            <a:prstGeom prst="rect">
              <a:avLst/>
            </a:prstGeom>
            <a:noFill/>
            <a:ln w="12700">
              <a:solidFill>
                <a:schemeClr val="tx1"/>
              </a:solidFill>
              <a:miter lim="800000"/>
              <a:headEnd/>
              <a:tailEnd/>
            </a:ln>
            <a:effectLst/>
          </p:spPr>
          <p:txBody>
            <a:bodyPr wrap="none">
              <a:spAutoFit/>
            </a:bodyPr>
            <a:lstStyle/>
            <a:p>
              <a:pPr algn="l"/>
              <a:r>
                <a:rPr lang="en-GB" sz="1200" b="1">
                  <a:solidFill>
                    <a:schemeClr val="bg1"/>
                  </a:solidFill>
                </a:rPr>
                <a:t>MAF</a:t>
              </a:r>
            </a:p>
          </p:txBody>
        </p:sp>
        <p:sp>
          <p:nvSpPr>
            <p:cNvPr id="9229" name="Line 13"/>
            <p:cNvSpPr>
              <a:spLocks noChangeShapeType="1"/>
            </p:cNvSpPr>
            <p:nvPr/>
          </p:nvSpPr>
          <p:spPr bwMode="auto">
            <a:xfrm flipH="1">
              <a:off x="6480175" y="4905375"/>
              <a:ext cx="466725" cy="0"/>
            </a:xfrm>
            <a:prstGeom prst="line">
              <a:avLst/>
            </a:prstGeom>
            <a:noFill/>
            <a:ln w="12700">
              <a:solidFill>
                <a:schemeClr val="tx1"/>
              </a:solidFill>
              <a:round/>
              <a:headEnd/>
              <a:tailEnd/>
            </a:ln>
            <a:effectLst/>
          </p:spPr>
          <p:txBody>
            <a:bodyPr/>
            <a:lstStyle/>
            <a:p>
              <a:endParaRPr lang="en-US"/>
            </a:p>
          </p:txBody>
        </p:sp>
        <p:sp>
          <p:nvSpPr>
            <p:cNvPr id="9230" name="Text Box 14"/>
            <p:cNvSpPr txBox="1">
              <a:spLocks noChangeArrowheads="1"/>
            </p:cNvSpPr>
            <p:nvPr/>
          </p:nvSpPr>
          <p:spPr bwMode="auto">
            <a:xfrm>
              <a:off x="6508750" y="4581525"/>
              <a:ext cx="431800" cy="274638"/>
            </a:xfrm>
            <a:prstGeom prst="rect">
              <a:avLst/>
            </a:prstGeom>
            <a:solidFill>
              <a:schemeClr val="bg1"/>
            </a:solidFill>
            <a:ln w="12700">
              <a:solidFill>
                <a:schemeClr val="tx1"/>
              </a:solidFill>
              <a:miter lim="800000"/>
              <a:headEnd/>
              <a:tailEnd/>
            </a:ln>
            <a:effectLst/>
          </p:spPr>
          <p:txBody>
            <a:bodyPr wrap="none" lIns="0" tIns="0" rIns="0" bIns="0">
              <a:spAutoFit/>
            </a:bodyPr>
            <a:lstStyle/>
            <a:p>
              <a:pPr algn="l"/>
              <a:r>
                <a:rPr lang="en-GB"/>
                <a:t>2km</a:t>
              </a:r>
            </a:p>
          </p:txBody>
        </p:sp>
        <p:sp>
          <p:nvSpPr>
            <p:cNvPr id="9234" name="Text Box 18"/>
            <p:cNvSpPr txBox="1">
              <a:spLocks noChangeArrowheads="1"/>
            </p:cNvSpPr>
            <p:nvPr/>
          </p:nvSpPr>
          <p:spPr bwMode="auto">
            <a:xfrm>
              <a:off x="6994525" y="4687888"/>
              <a:ext cx="165100" cy="274637"/>
            </a:xfrm>
            <a:prstGeom prst="rect">
              <a:avLst/>
            </a:prstGeom>
            <a:solidFill>
              <a:schemeClr val="bg1"/>
            </a:solidFill>
            <a:ln w="12700">
              <a:solidFill>
                <a:schemeClr val="tx1"/>
              </a:solidFill>
              <a:miter lim="800000"/>
              <a:headEnd/>
              <a:tailEnd/>
            </a:ln>
            <a:effectLst/>
          </p:spPr>
          <p:txBody>
            <a:bodyPr wrap="none" lIns="0" tIns="0" rIns="0" bIns="0">
              <a:spAutoFit/>
            </a:bodyPr>
            <a:lstStyle/>
            <a:p>
              <a:pPr algn="l"/>
              <a:r>
                <a:rPr lang="en-GB" b="1">
                  <a:solidFill>
                    <a:schemeClr val="accent2"/>
                  </a:solidFill>
                </a:rPr>
                <a:t>N</a:t>
              </a:r>
            </a:p>
          </p:txBody>
        </p:sp>
        <p:sp>
          <p:nvSpPr>
            <p:cNvPr id="9233" name="Freeform 17"/>
            <p:cNvSpPr>
              <a:spLocks/>
            </p:cNvSpPr>
            <p:nvPr/>
          </p:nvSpPr>
          <p:spPr bwMode="auto">
            <a:xfrm>
              <a:off x="6985000" y="4356100"/>
              <a:ext cx="179388" cy="396875"/>
            </a:xfrm>
            <a:custGeom>
              <a:avLst/>
              <a:gdLst/>
              <a:ahLst/>
              <a:cxnLst>
                <a:cxn ang="0">
                  <a:pos x="629" y="1175"/>
                </a:cxn>
                <a:cxn ang="0">
                  <a:pos x="288" y="0"/>
                </a:cxn>
                <a:cxn ang="0">
                  <a:pos x="0" y="1152"/>
                </a:cxn>
                <a:cxn ang="0">
                  <a:pos x="288" y="810"/>
                </a:cxn>
                <a:cxn ang="0">
                  <a:pos x="629" y="1175"/>
                </a:cxn>
              </a:cxnLst>
              <a:rect l="0" t="0" r="r" b="b"/>
              <a:pathLst>
                <a:path w="629" h="1175">
                  <a:moveTo>
                    <a:pt x="629" y="1175"/>
                  </a:moveTo>
                  <a:lnTo>
                    <a:pt x="288" y="0"/>
                  </a:lnTo>
                  <a:lnTo>
                    <a:pt x="0" y="1152"/>
                  </a:lnTo>
                  <a:lnTo>
                    <a:pt x="288" y="810"/>
                  </a:lnTo>
                  <a:lnTo>
                    <a:pt x="629" y="1175"/>
                  </a:lnTo>
                  <a:close/>
                </a:path>
              </a:pathLst>
            </a:custGeom>
            <a:solidFill>
              <a:srgbClr val="FF0000"/>
            </a:solidFill>
            <a:ln w="12700" cmpd="sng">
              <a:solidFill>
                <a:schemeClr val="tx1"/>
              </a:solidFill>
              <a:round/>
              <a:headEnd/>
              <a:tailEnd/>
            </a:ln>
            <a:effectLst/>
          </p:spPr>
          <p:txBody>
            <a:bodyPr/>
            <a:lstStyle/>
            <a:p>
              <a:endParaRPr lang="en-US"/>
            </a:p>
          </p:txBody>
        </p:sp>
      </p:grpSp>
      <p:sp>
        <p:nvSpPr>
          <p:cNvPr id="14" name="Title 13"/>
          <p:cNvSpPr>
            <a:spLocks noGrp="1"/>
          </p:cNvSpPr>
          <p:nvPr>
            <p:ph type="title"/>
          </p:nvPr>
        </p:nvSpPr>
        <p:spPr/>
        <p:txBody>
          <a:bodyPr>
            <a:normAutofit fontScale="90000"/>
          </a:bodyPr>
          <a:lstStyle/>
          <a:p>
            <a:r>
              <a:rPr lang="en-GB" dirty="0" smtClean="0"/>
              <a:t>Spill Location</a:t>
            </a:r>
            <a:endParaRPr lang="en-US" dirty="0"/>
          </a:p>
        </p:txBody>
      </p:sp>
      <p:sp>
        <p:nvSpPr>
          <p:cNvPr id="17" name="Right Arrow 16">
            <a:hlinkClick r:id="rId3" action="ppaction://hlinksldjump"/>
          </p:cNvPr>
          <p:cNvSpPr/>
          <p:nvPr/>
        </p:nvSpPr>
        <p:spPr>
          <a:xfrm>
            <a:off x="8382000" y="24384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Spill Site Conceptual Sketch</a:t>
            </a:r>
            <a:endParaRPr lang="en-US" dirty="0"/>
          </a:p>
        </p:txBody>
      </p:sp>
      <p:pic>
        <p:nvPicPr>
          <p:cNvPr id="21" name="Picture 4"/>
          <p:cNvPicPr>
            <a:picLocks noGrp="1" noChangeAspect="1" noChangeArrowheads="1"/>
          </p:cNvPicPr>
          <p:nvPr>
            <p:ph idx="1"/>
          </p:nvPr>
        </p:nvPicPr>
        <p:blipFill>
          <a:blip r:embed="rId2" cstate="print"/>
          <a:srcRect/>
          <a:stretch>
            <a:fillRect/>
          </a:stretch>
        </p:blipFill>
        <p:spPr bwMode="auto">
          <a:xfrm>
            <a:off x="836057" y="1143000"/>
            <a:ext cx="7622143" cy="44958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Initial Response</a:t>
            </a:r>
            <a:endParaRPr lang="en-US" dirty="0"/>
          </a:p>
        </p:txBody>
      </p:sp>
      <p:sp>
        <p:nvSpPr>
          <p:cNvPr id="3" name="Content Placeholder 2"/>
          <p:cNvSpPr>
            <a:spLocks noGrp="1"/>
          </p:cNvSpPr>
          <p:nvPr>
            <p:ph idx="1"/>
          </p:nvPr>
        </p:nvSpPr>
        <p:spPr>
          <a:xfrm>
            <a:off x="533400" y="990600"/>
            <a:ext cx="8382000" cy="5029200"/>
          </a:xfrm>
        </p:spPr>
        <p:txBody>
          <a:bodyPr>
            <a:noAutofit/>
          </a:bodyPr>
          <a:lstStyle/>
          <a:p>
            <a:r>
              <a:rPr lang="en-US" sz="2400" dirty="0" smtClean="0"/>
              <a:t>Informed the Ministry of Environment  about the incident.</a:t>
            </a:r>
          </a:p>
          <a:p>
            <a:pPr lvl="0"/>
            <a:r>
              <a:rPr lang="en-GB" sz="2400" dirty="0" smtClean="0"/>
              <a:t>Various contractors were deployed to the site.</a:t>
            </a:r>
          </a:p>
          <a:p>
            <a:pPr lvl="0"/>
            <a:r>
              <a:rPr lang="en-GB" sz="2400" dirty="0" smtClean="0"/>
              <a:t>Clean up of site started.</a:t>
            </a:r>
            <a:endParaRPr lang="en-US" sz="2400" dirty="0" smtClean="0"/>
          </a:p>
          <a:p>
            <a:r>
              <a:rPr lang="en-US" sz="2400" dirty="0" smtClean="0"/>
              <a:t>Conducted a geological and Hydrogeological study. </a:t>
            </a:r>
          </a:p>
          <a:p>
            <a:r>
              <a:rPr lang="en-US" sz="2400" dirty="0" smtClean="0"/>
              <a:t>Conducted an Environmental Impact Assessment Study.</a:t>
            </a:r>
          </a:p>
          <a:p>
            <a:r>
              <a:rPr lang="en-US" sz="2400" dirty="0" smtClean="0"/>
              <a:t>An Environmental consultant was appointed to monitor the environmental performance and prepare progress reports.</a:t>
            </a:r>
          </a:p>
          <a:p>
            <a:r>
              <a:rPr lang="en-US" sz="2400" dirty="0" smtClean="0"/>
              <a:t>Site control was done to manage contractors (160 people, 30 machinery) day and night.</a:t>
            </a:r>
          </a:p>
          <a:p>
            <a:pPr lvl="0"/>
            <a:r>
              <a:rPr lang="en-US" sz="2400" dirty="0" smtClean="0"/>
              <a:t>Wali, local Citizens, Shareholders, Management and various concerned government firms, were kept informed of the cleanup progress.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Spill in a Geologically Complex Area</a:t>
            </a:r>
            <a:endParaRPr lang="en-US" dirty="0"/>
          </a:p>
        </p:txBody>
      </p:sp>
      <p:pic>
        <p:nvPicPr>
          <p:cNvPr id="32770" name="Picture 2"/>
          <p:cNvPicPr>
            <a:picLocks noChangeAspect="1" noChangeArrowheads="1"/>
          </p:cNvPicPr>
          <p:nvPr/>
        </p:nvPicPr>
        <p:blipFill>
          <a:blip r:embed="rId2" cstate="print"/>
          <a:srcRect l="17500" t="25926" r="50619" b="37778"/>
          <a:stretch>
            <a:fillRect/>
          </a:stretch>
        </p:blipFill>
        <p:spPr bwMode="auto">
          <a:xfrm>
            <a:off x="1228573" y="914401"/>
            <a:ext cx="2736712" cy="1752600"/>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t="2740" r="631"/>
          <a:stretch>
            <a:fillRect/>
          </a:stretch>
        </p:blipFill>
        <p:spPr bwMode="auto">
          <a:xfrm>
            <a:off x="4648200" y="914400"/>
            <a:ext cx="2895600" cy="1814847"/>
          </a:xfrm>
          <a:prstGeom prst="rect">
            <a:avLst/>
          </a:prstGeom>
          <a:noFill/>
          <a:ln w="9525">
            <a:noFill/>
            <a:miter lim="800000"/>
            <a:headEnd/>
            <a:tailEnd/>
          </a:ln>
          <a:effectLst/>
        </p:spPr>
      </p:pic>
      <p:pic>
        <p:nvPicPr>
          <p:cNvPr id="8" name="Picture 4"/>
          <p:cNvPicPr>
            <a:picLocks noChangeAspect="1" noChangeArrowheads="1"/>
          </p:cNvPicPr>
          <p:nvPr/>
        </p:nvPicPr>
        <p:blipFill>
          <a:blip r:embed="rId4" cstate="print"/>
          <a:srcRect t="21786"/>
          <a:stretch>
            <a:fillRect/>
          </a:stretch>
        </p:blipFill>
        <p:spPr bwMode="auto">
          <a:xfrm>
            <a:off x="1295400" y="2971800"/>
            <a:ext cx="2667000" cy="2835904"/>
          </a:xfrm>
          <a:prstGeom prst="rect">
            <a:avLst/>
          </a:prstGeom>
          <a:noFill/>
          <a:ln w="12700">
            <a:solidFill>
              <a:schemeClr val="tx1"/>
            </a:solidFill>
            <a:miter lim="800000"/>
            <a:headEnd/>
            <a:tailEnd/>
          </a:ln>
          <a:effectLst/>
        </p:spPr>
      </p:pic>
      <p:sp>
        <p:nvSpPr>
          <p:cNvPr id="9" name="Freeform 9"/>
          <p:cNvSpPr>
            <a:spLocks/>
          </p:cNvSpPr>
          <p:nvPr/>
        </p:nvSpPr>
        <p:spPr bwMode="auto">
          <a:xfrm rot="615440">
            <a:off x="2304085" y="4761312"/>
            <a:ext cx="436328" cy="242272"/>
          </a:xfrm>
          <a:custGeom>
            <a:avLst/>
            <a:gdLst/>
            <a:ahLst/>
            <a:cxnLst>
              <a:cxn ang="0">
                <a:pos x="98" y="0"/>
              </a:cxn>
              <a:cxn ang="0">
                <a:pos x="0" y="25"/>
              </a:cxn>
              <a:cxn ang="0">
                <a:pos x="96" y="147"/>
              </a:cxn>
              <a:cxn ang="0">
                <a:pos x="198" y="217"/>
              </a:cxn>
              <a:cxn ang="0">
                <a:pos x="333" y="256"/>
              </a:cxn>
              <a:cxn ang="0">
                <a:pos x="262" y="326"/>
              </a:cxn>
              <a:cxn ang="0">
                <a:pos x="550" y="320"/>
              </a:cxn>
              <a:cxn ang="0">
                <a:pos x="422" y="166"/>
              </a:cxn>
              <a:cxn ang="0">
                <a:pos x="371" y="224"/>
              </a:cxn>
              <a:cxn ang="0">
                <a:pos x="230" y="160"/>
              </a:cxn>
              <a:cxn ang="0">
                <a:pos x="154" y="89"/>
              </a:cxn>
              <a:cxn ang="0">
                <a:pos x="98" y="0"/>
              </a:cxn>
            </a:cxnLst>
            <a:rect l="0" t="0" r="r" b="b"/>
            <a:pathLst>
              <a:path w="550" h="326">
                <a:moveTo>
                  <a:pt x="98" y="0"/>
                </a:moveTo>
                <a:lnTo>
                  <a:pt x="0" y="25"/>
                </a:lnTo>
                <a:lnTo>
                  <a:pt x="96" y="147"/>
                </a:lnTo>
                <a:lnTo>
                  <a:pt x="198" y="217"/>
                </a:lnTo>
                <a:lnTo>
                  <a:pt x="333" y="256"/>
                </a:lnTo>
                <a:lnTo>
                  <a:pt x="262" y="326"/>
                </a:lnTo>
                <a:lnTo>
                  <a:pt x="550" y="320"/>
                </a:lnTo>
                <a:lnTo>
                  <a:pt x="422" y="166"/>
                </a:lnTo>
                <a:lnTo>
                  <a:pt x="371" y="224"/>
                </a:lnTo>
                <a:lnTo>
                  <a:pt x="230" y="160"/>
                </a:lnTo>
                <a:lnTo>
                  <a:pt x="154" y="89"/>
                </a:lnTo>
                <a:lnTo>
                  <a:pt x="98" y="0"/>
                </a:lnTo>
                <a:close/>
              </a:path>
            </a:pathLst>
          </a:custGeom>
          <a:noFill/>
          <a:ln>
            <a:solidFill>
              <a:srgbClr val="FF0000"/>
            </a:solidFill>
            <a:headEnd/>
            <a:tailEnd/>
          </a:ln>
        </p:spPr>
        <p:style>
          <a:lnRef idx="2">
            <a:schemeClr val="accent2"/>
          </a:lnRef>
          <a:fillRef idx="1">
            <a:schemeClr val="lt1"/>
          </a:fillRef>
          <a:effectRef idx="0">
            <a:schemeClr val="accent2"/>
          </a:effectRef>
          <a:fontRef idx="minor">
            <a:schemeClr val="dk1"/>
          </a:fontRef>
        </p:style>
        <p:txBody>
          <a:bodyPr/>
          <a:lstStyle/>
          <a:p>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ext Box 28"/>
          <p:cNvSpPr txBox="1">
            <a:spLocks noChangeArrowheads="1"/>
          </p:cNvSpPr>
          <p:nvPr/>
        </p:nvSpPr>
        <p:spPr bwMode="auto">
          <a:xfrm>
            <a:off x="4648200" y="3124200"/>
            <a:ext cx="2971800" cy="1815882"/>
          </a:xfrm>
          <a:prstGeom prst="rect">
            <a:avLst/>
          </a:prstGeom>
          <a:noFill/>
          <a:ln w="9525" algn="ctr">
            <a:noFill/>
            <a:miter lim="800000"/>
            <a:headEnd/>
            <a:tailEnd/>
          </a:ln>
          <a:effectLst/>
        </p:spPr>
        <p:txBody>
          <a:bodyPr wrap="square">
            <a:spAutoFit/>
          </a:bodyPr>
          <a:lstStyle/>
          <a:p>
            <a:pPr algn="just"/>
            <a:r>
              <a:rPr lang="en-GB" sz="1600" dirty="0" smtClean="0"/>
              <a:t>Spill in a wadi (valley) showing </a:t>
            </a:r>
            <a:r>
              <a:rPr lang="en-GB" sz="1600" dirty="0"/>
              <a:t>the mini-channels followed by oil </a:t>
            </a:r>
            <a:r>
              <a:rPr lang="en-GB" sz="1600" dirty="0" smtClean="0"/>
              <a:t>stream(s). </a:t>
            </a:r>
            <a:r>
              <a:rPr lang="en-GB" sz="1600" dirty="0"/>
              <a:t>The oil channels are more </a:t>
            </a:r>
            <a:r>
              <a:rPr lang="en-GB" sz="1600" dirty="0" smtClean="0"/>
              <a:t>winding </a:t>
            </a:r>
            <a:r>
              <a:rPr lang="en-GB" sz="1600" dirty="0"/>
              <a:t>and spread upstream making the excavation process more </a:t>
            </a:r>
            <a:r>
              <a:rPr lang="en-GB" sz="1600" dirty="0" smtClean="0"/>
              <a:t>challenging </a:t>
            </a:r>
            <a:r>
              <a:rPr lang="en-GB" sz="1600" dirty="0"/>
              <a:t>in this part.  </a:t>
            </a:r>
          </a:p>
        </p:txBody>
      </p:sp>
      <p:cxnSp>
        <p:nvCxnSpPr>
          <p:cNvPr id="12" name="Straight Arrow Connector 11"/>
          <p:cNvCxnSpPr/>
          <p:nvPr/>
        </p:nvCxnSpPr>
        <p:spPr>
          <a:xfrm>
            <a:off x="2819400" y="1828800"/>
            <a:ext cx="1828800" cy="152400"/>
          </a:xfrm>
          <a:prstGeom prst="straightConnector1">
            <a:avLst/>
          </a:prstGeom>
          <a:ln>
            <a:solidFill>
              <a:srgbClr val="FF0000"/>
            </a:solidFill>
            <a:tailEnd type="arrow"/>
          </a:ln>
        </p:spPr>
        <p:style>
          <a:lnRef idx="2">
            <a:schemeClr val="accent6"/>
          </a:lnRef>
          <a:fillRef idx="0">
            <a:schemeClr val="accent6"/>
          </a:fillRef>
          <a:effectRef idx="1">
            <a:schemeClr val="accent6"/>
          </a:effectRef>
          <a:fontRef idx="minor">
            <a:schemeClr val="tx1"/>
          </a:fontRef>
        </p:style>
      </p:cxnSp>
      <p:sp>
        <p:nvSpPr>
          <p:cNvPr id="11" name="Right Arrow 10">
            <a:hlinkClick r:id="rId5" action="ppaction://hlinksldjump"/>
          </p:cNvPr>
          <p:cNvSpPr/>
          <p:nvPr/>
        </p:nvSpPr>
        <p:spPr>
          <a:xfrm>
            <a:off x="8077200" y="48768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8178</TotalTime>
  <Words>1425</Words>
  <Application>Microsoft Office PowerPoint</Application>
  <PresentationFormat>On-screen Show (4:3)</PresentationFormat>
  <Paragraphs>220</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Theme1</vt:lpstr>
      <vt:lpstr>Reducing the risk of groundwater contamination by spilled oil-Case Study </vt:lpstr>
      <vt:lpstr>Table of Content</vt:lpstr>
      <vt:lpstr>Overview</vt:lpstr>
      <vt:lpstr>The Incident</vt:lpstr>
      <vt:lpstr>Initial Photographs of the Spill</vt:lpstr>
      <vt:lpstr>Spill Location</vt:lpstr>
      <vt:lpstr>Spill Site Conceptual Sketch</vt:lpstr>
      <vt:lpstr>Initial Response</vt:lpstr>
      <vt:lpstr>Spill in a Geologically Complex Area</vt:lpstr>
      <vt:lpstr>Geological overview of the area</vt:lpstr>
      <vt:lpstr>Slide 11</vt:lpstr>
      <vt:lpstr>Spill Cleanup</vt:lpstr>
      <vt:lpstr>Spill Cleanup</vt:lpstr>
      <vt:lpstr>Cleanup</vt:lpstr>
      <vt:lpstr>Main Wadi Protection</vt:lpstr>
      <vt:lpstr>Social Challenges</vt:lpstr>
      <vt:lpstr>Social Management</vt:lpstr>
      <vt:lpstr>Environmental Monitoring</vt:lpstr>
      <vt:lpstr>Remediation Completion</vt:lpstr>
      <vt:lpstr>The END</vt:lpstr>
      <vt:lpstr>Backup Slides</vt:lpstr>
      <vt:lpstr>Geology of Oman</vt:lpstr>
      <vt:lpstr>Ways to prevent spills</vt:lpstr>
      <vt:lpstr>Secondary Containment</vt:lpstr>
      <vt:lpstr>Source-Pathway-Receptor</vt:lpstr>
      <vt:lpstr>Conceptual Site Model</vt:lpstr>
      <vt:lpstr>CSM for Petroleum release</vt:lpstr>
      <vt:lpstr>Risk Based Corrective Actions</vt:lpstr>
      <vt:lpstr>Sustainability Indicators for Remediation</vt:lpstr>
      <vt:lpstr>Slide 30</vt:lpstr>
      <vt:lpstr>Social Impacts Management</vt:lpstr>
      <vt:lpstr>Social Impact Management</vt:lpstr>
      <vt:lpstr>Risk Management Strategies</vt:lpstr>
      <vt:lpstr>Risk Management Strategies</vt:lpstr>
      <vt:lpstr>Risk Management Strategies</vt:lpstr>
      <vt:lpstr>Location  Map</vt:lpstr>
    </vt:vector>
  </TitlesOfParts>
  <Company>PDO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BidBid Spill-Learning</dc:title>
  <dc:creator>mu57750</dc:creator>
  <cp:lastModifiedBy>mu57750</cp:lastModifiedBy>
  <cp:revision>633</cp:revision>
  <dcterms:created xsi:type="dcterms:W3CDTF">2014-03-20T09:39:57Z</dcterms:created>
  <dcterms:modified xsi:type="dcterms:W3CDTF">2016-10-17T13:18:59Z</dcterms:modified>
</cp:coreProperties>
</file>