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81" r:id="rId2"/>
    <p:sldId id="297" r:id="rId3"/>
    <p:sldId id="282" r:id="rId4"/>
    <p:sldId id="300" r:id="rId5"/>
    <p:sldId id="284" r:id="rId6"/>
    <p:sldId id="290" r:id="rId7"/>
    <p:sldId id="291" r:id="rId8"/>
    <p:sldId id="299" r:id="rId9"/>
    <p:sldId id="294" r:id="rId10"/>
    <p:sldId id="301" r:id="rId11"/>
  </p:sldIdLst>
  <p:sldSz cx="9144000" cy="6858000" type="screen4x3"/>
  <p:notesSz cx="6794500" cy="9918700"/>
  <p:defaultTextStyle>
    <a:defPPr>
      <a:defRPr lang="en-US"/>
    </a:defPPr>
    <a:lvl1pPr algn="l" rtl="0" fontAlgn="base">
      <a:spcBef>
        <a:spcPct val="0"/>
      </a:spcBef>
      <a:spcAft>
        <a:spcPct val="0"/>
      </a:spcAft>
      <a:defRPr kern="1200">
        <a:solidFill>
          <a:schemeClr val="tx1"/>
        </a:solidFill>
        <a:latin typeface="Tahoma" pitchFamily="34" charset="0"/>
        <a:ea typeface="+mn-ea"/>
        <a:cs typeface="Arial" charset="0"/>
      </a:defRPr>
    </a:lvl1pPr>
    <a:lvl2pPr marL="457200" algn="l" rtl="0" fontAlgn="base">
      <a:spcBef>
        <a:spcPct val="0"/>
      </a:spcBef>
      <a:spcAft>
        <a:spcPct val="0"/>
      </a:spcAft>
      <a:defRPr kern="1200">
        <a:solidFill>
          <a:schemeClr val="tx1"/>
        </a:solidFill>
        <a:latin typeface="Tahoma" pitchFamily="34" charset="0"/>
        <a:ea typeface="+mn-ea"/>
        <a:cs typeface="Arial" charset="0"/>
      </a:defRPr>
    </a:lvl2pPr>
    <a:lvl3pPr marL="914400" algn="l" rtl="0" fontAlgn="base">
      <a:spcBef>
        <a:spcPct val="0"/>
      </a:spcBef>
      <a:spcAft>
        <a:spcPct val="0"/>
      </a:spcAft>
      <a:defRPr kern="1200">
        <a:solidFill>
          <a:schemeClr val="tx1"/>
        </a:solidFill>
        <a:latin typeface="Tahoma" pitchFamily="34" charset="0"/>
        <a:ea typeface="+mn-ea"/>
        <a:cs typeface="Arial" charset="0"/>
      </a:defRPr>
    </a:lvl3pPr>
    <a:lvl4pPr marL="1371600" algn="l" rtl="0" fontAlgn="base">
      <a:spcBef>
        <a:spcPct val="0"/>
      </a:spcBef>
      <a:spcAft>
        <a:spcPct val="0"/>
      </a:spcAft>
      <a:defRPr kern="1200">
        <a:solidFill>
          <a:schemeClr val="tx1"/>
        </a:solidFill>
        <a:latin typeface="Tahoma" pitchFamily="34" charset="0"/>
        <a:ea typeface="+mn-ea"/>
        <a:cs typeface="Arial" charset="0"/>
      </a:defRPr>
    </a:lvl4pPr>
    <a:lvl5pPr marL="1828800" algn="l" rtl="0" fontAlgn="base">
      <a:spcBef>
        <a:spcPct val="0"/>
      </a:spcBef>
      <a:spcAft>
        <a:spcPct val="0"/>
      </a:spcAft>
      <a:defRPr kern="1200">
        <a:solidFill>
          <a:schemeClr val="tx1"/>
        </a:solidFill>
        <a:latin typeface="Tahoma" pitchFamily="34" charset="0"/>
        <a:ea typeface="+mn-ea"/>
        <a:cs typeface="Arial" charset="0"/>
      </a:defRPr>
    </a:lvl5pPr>
    <a:lvl6pPr marL="2286000" algn="l" defTabSz="914400" rtl="0" eaLnBrk="1" latinLnBrk="0" hangingPunct="1">
      <a:defRPr kern="1200">
        <a:solidFill>
          <a:schemeClr val="tx1"/>
        </a:solidFill>
        <a:latin typeface="Tahoma" pitchFamily="34" charset="0"/>
        <a:ea typeface="+mn-ea"/>
        <a:cs typeface="Arial" charset="0"/>
      </a:defRPr>
    </a:lvl6pPr>
    <a:lvl7pPr marL="2743200" algn="l" defTabSz="914400" rtl="0" eaLnBrk="1" latinLnBrk="0" hangingPunct="1">
      <a:defRPr kern="1200">
        <a:solidFill>
          <a:schemeClr val="tx1"/>
        </a:solidFill>
        <a:latin typeface="Tahoma" pitchFamily="34" charset="0"/>
        <a:ea typeface="+mn-ea"/>
        <a:cs typeface="Arial" charset="0"/>
      </a:defRPr>
    </a:lvl7pPr>
    <a:lvl8pPr marL="3200400" algn="l" defTabSz="914400" rtl="0" eaLnBrk="1" latinLnBrk="0" hangingPunct="1">
      <a:defRPr kern="1200">
        <a:solidFill>
          <a:schemeClr val="tx1"/>
        </a:solidFill>
        <a:latin typeface="Tahoma" pitchFamily="34" charset="0"/>
        <a:ea typeface="+mn-ea"/>
        <a:cs typeface="Arial" charset="0"/>
      </a:defRPr>
    </a:lvl8pPr>
    <a:lvl9pPr marL="3657600" algn="l" defTabSz="914400" rtl="0" eaLnBrk="1" latinLnBrk="0" hangingPunct="1">
      <a:defRPr kern="1200">
        <a:solidFill>
          <a:schemeClr val="tx1"/>
        </a:solidFill>
        <a:latin typeface="Tahom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3021"/>
    <a:srgbClr val="009900"/>
    <a:srgbClr val="0066FF"/>
    <a:srgbClr val="FF9900"/>
    <a:srgbClr val="FF6600"/>
    <a:srgbClr val="FFCC00"/>
    <a:srgbClr val="CDCBD3"/>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0432" autoAdjust="0"/>
    <p:restoredTop sz="94713" autoAdjust="0"/>
  </p:normalViewPr>
  <p:slideViewPr>
    <p:cSldViewPr>
      <p:cViewPr varScale="1">
        <p:scale>
          <a:sx n="106" d="100"/>
          <a:sy n="106" d="100"/>
        </p:scale>
        <p:origin x="-1680" y="-96"/>
      </p:cViewPr>
      <p:guideLst>
        <p:guide orient="horz" pos="2160"/>
        <p:guide pos="2880"/>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bwMode="auto">
          <a:xfrm>
            <a:off x="0" y="0"/>
            <a:ext cx="2944813" cy="4953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en-GB"/>
          </a:p>
        </p:txBody>
      </p:sp>
      <p:sp>
        <p:nvSpPr>
          <p:cNvPr id="70659" name="Rectangle 3"/>
          <p:cNvSpPr>
            <a:spLocks noGrp="1" noChangeArrowheads="1"/>
          </p:cNvSpPr>
          <p:nvPr>
            <p:ph type="dt" idx="1"/>
          </p:nvPr>
        </p:nvSpPr>
        <p:spPr bwMode="auto">
          <a:xfrm>
            <a:off x="3848100" y="0"/>
            <a:ext cx="2944813" cy="4953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GB"/>
          </a:p>
        </p:txBody>
      </p:sp>
      <p:sp>
        <p:nvSpPr>
          <p:cNvPr id="70660" name="Rectangle 4"/>
          <p:cNvSpPr>
            <a:spLocks noGrp="1" noRot="1" noChangeAspect="1" noChangeArrowheads="1" noTextEdit="1"/>
          </p:cNvSpPr>
          <p:nvPr>
            <p:ph type="sldImg" idx="2"/>
          </p:nvPr>
        </p:nvSpPr>
        <p:spPr bwMode="auto">
          <a:xfrm>
            <a:off x="917575" y="744538"/>
            <a:ext cx="4959350" cy="3719512"/>
          </a:xfrm>
          <a:prstGeom prst="rect">
            <a:avLst/>
          </a:prstGeom>
          <a:noFill/>
          <a:ln w="9525">
            <a:solidFill>
              <a:srgbClr val="000000"/>
            </a:solidFill>
            <a:miter lim="800000"/>
            <a:headEnd/>
            <a:tailEnd/>
          </a:ln>
          <a:effectLst/>
        </p:spPr>
      </p:sp>
      <p:sp>
        <p:nvSpPr>
          <p:cNvPr id="70661" name="Rectangle 5"/>
          <p:cNvSpPr>
            <a:spLocks noGrp="1" noChangeArrowheads="1"/>
          </p:cNvSpPr>
          <p:nvPr>
            <p:ph type="body" sz="quarter" idx="3"/>
          </p:nvPr>
        </p:nvSpPr>
        <p:spPr bwMode="auto">
          <a:xfrm>
            <a:off x="679450" y="4711700"/>
            <a:ext cx="5435600" cy="44624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70662" name="Rectangle 6"/>
          <p:cNvSpPr>
            <a:spLocks noGrp="1" noChangeArrowheads="1"/>
          </p:cNvSpPr>
          <p:nvPr>
            <p:ph type="ftr" sz="quarter" idx="4"/>
          </p:nvPr>
        </p:nvSpPr>
        <p:spPr bwMode="auto">
          <a:xfrm>
            <a:off x="0" y="9421813"/>
            <a:ext cx="2944813" cy="4953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en-GB"/>
          </a:p>
        </p:txBody>
      </p:sp>
      <p:sp>
        <p:nvSpPr>
          <p:cNvPr id="70663" name="Rectangle 7"/>
          <p:cNvSpPr>
            <a:spLocks noGrp="1" noChangeArrowheads="1"/>
          </p:cNvSpPr>
          <p:nvPr>
            <p:ph type="sldNum" sz="quarter" idx="5"/>
          </p:nvPr>
        </p:nvSpPr>
        <p:spPr bwMode="auto">
          <a:xfrm>
            <a:off x="3848100" y="9421813"/>
            <a:ext cx="2944813" cy="4953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2088683F-4497-4442-82EE-B909A1B7B60B}" type="slidenum">
              <a:rPr lang="en-GB"/>
              <a:pPr/>
              <a:t>‹#›</a:t>
            </a:fld>
            <a:endParaRPr lang="en-GB"/>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088683F-4497-4442-82EE-B909A1B7B60B}" type="slidenum">
              <a:rPr lang="en-GB" smtClean="0"/>
              <a:pPr/>
              <a:t>8</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895092D3-382F-485E-97C2-F309FA79D1B2}"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F3431540-9959-4DDA-A082-ED74A13547F1}"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274638"/>
            <a:ext cx="207645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81713"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2D530BC2-DEC3-42F9-9E75-81B8F14BBF53}"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95300" y="1600200"/>
            <a:ext cx="4059238"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06938" y="1600200"/>
            <a:ext cx="4060825"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8591550" y="6345238"/>
            <a:ext cx="458788" cy="173037"/>
          </a:xfrm>
        </p:spPr>
        <p:txBody>
          <a:bodyPr/>
          <a:lstStyle>
            <a:lvl1pPr>
              <a:defRPr/>
            </a:lvl1pPr>
          </a:lstStyle>
          <a:p>
            <a:fld id="{DF2041FE-73F9-4B69-BBCB-6F128C26D7BA}"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03C7B682-F6E5-4420-B6F4-C9323245B603}"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9AC2CB42-BEBE-4A65-B44A-EAB5FADFF2A2}"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600200"/>
            <a:ext cx="405923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06938" y="1600200"/>
            <a:ext cx="40608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436E29C8-7F55-4F6A-A614-D4C2CD22F649}"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F87C2A0C-24CA-4AA2-99BA-4BC793D02B58}"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AA62D67C-D5C5-4AA0-8DE4-6834BB1558F6}"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4965F55B-1B4B-43F8-9E99-5CCDC8E4C32A}"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815CF582-678F-4125-BC11-5C32C65F2F2C}"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6FCB369B-DCA1-42C7-B577-7DAB2C39AEBE}"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8" name="Rectangle 14"/>
          <p:cNvSpPr>
            <a:spLocks noGrp="1" noChangeArrowheads="1"/>
          </p:cNvSpPr>
          <p:nvPr>
            <p:ph type="body" idx="1"/>
          </p:nvPr>
        </p:nvSpPr>
        <p:spPr bwMode="auto">
          <a:xfrm>
            <a:off x="495300" y="1600200"/>
            <a:ext cx="8272463" cy="4525963"/>
          </a:xfrm>
          <a:prstGeom prst="rect">
            <a:avLst/>
          </a:prstGeom>
          <a:noFill/>
          <a:ln w="9525">
            <a:noFill/>
            <a:miter lim="800000"/>
            <a:headEnd/>
            <a:tailEnd/>
          </a:ln>
          <a:effectLst/>
        </p:spPr>
        <p:txBody>
          <a:bodyPr vert="horz" wrap="square" lIns="95769" tIns="47885" rIns="95769" bIns="47885" numCol="1" anchor="t" anchorCtr="0" compatLnSpc="1">
            <a:prstTxWarp prst="textNoShape">
              <a:avLst/>
            </a:prstTxWarp>
          </a:bodyPr>
          <a:lstStyle/>
          <a:p>
            <a:pPr lvl="0"/>
            <a:r>
              <a:rPr lang="en-US" smtClean="0"/>
              <a:t>Click to edit Master text styles</a:t>
            </a:r>
          </a:p>
          <a:p>
            <a:pPr lvl="0"/>
            <a:r>
              <a:rPr lang="en-US" smtClean="0"/>
              <a:t>Second level</a:t>
            </a:r>
          </a:p>
          <a:p>
            <a:pPr lvl="0"/>
            <a:r>
              <a:rPr lang="en-US" smtClean="0"/>
              <a:t>Third level</a:t>
            </a:r>
          </a:p>
          <a:p>
            <a:pPr lvl="0"/>
            <a:r>
              <a:rPr lang="en-US" smtClean="0"/>
              <a:t>Fourth level</a:t>
            </a:r>
          </a:p>
          <a:p>
            <a:pPr lvl="0"/>
            <a:r>
              <a:rPr lang="en-US" smtClean="0"/>
              <a:t>Fifth level</a:t>
            </a:r>
          </a:p>
        </p:txBody>
      </p:sp>
      <p:sp>
        <p:nvSpPr>
          <p:cNvPr id="1039" name="AutoShape 15"/>
          <p:cNvSpPr>
            <a:spLocks noChangeArrowheads="1"/>
          </p:cNvSpPr>
          <p:nvPr userDrawn="1"/>
        </p:nvSpPr>
        <p:spPr bwMode="auto">
          <a:xfrm>
            <a:off x="88900" y="76200"/>
            <a:ext cx="9024938" cy="1600200"/>
          </a:xfrm>
          <a:prstGeom prst="roundRect">
            <a:avLst>
              <a:gd name="adj" fmla="val 16667"/>
            </a:avLst>
          </a:prstGeom>
          <a:solidFill>
            <a:srgbClr val="FFB300"/>
          </a:solidFill>
          <a:ln w="28575">
            <a:solidFill>
              <a:srgbClr val="FFB300"/>
            </a:solidFill>
            <a:round/>
            <a:headEnd/>
            <a:tailEnd/>
          </a:ln>
          <a:effectLst/>
        </p:spPr>
        <p:txBody>
          <a:bodyPr wrap="none" anchor="ctr"/>
          <a:lstStyle/>
          <a:p>
            <a:endParaRPr lang="en-US"/>
          </a:p>
        </p:txBody>
      </p:sp>
      <p:sp>
        <p:nvSpPr>
          <p:cNvPr id="1040" name="Rectangle 16"/>
          <p:cNvSpPr>
            <a:spLocks noChangeArrowheads="1"/>
          </p:cNvSpPr>
          <p:nvPr userDrawn="1"/>
        </p:nvSpPr>
        <p:spPr bwMode="auto">
          <a:xfrm>
            <a:off x="88900" y="1143000"/>
            <a:ext cx="9024938" cy="5597525"/>
          </a:xfrm>
          <a:prstGeom prst="rect">
            <a:avLst/>
          </a:prstGeom>
          <a:solidFill>
            <a:schemeClr val="bg1"/>
          </a:solidFill>
          <a:ln w="28575">
            <a:solidFill>
              <a:srgbClr val="FFB300"/>
            </a:solidFill>
            <a:miter lim="800000"/>
            <a:headEnd/>
            <a:tailEnd/>
          </a:ln>
          <a:effectLst/>
        </p:spPr>
        <p:txBody>
          <a:bodyPr wrap="none" anchor="ctr"/>
          <a:lstStyle/>
          <a:p>
            <a:endParaRPr lang="en-US"/>
          </a:p>
        </p:txBody>
      </p:sp>
      <p:sp>
        <p:nvSpPr>
          <p:cNvPr id="1041" name="Rectangle 17"/>
          <p:cNvSpPr>
            <a:spLocks noChangeArrowheads="1"/>
          </p:cNvSpPr>
          <p:nvPr userDrawn="1"/>
        </p:nvSpPr>
        <p:spPr bwMode="auto">
          <a:xfrm>
            <a:off x="73025" y="6616700"/>
            <a:ext cx="9047163" cy="165100"/>
          </a:xfrm>
          <a:prstGeom prst="rect">
            <a:avLst/>
          </a:prstGeom>
          <a:solidFill>
            <a:srgbClr val="008837"/>
          </a:solidFill>
          <a:ln w="9525">
            <a:noFill/>
            <a:miter lim="800000"/>
            <a:headEnd/>
            <a:tailEnd/>
          </a:ln>
          <a:effectLst/>
        </p:spPr>
        <p:txBody>
          <a:bodyPr wrap="none" anchor="ctr"/>
          <a:lstStyle/>
          <a:p>
            <a:endParaRPr lang="en-US"/>
          </a:p>
        </p:txBody>
      </p:sp>
      <p:sp>
        <p:nvSpPr>
          <p:cNvPr id="1042" name="Rectangle 18"/>
          <p:cNvSpPr>
            <a:spLocks noGrp="1" noChangeArrowheads="1"/>
          </p:cNvSpPr>
          <p:nvPr>
            <p:ph type="sldNum" sz="quarter" idx="4"/>
          </p:nvPr>
        </p:nvSpPr>
        <p:spPr bwMode="auto">
          <a:xfrm>
            <a:off x="8591550" y="6345238"/>
            <a:ext cx="458788" cy="173037"/>
          </a:xfrm>
          <a:prstGeom prst="rect">
            <a:avLst/>
          </a:prstGeom>
          <a:noFill/>
          <a:ln w="9525">
            <a:noFill/>
            <a:miter lim="800000"/>
            <a:headEnd/>
            <a:tailEnd/>
          </a:ln>
          <a:effectLst/>
        </p:spPr>
        <p:txBody>
          <a:bodyPr vert="horz" wrap="square" lIns="95769" tIns="47885" rIns="95769" bIns="47885" numCol="1" anchor="t" anchorCtr="0" compatLnSpc="1">
            <a:prstTxWarp prst="textNoShape">
              <a:avLst/>
            </a:prstTxWarp>
          </a:bodyPr>
          <a:lstStyle>
            <a:lvl1pPr algn="r">
              <a:defRPr sz="1000">
                <a:latin typeface="+mn-lt"/>
              </a:defRPr>
            </a:lvl1pPr>
          </a:lstStyle>
          <a:p>
            <a:fld id="{1AE269B0-87AF-4A1F-BD9B-3368C9DF494E}" type="slidenum">
              <a:rPr lang="en-US"/>
              <a:pPr/>
              <a:t>‹#›</a:t>
            </a:fld>
            <a:endParaRPr lang="en-US"/>
          </a:p>
        </p:txBody>
      </p:sp>
      <p:pic>
        <p:nvPicPr>
          <p:cNvPr id="1043" name="Picture 19" descr="PDO logo"/>
          <p:cNvPicPr>
            <a:picLocks noChangeAspect="1" noChangeArrowheads="1"/>
          </p:cNvPicPr>
          <p:nvPr userDrawn="1"/>
        </p:nvPicPr>
        <p:blipFill>
          <a:blip r:embed="rId14" cstate="print"/>
          <a:srcRect/>
          <a:stretch>
            <a:fillRect/>
          </a:stretch>
        </p:blipFill>
        <p:spPr bwMode="auto">
          <a:xfrm>
            <a:off x="138113" y="6210300"/>
            <a:ext cx="534987" cy="419100"/>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raesystems.com/"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raesystems.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mailto:sbmiom@omantel.net.om" TargetMode="External"/><Relationship Id="rId2" Type="http://schemas.openxmlformats.org/officeDocument/2006/relationships/hyperlink" Target="http://www.raesystems.co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bwMode="auto">
          <a:xfrm>
            <a:off x="457200" y="274638"/>
            <a:ext cx="8229600" cy="639762"/>
          </a:xfrm>
          <a:noFill/>
          <a:ln>
            <a:miter lim="800000"/>
            <a:headEnd/>
            <a:tailEnd/>
          </a:ln>
        </p:spPr>
        <p:txBody>
          <a:bodyPr vert="horz" wrap="square" lIns="91440" tIns="45720" rIns="91440" bIns="45720" numCol="1" anchor="t" anchorCtr="0" compatLnSpc="1">
            <a:prstTxWarp prst="textNoShape">
              <a:avLst/>
            </a:prstTxWarp>
          </a:bodyPr>
          <a:lstStyle/>
          <a:p>
            <a:r>
              <a:rPr lang="en-GB" sz="2800" dirty="0"/>
              <a:t>New Gas detector Supply &amp; </a:t>
            </a:r>
            <a:r>
              <a:rPr lang="en-GB" sz="2800" dirty="0" smtClean="0"/>
              <a:t>Maintenance</a:t>
            </a:r>
            <a:endParaRPr lang="en-GB" sz="2800" dirty="0"/>
          </a:p>
        </p:txBody>
      </p:sp>
      <p:sp>
        <p:nvSpPr>
          <p:cNvPr id="161795" name="Rectangle 3"/>
          <p:cNvSpPr>
            <a:spLocks noGrp="1" noChangeArrowheads="1"/>
          </p:cNvSpPr>
          <p:nvPr>
            <p:ph type="body" idx="1"/>
          </p:nvPr>
        </p:nvSpPr>
        <p:spPr>
          <a:xfrm>
            <a:off x="228600" y="1143000"/>
            <a:ext cx="8686800" cy="5562600"/>
          </a:xfrm>
        </p:spPr>
        <p:txBody>
          <a:bodyPr/>
          <a:lstStyle/>
          <a:p>
            <a:pPr>
              <a:buFontTx/>
              <a:buNone/>
            </a:pPr>
            <a:r>
              <a:rPr lang="en-GB" sz="3600"/>
              <a:t> </a:t>
            </a:r>
          </a:p>
          <a:p>
            <a:endParaRPr lang="en-GB" sz="3600"/>
          </a:p>
        </p:txBody>
      </p:sp>
      <p:sp>
        <p:nvSpPr>
          <p:cNvPr id="4" name="Rectangle 3"/>
          <p:cNvSpPr txBox="1">
            <a:spLocks noChangeArrowheads="1"/>
          </p:cNvSpPr>
          <p:nvPr/>
        </p:nvSpPr>
        <p:spPr bwMode="auto">
          <a:xfrm>
            <a:off x="228600" y="1447800"/>
            <a:ext cx="8686800" cy="3276600"/>
          </a:xfrm>
          <a:prstGeom prst="rect">
            <a:avLst/>
          </a:prstGeom>
          <a:noFill/>
          <a:ln w="9525">
            <a:noFill/>
            <a:miter lim="800000"/>
            <a:headEnd/>
            <a:tailEnd/>
          </a:ln>
          <a:effectLst/>
        </p:spPr>
        <p:txBody>
          <a:bodyPr vert="horz" wrap="square" lIns="95769" tIns="47885" rIns="95769" bIns="47885"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GB" sz="2000" b="0" i="0" u="none" strike="noStrike" kern="0" cap="none" spc="0" normalizeH="0" baseline="0" noProof="0" dirty="0" smtClean="0">
                <a:ln>
                  <a:noFill/>
                </a:ln>
                <a:solidFill>
                  <a:schemeClr val="tx1"/>
                </a:solidFill>
                <a:effectLst/>
                <a:uLnTx/>
                <a:uFillTx/>
                <a:latin typeface="+mn-lt"/>
                <a:ea typeface="+mn-ea"/>
                <a:cs typeface="+mn-cs"/>
              </a:rPr>
              <a:t>New supply and maintenance agreement in place for Gas detectors.</a:t>
            </a:r>
          </a:p>
          <a:p>
            <a:pPr marL="342900" lvl="0" indent="-342900">
              <a:spcBef>
                <a:spcPct val="20000"/>
              </a:spcBef>
              <a:buFontTx/>
              <a:buChar char="•"/>
              <a:defRPr/>
            </a:pPr>
            <a:r>
              <a:rPr kumimoji="0" lang="en-GB" sz="2000" b="0" i="0" u="none" strike="noStrike" kern="0" cap="none" spc="0" normalizeH="0" baseline="0" noProof="0" dirty="0" smtClean="0">
                <a:ln>
                  <a:noFill/>
                </a:ln>
                <a:solidFill>
                  <a:schemeClr val="tx1"/>
                </a:solidFill>
                <a:effectLst/>
                <a:uLnTx/>
                <a:uFillTx/>
                <a:latin typeface="+mn-lt"/>
                <a:ea typeface="+mn-ea"/>
                <a:cs typeface="+mn-cs"/>
              </a:rPr>
              <a:t>Contract Name and Number : Supply &amp; Maintenance of Gas detectors &amp; Monitors </a:t>
            </a:r>
            <a:r>
              <a:rPr lang="en-GB" sz="2000" kern="0" dirty="0" smtClean="0">
                <a:latin typeface="+mn-lt"/>
                <a:cs typeface="+mn-cs"/>
              </a:rPr>
              <a:t>CPA7770798 &amp; C212639. </a:t>
            </a:r>
            <a:endParaRPr kumimoji="0" lang="en-GB"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GB" sz="2000" b="0" i="0" u="none" strike="noStrike" kern="0" cap="none" spc="0" normalizeH="0" baseline="0" noProof="0" dirty="0" smtClean="0">
                <a:ln>
                  <a:noFill/>
                </a:ln>
                <a:solidFill>
                  <a:schemeClr val="tx1"/>
                </a:solidFill>
                <a:effectLst/>
                <a:uLnTx/>
                <a:uFillTx/>
                <a:latin typeface="+mn-lt"/>
                <a:ea typeface="+mn-ea"/>
                <a:cs typeface="+mn-cs"/>
              </a:rPr>
              <a:t>Contract Type : Call Off (Supply &amp; maintenance ).</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GB" sz="2000" b="0" i="0" u="none" strike="noStrike" kern="0" cap="none" spc="0" normalizeH="0" baseline="0" noProof="0" dirty="0" smtClean="0">
                <a:ln>
                  <a:noFill/>
                </a:ln>
                <a:solidFill>
                  <a:schemeClr val="tx1"/>
                </a:solidFill>
                <a:effectLst/>
                <a:uLnTx/>
                <a:uFillTx/>
                <a:latin typeface="+mn-lt"/>
                <a:ea typeface="+mn-ea"/>
                <a:cs typeface="+mn-cs"/>
              </a:rPr>
              <a:t>Contract Owner &amp; Contract Holder : MSE-4 group.</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GB" sz="2000" b="0" i="0" u="none" strike="noStrike" kern="0" cap="none" spc="0" normalizeH="0" baseline="0" noProof="0" dirty="0" smtClean="0">
                <a:ln>
                  <a:noFill/>
                </a:ln>
                <a:solidFill>
                  <a:schemeClr val="tx1"/>
                </a:solidFill>
                <a:effectLst/>
                <a:uLnTx/>
                <a:uFillTx/>
                <a:latin typeface="+mn-lt"/>
                <a:ea typeface="+mn-ea"/>
                <a:cs typeface="+mn-cs"/>
              </a:rPr>
              <a:t>Local Agent supplier : Saeed Bin Masoud International.</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GB" sz="2000" b="0" i="0" u="none" strike="noStrike" kern="0" cap="none" spc="0" normalizeH="0" baseline="0" noProof="0" dirty="0" smtClean="0">
                <a:ln>
                  <a:noFill/>
                </a:ln>
                <a:solidFill>
                  <a:schemeClr val="tx1"/>
                </a:solidFill>
                <a:effectLst/>
                <a:uLnTx/>
                <a:uFillTx/>
                <a:latin typeface="+mn-lt"/>
                <a:ea typeface="+mn-ea"/>
                <a:cs typeface="+mn-cs"/>
              </a:rPr>
              <a:t>Company : RAE systems </a:t>
            </a:r>
            <a:r>
              <a:rPr kumimoji="0" lang="en-GB" sz="3200" b="0" i="0" u="none" strike="noStrike" kern="0" cap="none" spc="0" normalizeH="0" baseline="0" noProof="0" dirty="0" smtClean="0">
                <a:ln>
                  <a:noFill/>
                </a:ln>
                <a:solidFill>
                  <a:schemeClr val="tx1"/>
                </a:solidFill>
                <a:effectLst/>
                <a:uLnTx/>
                <a:uFillTx/>
                <a:latin typeface="+mn-lt"/>
                <a:ea typeface="+mn-ea"/>
                <a:cs typeface="+mn-cs"/>
                <a:hlinkClick r:id="rId2"/>
              </a:rPr>
              <a:t>www.raesystems.com</a:t>
            </a:r>
            <a:endParaRPr kumimoji="0" lang="en-GB" sz="32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tabLst/>
              <a:defRPr/>
            </a:pPr>
            <a:endParaRPr kumimoji="0" lang="en-GB"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en-GB"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en-GB" sz="3200" b="0" i="0" u="none" strike="noStrike" kern="0" cap="none" spc="0" normalizeH="0" baseline="0" noProof="0" dirty="0" smtClean="0">
              <a:ln>
                <a:noFill/>
              </a:ln>
              <a:solidFill>
                <a:schemeClr val="tx1"/>
              </a:solidFill>
              <a:effectLst/>
              <a:uLnTx/>
              <a:uFillTx/>
              <a:latin typeface="+mn-lt"/>
              <a:ea typeface="+mn-ea"/>
              <a:cs typeface="+mn-cs"/>
            </a:endParaRPr>
          </a:p>
        </p:txBody>
      </p:sp>
      <p:pic>
        <p:nvPicPr>
          <p:cNvPr id="5" name="Picture 3" descr="C:\Ruchi\Ruchi\PDO\2012\Corporate Identity\PDO ppt 1.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47143"/>
          </a:xfrm>
          <a:prstGeom prst="rect">
            <a:avLst/>
          </a:prstGeom>
          <a:noFill/>
          <a:extLst>
            <a:ext uri="{909E8E84-426E-40DD-AFC4-6F175D3DCCD1}">
              <a14:hiddenFill xmlns="" xmlns:a14="http://schemas.microsoft.com/office/drawing/2010/main">
                <a:solidFill>
                  <a:srgbClr val="FFFFFF"/>
                </a:solidFill>
              </a14:hiddenFill>
            </a:ext>
          </a:extLst>
        </p:spPr>
      </p:pic>
      <p:sp>
        <p:nvSpPr>
          <p:cNvPr id="6" name="TextBox 5"/>
          <p:cNvSpPr txBox="1"/>
          <p:nvPr/>
        </p:nvSpPr>
        <p:spPr>
          <a:xfrm>
            <a:off x="1295400" y="1066800"/>
            <a:ext cx="6781800" cy="3108543"/>
          </a:xfrm>
          <a:prstGeom prst="rect">
            <a:avLst/>
          </a:prstGeom>
          <a:noFill/>
        </p:spPr>
        <p:txBody>
          <a:bodyPr wrap="square" rtlCol="0">
            <a:spAutoFit/>
          </a:bodyPr>
          <a:lstStyle/>
          <a:p>
            <a:pPr algn="ctr"/>
            <a:r>
              <a:rPr lang="en-GB" sz="3600" dirty="0" smtClean="0">
                <a:solidFill>
                  <a:schemeClr val="bg1"/>
                </a:solidFill>
                <a:latin typeface="Arial" pitchFamily="34" charset="0"/>
                <a:cs typeface="Arial" pitchFamily="34" charset="0"/>
              </a:rPr>
              <a:t>GAS DETECTORS &amp; MONITORS </a:t>
            </a:r>
            <a:r>
              <a:rPr lang="en-US" sz="3600" dirty="0" smtClean="0">
                <a:solidFill>
                  <a:schemeClr val="bg1"/>
                </a:solidFill>
                <a:latin typeface="Arial" pitchFamily="34" charset="0"/>
                <a:cs typeface="Arial" pitchFamily="34" charset="0"/>
              </a:rPr>
              <a:t/>
            </a:r>
            <a:br>
              <a:rPr lang="en-US" sz="3600" dirty="0" smtClean="0">
                <a:solidFill>
                  <a:schemeClr val="bg1"/>
                </a:solidFill>
                <a:latin typeface="Arial" pitchFamily="34" charset="0"/>
                <a:cs typeface="Arial" pitchFamily="34" charset="0"/>
              </a:rPr>
            </a:br>
            <a:endParaRPr lang="en-US" sz="3600" dirty="0" smtClean="0">
              <a:solidFill>
                <a:schemeClr val="bg1"/>
              </a:solidFill>
              <a:latin typeface="Arial" pitchFamily="34" charset="0"/>
              <a:cs typeface="Arial" pitchFamily="34" charset="0"/>
            </a:endParaRPr>
          </a:p>
          <a:p>
            <a:pPr algn="ctr"/>
            <a:r>
              <a:rPr lang="en-US" sz="2400" dirty="0" smtClean="0">
                <a:solidFill>
                  <a:schemeClr val="bg1"/>
                </a:solidFill>
                <a:latin typeface="Arial" pitchFamily="34" charset="0"/>
                <a:cs typeface="Arial" pitchFamily="34" charset="0"/>
              </a:rPr>
              <a:t>By</a:t>
            </a:r>
          </a:p>
          <a:p>
            <a:pPr algn="ctr"/>
            <a:endParaRPr lang="en-US" sz="2400" dirty="0" smtClean="0">
              <a:solidFill>
                <a:schemeClr val="bg1"/>
              </a:solidFill>
              <a:latin typeface="Arial" pitchFamily="34" charset="0"/>
              <a:cs typeface="Arial" pitchFamily="34" charset="0"/>
            </a:endParaRPr>
          </a:p>
          <a:p>
            <a:pPr algn="ctr"/>
            <a:r>
              <a:rPr lang="en-US" sz="2000" dirty="0" smtClean="0">
                <a:solidFill>
                  <a:schemeClr val="bg1"/>
                </a:solidFill>
                <a:latin typeface="Arial" pitchFamily="34" charset="0"/>
                <a:cs typeface="Arial" pitchFamily="34" charset="0"/>
              </a:rPr>
              <a:t>Sultan Al Tawqi</a:t>
            </a:r>
          </a:p>
          <a:p>
            <a:pPr algn="ctr"/>
            <a:r>
              <a:rPr lang="en-US" sz="2000" dirty="0" smtClean="0">
                <a:solidFill>
                  <a:schemeClr val="bg1"/>
                </a:solidFill>
                <a:latin typeface="Arial" pitchFamily="34" charset="0"/>
                <a:cs typeface="Arial" pitchFamily="34" charset="0"/>
              </a:rPr>
              <a:t>MSE 43</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514600"/>
            <a:ext cx="8272463" cy="1828800"/>
          </a:xfrm>
        </p:spPr>
        <p:txBody>
          <a:bodyPr/>
          <a:lstStyle/>
          <a:p>
            <a:pPr algn="ctr">
              <a:buNone/>
            </a:pPr>
            <a:r>
              <a:rPr lang="en-US" sz="9600" dirty="0" smtClean="0">
                <a:latin typeface="Aharoni" pitchFamily="2" charset="-79"/>
                <a:cs typeface="Aharoni" pitchFamily="2" charset="-79"/>
              </a:rPr>
              <a:t>Thank you </a:t>
            </a:r>
            <a:endParaRPr lang="en-US" sz="9600" dirty="0">
              <a:latin typeface="Aharoni" pitchFamily="2" charset="-79"/>
              <a:cs typeface="Aharoni" pitchFamily="2" charset="-79"/>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bwMode="auto">
          <a:xfrm>
            <a:off x="457200" y="274638"/>
            <a:ext cx="8229600" cy="639762"/>
          </a:xfrm>
          <a:noFill/>
          <a:ln>
            <a:miter lim="800000"/>
            <a:headEnd/>
            <a:tailEnd/>
          </a:ln>
        </p:spPr>
        <p:txBody>
          <a:bodyPr vert="horz" wrap="square" lIns="91440" tIns="45720" rIns="91440" bIns="45720" numCol="1" anchor="t" anchorCtr="0" compatLnSpc="1">
            <a:prstTxWarp prst="textNoShape">
              <a:avLst/>
            </a:prstTxWarp>
          </a:bodyPr>
          <a:lstStyle/>
          <a:p>
            <a:r>
              <a:rPr lang="en-GB" sz="2800" dirty="0" smtClean="0"/>
              <a:t>GAS DETECTOR SUPPLY HISTORY</a:t>
            </a:r>
            <a:endParaRPr lang="en-GB" sz="2800" dirty="0"/>
          </a:p>
        </p:txBody>
      </p:sp>
      <p:sp>
        <p:nvSpPr>
          <p:cNvPr id="4" name="Rectangle 3"/>
          <p:cNvSpPr txBox="1">
            <a:spLocks noChangeArrowheads="1"/>
          </p:cNvSpPr>
          <p:nvPr/>
        </p:nvSpPr>
        <p:spPr bwMode="auto">
          <a:xfrm>
            <a:off x="228600" y="1600200"/>
            <a:ext cx="8686800" cy="2819400"/>
          </a:xfrm>
          <a:prstGeom prst="rect">
            <a:avLst/>
          </a:prstGeom>
          <a:noFill/>
          <a:ln w="9525">
            <a:noFill/>
            <a:miter lim="800000"/>
            <a:headEnd/>
            <a:tailEnd/>
          </a:ln>
          <a:effectLst/>
        </p:spPr>
        <p:txBody>
          <a:bodyPr vert="horz" wrap="square" lIns="95769" tIns="47885" rIns="95769" bIns="47885" numCol="1" anchor="t" anchorCtr="0" compatLnSpc="1">
            <a:prstTxWarp prst="textNoShape">
              <a:avLst/>
            </a:prstTxWarp>
          </a:bodyPr>
          <a:lstStyle/>
          <a:p>
            <a:pPr marL="342900" lvl="0" indent="-342900" algn="just">
              <a:spcBef>
                <a:spcPct val="20000"/>
              </a:spcBef>
              <a:buFontTx/>
              <a:buChar char="•"/>
              <a:defRPr/>
            </a:pPr>
            <a:r>
              <a:rPr lang="en-GB" kern="0" dirty="0" smtClean="0">
                <a:latin typeface="Arial" pitchFamily="34" charset="0"/>
                <a:cs typeface="Arial" pitchFamily="34" charset="0"/>
              </a:rPr>
              <a:t>New supply and maintenance agreement in place for PDO Gas detectors.</a:t>
            </a:r>
          </a:p>
          <a:p>
            <a:pPr marL="342900" lvl="0" indent="-342900" algn="just">
              <a:spcBef>
                <a:spcPct val="20000"/>
              </a:spcBef>
              <a:buFontTx/>
              <a:buChar char="•"/>
              <a:defRPr/>
            </a:pPr>
            <a:r>
              <a:rPr lang="en-GB" kern="0" dirty="0" smtClean="0">
                <a:latin typeface="Arial" pitchFamily="34" charset="0"/>
                <a:cs typeface="Arial" pitchFamily="34" charset="0"/>
              </a:rPr>
              <a:t>Contract Name and Number : Supply &amp; Maintenance of Gas detectors &amp; Monitors – </a:t>
            </a:r>
            <a:r>
              <a:rPr lang="en-GB" kern="0" dirty="0" smtClean="0">
                <a:solidFill>
                  <a:srgbClr val="FF0000"/>
                </a:solidFill>
                <a:latin typeface="Arial" pitchFamily="34" charset="0"/>
                <a:cs typeface="Arial" pitchFamily="34" charset="0"/>
              </a:rPr>
              <a:t>CPA CPA7770798 </a:t>
            </a:r>
            <a:r>
              <a:rPr lang="en-GB" kern="0" dirty="0" smtClean="0">
                <a:latin typeface="Arial" pitchFamily="34" charset="0"/>
                <a:cs typeface="Arial" pitchFamily="34" charset="0"/>
              </a:rPr>
              <a:t>valid for 6 years &amp; </a:t>
            </a:r>
            <a:r>
              <a:rPr lang="en-US" kern="0" dirty="0" smtClean="0">
                <a:latin typeface="Arial" pitchFamily="34" charset="0"/>
                <a:cs typeface="Arial" pitchFamily="34" charset="0"/>
              </a:rPr>
              <a:t>Call off contract </a:t>
            </a:r>
            <a:r>
              <a:rPr lang="en-GB" kern="0" dirty="0" smtClean="0">
                <a:solidFill>
                  <a:srgbClr val="FF0000"/>
                </a:solidFill>
                <a:latin typeface="Arial" pitchFamily="34" charset="0"/>
                <a:cs typeface="Arial" pitchFamily="34" charset="0"/>
              </a:rPr>
              <a:t>C212639 </a:t>
            </a:r>
            <a:r>
              <a:rPr lang="en-GB" kern="0" dirty="0" smtClean="0">
                <a:latin typeface="Arial" pitchFamily="34" charset="0"/>
                <a:cs typeface="Arial" pitchFamily="34" charset="0"/>
              </a:rPr>
              <a:t>valid</a:t>
            </a:r>
            <a:r>
              <a:rPr lang="en-GB" kern="0" dirty="0" smtClean="0">
                <a:solidFill>
                  <a:srgbClr val="FF0000"/>
                </a:solidFill>
                <a:latin typeface="Arial" pitchFamily="34" charset="0"/>
                <a:cs typeface="Arial" pitchFamily="34" charset="0"/>
              </a:rPr>
              <a:t> </a:t>
            </a:r>
            <a:r>
              <a:rPr lang="en-US" kern="0" dirty="0" smtClean="0">
                <a:latin typeface="Arial" pitchFamily="34" charset="0"/>
                <a:cs typeface="Arial" pitchFamily="34" charset="0"/>
              </a:rPr>
              <a:t>for maintenance of old gas monitors for 4 years</a:t>
            </a:r>
            <a:r>
              <a:rPr lang="en-GB" kern="0" dirty="0" smtClean="0">
                <a:latin typeface="Arial" pitchFamily="34" charset="0"/>
                <a:cs typeface="Arial" pitchFamily="34" charset="0"/>
              </a:rPr>
              <a:t>. </a:t>
            </a:r>
          </a:p>
          <a:p>
            <a:pPr marL="342900" indent="-342900" algn="just">
              <a:spcBef>
                <a:spcPts val="0"/>
              </a:spcBef>
              <a:buFontTx/>
              <a:buChar char="•"/>
              <a:defRPr/>
            </a:pPr>
            <a:r>
              <a:rPr lang="en-GB" kern="0" dirty="0" smtClean="0">
                <a:latin typeface="Arial" pitchFamily="34" charset="0"/>
                <a:cs typeface="Arial" pitchFamily="34" charset="0"/>
              </a:rPr>
              <a:t>Local Agent supplier : </a:t>
            </a:r>
            <a:r>
              <a:rPr lang="en-GB" kern="0" dirty="0" smtClean="0">
                <a:solidFill>
                  <a:srgbClr val="FF0000"/>
                </a:solidFill>
                <a:latin typeface="Arial" pitchFamily="34" charset="0"/>
                <a:cs typeface="Arial" pitchFamily="34" charset="0"/>
              </a:rPr>
              <a:t>Saeed Bin Masoud International</a:t>
            </a:r>
            <a:r>
              <a:rPr lang="en-GB" kern="0" dirty="0" smtClean="0">
                <a:latin typeface="Arial" pitchFamily="34" charset="0"/>
                <a:cs typeface="Arial" pitchFamily="34" charset="0"/>
              </a:rPr>
              <a:t>.</a:t>
            </a:r>
          </a:p>
          <a:p>
            <a:pPr marL="342900" indent="-342900" algn="just">
              <a:spcBef>
                <a:spcPts val="0"/>
              </a:spcBef>
              <a:buFontTx/>
              <a:buChar char="•"/>
              <a:defRPr/>
            </a:pPr>
            <a:r>
              <a:rPr lang="en-GB" kern="0" dirty="0" smtClean="0">
                <a:latin typeface="Arial" pitchFamily="34" charset="0"/>
                <a:cs typeface="Arial" pitchFamily="34" charset="0"/>
              </a:rPr>
              <a:t>Company : RAE systems </a:t>
            </a:r>
            <a:r>
              <a:rPr lang="en-GB" kern="0" dirty="0" smtClean="0">
                <a:latin typeface="Arial" pitchFamily="34" charset="0"/>
                <a:cs typeface="Arial" pitchFamily="34" charset="0"/>
                <a:hlinkClick r:id="rId2"/>
              </a:rPr>
              <a:t>www.raesystems.com</a:t>
            </a:r>
            <a:r>
              <a:rPr lang="en-GB" kern="0" dirty="0" smtClean="0">
                <a:latin typeface="Arial" pitchFamily="34" charset="0"/>
                <a:cs typeface="Arial" pitchFamily="34" charset="0"/>
              </a:rPr>
              <a:t> </a:t>
            </a:r>
          </a:p>
          <a:p>
            <a:pPr marL="342900" lvl="0" indent="-342900" algn="just">
              <a:spcBef>
                <a:spcPts val="0"/>
              </a:spcBef>
              <a:buFontTx/>
              <a:buChar char="•"/>
              <a:defRPr/>
            </a:pPr>
            <a:r>
              <a:rPr lang="en-GB" kern="0" dirty="0" smtClean="0">
                <a:latin typeface="Arial" pitchFamily="34" charset="0"/>
                <a:cs typeface="Arial" pitchFamily="34" charset="0"/>
              </a:rPr>
              <a:t>SAP No: </a:t>
            </a:r>
            <a:r>
              <a:rPr lang="en-US" dirty="0" smtClean="0">
                <a:latin typeface="Arial" pitchFamily="34" charset="0"/>
                <a:cs typeface="Arial" pitchFamily="34" charset="0"/>
              </a:rPr>
              <a:t>4600005569 </a:t>
            </a:r>
            <a:endParaRPr lang="en-GB" kern="0" dirty="0" smtClean="0">
              <a:latin typeface="Arial" pitchFamily="34" charset="0"/>
              <a:cs typeface="Arial" pitchFamily="34" charset="0"/>
            </a:endParaRPr>
          </a:p>
          <a:p>
            <a:pPr marL="342900" marR="0" lvl="0" indent="-342900" algn="just" defTabSz="914400" rtl="0" eaLnBrk="1" fontAlgn="base" latinLnBrk="0" hangingPunct="1">
              <a:lnSpc>
                <a:spcPct val="100000"/>
              </a:lnSpc>
              <a:spcBef>
                <a:spcPct val="20000"/>
              </a:spcBef>
              <a:spcAft>
                <a:spcPct val="0"/>
              </a:spcAft>
              <a:buClrTx/>
              <a:buSzTx/>
              <a:buFontTx/>
              <a:buChar char="•"/>
              <a:tabLst/>
              <a:defRPr/>
            </a:pPr>
            <a:r>
              <a:rPr kumimoji="0" lang="en-GB" b="0" i="0" u="none" strike="noStrike" kern="0" cap="none" spc="0" normalizeH="0" baseline="0" noProof="0" dirty="0" smtClean="0">
                <a:ln>
                  <a:noFill/>
                </a:ln>
                <a:solidFill>
                  <a:schemeClr val="tx1"/>
                </a:solidFill>
                <a:effectLst/>
                <a:uLnTx/>
                <a:uFillTx/>
                <a:latin typeface="Arial" pitchFamily="34" charset="0"/>
                <a:cs typeface="Arial" pitchFamily="34" charset="0"/>
              </a:rPr>
              <a:t>Contract Owner &amp; Contract Holder : MSE-4 group.</a:t>
            </a:r>
          </a:p>
          <a:p>
            <a:pPr marL="342900" marR="0" lvl="0" indent="-342900" algn="l" defTabSz="914400" rtl="0" eaLnBrk="1" fontAlgn="base" latinLnBrk="0" hangingPunct="1">
              <a:lnSpc>
                <a:spcPct val="100000"/>
              </a:lnSpc>
              <a:spcBef>
                <a:spcPct val="20000"/>
              </a:spcBef>
              <a:spcAft>
                <a:spcPct val="0"/>
              </a:spcAft>
              <a:buClrTx/>
              <a:buSzTx/>
              <a:tabLst/>
              <a:defRPr/>
            </a:pPr>
            <a:endParaRPr kumimoji="0" lang="en-GB" sz="1400" b="0" i="0" u="none" strike="noStrike" kern="0" cap="none" spc="0" normalizeH="0" baseline="0" noProof="0" dirty="0" smtClean="0">
              <a:ln>
                <a:noFill/>
              </a:ln>
              <a:solidFill>
                <a:schemeClr val="tx1"/>
              </a:solidFill>
              <a:effectLst/>
              <a:uLnTx/>
              <a:uFillTx/>
              <a:latin typeface="+mn-lt"/>
              <a:ea typeface="+mn-ea"/>
              <a:cs typeface="+mj-cs"/>
            </a:endParaRPr>
          </a:p>
          <a:p>
            <a:pPr marL="342900" marR="0" lvl="0" indent="-342900" algn="l" defTabSz="914400" rtl="0" eaLnBrk="1" fontAlgn="base" latinLnBrk="0" hangingPunct="1">
              <a:lnSpc>
                <a:spcPct val="100000"/>
              </a:lnSpc>
              <a:spcBef>
                <a:spcPct val="20000"/>
              </a:spcBef>
              <a:spcAft>
                <a:spcPct val="0"/>
              </a:spcAft>
              <a:buClrTx/>
              <a:buSzTx/>
              <a:tabLst/>
              <a:defRPr/>
            </a:pPr>
            <a:r>
              <a:rPr kumimoji="0" lang="en-GB" sz="1400" b="0" i="0" u="none" strike="noStrike" kern="0" cap="none" spc="0" normalizeH="0" baseline="0" noProof="0" dirty="0" smtClean="0">
                <a:ln>
                  <a:noFill/>
                </a:ln>
                <a:solidFill>
                  <a:schemeClr val="tx1"/>
                </a:solidFill>
                <a:effectLst/>
                <a:uLnTx/>
                <a:uFillTx/>
                <a:latin typeface="+mn-lt"/>
                <a:ea typeface="+mn-ea"/>
                <a:cs typeface="+mj-cs"/>
              </a:rPr>
              <a:t>*</a:t>
            </a:r>
            <a:r>
              <a:rPr kumimoji="0" lang="en-GB" sz="1200" b="0" i="0" u="none" strike="noStrike" kern="0" cap="none" spc="0" normalizeH="0" baseline="0" noProof="0" dirty="0" smtClean="0">
                <a:ln>
                  <a:noFill/>
                </a:ln>
                <a:solidFill>
                  <a:schemeClr val="tx1"/>
                </a:solidFill>
                <a:effectLst/>
                <a:uLnTx/>
                <a:uFillTx/>
                <a:latin typeface="Arial" pitchFamily="34" charset="0"/>
                <a:cs typeface="Arial" pitchFamily="34" charset="0"/>
              </a:rPr>
              <a:t>CONTRACTS</a:t>
            </a:r>
            <a:r>
              <a:rPr kumimoji="0" lang="en-GB" b="0" i="0" u="none" strike="noStrike" kern="0" cap="none" spc="0" normalizeH="0" baseline="0" noProof="0" dirty="0" smtClean="0">
                <a:ln>
                  <a:noFill/>
                </a:ln>
                <a:solidFill>
                  <a:schemeClr val="tx1"/>
                </a:solidFill>
                <a:effectLst/>
                <a:uLnTx/>
                <a:uFillTx/>
                <a:latin typeface="Arial" pitchFamily="34" charset="0"/>
                <a:cs typeface="Arial" pitchFamily="34" charset="0"/>
              </a:rPr>
              <a:t> </a:t>
            </a:r>
          </a:p>
          <a:p>
            <a:pPr marL="342900" lvl="0" indent="-342900">
              <a:spcBef>
                <a:spcPct val="20000"/>
              </a:spcBef>
              <a:buFontTx/>
              <a:buChar char="•"/>
              <a:defRPr/>
            </a:pPr>
            <a:r>
              <a:rPr lang="en-GB" sz="1200" kern="0" dirty="0" smtClean="0">
                <a:solidFill>
                  <a:srgbClr val="FF0000"/>
                </a:solidFill>
                <a:latin typeface="Arial" pitchFamily="34" charset="0"/>
                <a:cs typeface="Arial" pitchFamily="34" charset="0"/>
              </a:rPr>
              <a:t>C212639 : </a:t>
            </a:r>
            <a:r>
              <a:rPr lang="en-US" sz="1200" dirty="0" smtClean="0">
                <a:latin typeface="Arial" pitchFamily="34" charset="0"/>
                <a:cs typeface="Arial" pitchFamily="34" charset="0"/>
              </a:rPr>
              <a:t>utilize existing equipment in less hazardous areas such as North/Gas/UID assets </a:t>
            </a:r>
            <a:endParaRPr lang="en-GB" sz="1200" dirty="0" smtClean="0">
              <a:latin typeface="Arial" pitchFamily="34" charset="0"/>
              <a:cs typeface="Arial" pitchFamily="34" charset="0"/>
            </a:endParaRPr>
          </a:p>
          <a:p>
            <a:pPr marL="342900" lvl="0" indent="-342900">
              <a:spcBef>
                <a:spcPct val="20000"/>
              </a:spcBef>
              <a:buFontTx/>
              <a:buChar char="•"/>
              <a:defRPr/>
            </a:pPr>
            <a:r>
              <a:rPr lang="en-GB" sz="1200" kern="0" dirty="0" smtClean="0">
                <a:solidFill>
                  <a:srgbClr val="FF0000"/>
                </a:solidFill>
                <a:latin typeface="Arial" pitchFamily="34" charset="0"/>
                <a:cs typeface="Arial" pitchFamily="34" charset="0"/>
              </a:rPr>
              <a:t>CPA CPA7770798: </a:t>
            </a:r>
            <a:r>
              <a:rPr lang="en-US" sz="1200" dirty="0" smtClean="0">
                <a:latin typeface="Arial" pitchFamily="34" charset="0"/>
                <a:cs typeface="Arial" pitchFamily="34" charset="0"/>
              </a:rPr>
              <a:t>utilize existing equipment in sour (H2S) area such as </a:t>
            </a:r>
            <a:r>
              <a:rPr lang="en-GB" sz="1200" dirty="0" smtClean="0">
                <a:latin typeface="Arial" pitchFamily="34" charset="0"/>
                <a:cs typeface="Arial" pitchFamily="34" charset="0"/>
              </a:rPr>
              <a:t>south areas of PDO</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bwMode="auto">
          <a:xfrm>
            <a:off x="381000" y="381000"/>
            <a:ext cx="8458200" cy="563562"/>
          </a:xfrm>
          <a:noFill/>
          <a:ln>
            <a:miter lim="800000"/>
            <a:headEnd/>
            <a:tailEnd/>
          </a:ln>
        </p:spPr>
        <p:txBody>
          <a:bodyPr vert="horz" wrap="square" lIns="91440" tIns="45720" rIns="91440" bIns="45720" numCol="1" anchor="t" anchorCtr="0" compatLnSpc="1">
            <a:prstTxWarp prst="textNoShape">
              <a:avLst/>
            </a:prstTxWarp>
          </a:bodyPr>
          <a:lstStyle/>
          <a:p>
            <a:pPr algn="l"/>
            <a:r>
              <a:rPr lang="en-GB" sz="2800" dirty="0" smtClean="0"/>
              <a:t>PDO PORTABLE GAS DETECTOR PHILOSOPHY </a:t>
            </a:r>
            <a:endParaRPr lang="en-GB" sz="2800" dirty="0"/>
          </a:p>
        </p:txBody>
      </p:sp>
      <p:sp>
        <p:nvSpPr>
          <p:cNvPr id="4" name="Content Placeholder 3"/>
          <p:cNvSpPr>
            <a:spLocks noGrp="1"/>
          </p:cNvSpPr>
          <p:nvPr>
            <p:ph idx="1"/>
          </p:nvPr>
        </p:nvSpPr>
        <p:spPr>
          <a:xfrm>
            <a:off x="495300" y="1371601"/>
            <a:ext cx="8272463" cy="4038599"/>
          </a:xfrm>
        </p:spPr>
        <p:txBody>
          <a:bodyPr/>
          <a:lstStyle/>
          <a:p>
            <a:pPr>
              <a:buNone/>
            </a:pPr>
            <a:r>
              <a:rPr lang="en-US" sz="2000" dirty="0" smtClean="0">
                <a:latin typeface="+mj-lt"/>
                <a:cs typeface="+mj-cs"/>
              </a:rPr>
              <a:t>Portable Gas Detectors</a:t>
            </a:r>
            <a:r>
              <a:rPr lang="en-US" sz="2800" dirty="0" smtClean="0">
                <a:latin typeface="+mj-lt"/>
                <a:cs typeface="+mj-cs"/>
              </a:rPr>
              <a:t>:</a:t>
            </a:r>
          </a:p>
          <a:p>
            <a:pPr>
              <a:buNone/>
            </a:pPr>
            <a:r>
              <a:rPr lang="en-US" sz="2800" dirty="0" smtClean="0">
                <a:latin typeface="+mj-lt"/>
                <a:cs typeface="+mj-cs"/>
              </a:rPr>
              <a:t> </a:t>
            </a:r>
            <a:r>
              <a:rPr lang="en-US" sz="1600" dirty="0" smtClean="0">
                <a:latin typeface="+mj-lt"/>
                <a:cs typeface="+mj-cs"/>
              </a:rPr>
              <a:t>All the PDO personnel to be trained in H2S training course and have their own H2S personal monitors.</a:t>
            </a:r>
          </a:p>
          <a:p>
            <a:pPr>
              <a:lnSpc>
                <a:spcPct val="130000"/>
              </a:lnSpc>
              <a:spcBef>
                <a:spcPts val="0"/>
              </a:spcBef>
              <a:spcAft>
                <a:spcPts val="600"/>
              </a:spcAft>
            </a:pPr>
            <a:r>
              <a:rPr lang="en-US" sz="1600" dirty="0" smtClean="0">
                <a:latin typeface="+mj-lt"/>
                <a:cs typeface="+mj-cs"/>
              </a:rPr>
              <a:t>All portable gas detectors/monitors needs to be calibrated once every six months.</a:t>
            </a:r>
          </a:p>
          <a:p>
            <a:pPr>
              <a:lnSpc>
                <a:spcPct val="130000"/>
              </a:lnSpc>
              <a:spcBef>
                <a:spcPts val="0"/>
              </a:spcBef>
              <a:spcAft>
                <a:spcPts val="600"/>
              </a:spcAft>
            </a:pPr>
            <a:r>
              <a:rPr lang="en-US" sz="1600" dirty="0" smtClean="0">
                <a:latin typeface="+mj-lt"/>
                <a:cs typeface="+mj-cs"/>
              </a:rPr>
              <a:t>A gas detector maintenance campaign is held monthly at each asset as listed below :</a:t>
            </a:r>
          </a:p>
          <a:p>
            <a:pPr lvl="1">
              <a:lnSpc>
                <a:spcPct val="130000"/>
              </a:lnSpc>
              <a:spcBef>
                <a:spcPts val="0"/>
              </a:spcBef>
              <a:spcAft>
                <a:spcPts val="600"/>
              </a:spcAft>
              <a:buFont typeface="Wingdings" pitchFamily="2" charset="2"/>
              <a:buChar char="Ø"/>
            </a:pPr>
            <a:r>
              <a:rPr lang="en-US" sz="1600" b="1" dirty="0" smtClean="0">
                <a:latin typeface="+mj-lt"/>
                <a:cs typeface="+mj-cs"/>
              </a:rPr>
              <a:t>North &amp; Gas Directorate</a:t>
            </a:r>
            <a:r>
              <a:rPr lang="en-US" sz="1800" dirty="0" smtClean="0">
                <a:latin typeface="+mj-lt"/>
                <a:cs typeface="+mj-cs"/>
              </a:rPr>
              <a:t>: </a:t>
            </a:r>
          </a:p>
          <a:p>
            <a:pPr lvl="1">
              <a:lnSpc>
                <a:spcPct val="130000"/>
              </a:lnSpc>
              <a:spcBef>
                <a:spcPts val="0"/>
              </a:spcBef>
              <a:spcAft>
                <a:spcPts val="600"/>
              </a:spcAft>
              <a:buNone/>
            </a:pPr>
            <a:r>
              <a:rPr lang="en-US" sz="1800" dirty="0" smtClean="0">
                <a:latin typeface="+mj-lt"/>
                <a:cs typeface="+mj-cs"/>
              </a:rPr>
              <a:t>	Lekhwair, Fahud, Yibal, QarnAlam, Kauther,</a:t>
            </a:r>
            <a:r>
              <a:rPr lang="en-GB" sz="1800" dirty="0" smtClean="0">
                <a:latin typeface="+mj-lt"/>
                <a:cs typeface="+mj-cs"/>
              </a:rPr>
              <a:t> </a:t>
            </a:r>
            <a:r>
              <a:rPr lang="en-US" sz="1800" dirty="0" err="1" smtClean="0"/>
              <a:t>Saihrawl</a:t>
            </a:r>
            <a:r>
              <a:rPr lang="en-US" sz="1800" dirty="0" smtClean="0"/>
              <a:t>.</a:t>
            </a:r>
            <a:endParaRPr lang="en-US" sz="1800" dirty="0" smtClean="0">
              <a:latin typeface="+mj-lt"/>
              <a:cs typeface="+mj-cs"/>
            </a:endParaRPr>
          </a:p>
          <a:p>
            <a:pPr lvl="1">
              <a:lnSpc>
                <a:spcPct val="130000"/>
              </a:lnSpc>
              <a:spcBef>
                <a:spcPts val="0"/>
              </a:spcBef>
              <a:spcAft>
                <a:spcPts val="600"/>
              </a:spcAft>
              <a:buFont typeface="Wingdings" pitchFamily="2" charset="2"/>
              <a:buChar char="Ø"/>
            </a:pPr>
            <a:r>
              <a:rPr lang="en-US" sz="1600" b="1" dirty="0" smtClean="0">
                <a:latin typeface="+mj-lt"/>
                <a:cs typeface="+mj-cs"/>
              </a:rPr>
              <a:t>South Directorate </a:t>
            </a:r>
            <a:r>
              <a:rPr lang="en-US" sz="1800" dirty="0" smtClean="0">
                <a:latin typeface="+mj-lt"/>
                <a:cs typeface="+mj-cs"/>
              </a:rPr>
              <a:t>:</a:t>
            </a:r>
          </a:p>
          <a:p>
            <a:pPr lvl="1">
              <a:lnSpc>
                <a:spcPct val="130000"/>
              </a:lnSpc>
              <a:spcBef>
                <a:spcPts val="0"/>
              </a:spcBef>
              <a:spcAft>
                <a:spcPts val="600"/>
              </a:spcAft>
              <a:buNone/>
            </a:pPr>
            <a:r>
              <a:rPr lang="en-US" sz="1800" dirty="0" smtClean="0">
                <a:latin typeface="+mj-lt"/>
                <a:cs typeface="+mj-cs"/>
              </a:rPr>
              <a:t>	Harweel, Bahja, </a:t>
            </a:r>
            <a:r>
              <a:rPr lang="en-US" sz="1800" dirty="0" err="1" smtClean="0">
                <a:latin typeface="+mj-lt"/>
                <a:cs typeface="+mj-cs"/>
              </a:rPr>
              <a:t>Nimr</a:t>
            </a:r>
            <a:r>
              <a:rPr lang="en-US" sz="1800" dirty="0" smtClean="0">
                <a:latin typeface="+mj-lt"/>
                <a:cs typeface="+mj-cs"/>
              </a:rPr>
              <a:t>, Birba, </a:t>
            </a:r>
            <a:r>
              <a:rPr lang="en-US" sz="1800" dirty="0" err="1" smtClean="0">
                <a:latin typeface="+mj-lt"/>
                <a:cs typeface="+mj-cs"/>
              </a:rPr>
              <a:t>Marmul</a:t>
            </a:r>
            <a:r>
              <a:rPr lang="en-US" sz="1800" dirty="0" smtClean="0">
                <a:latin typeface="+mj-lt"/>
                <a:cs typeface="+mj-cs"/>
              </a:rPr>
              <a:t>, Amal.</a:t>
            </a:r>
            <a:r>
              <a:rPr lang="en-US" sz="1800" dirty="0" smtClean="0"/>
              <a:t> </a:t>
            </a:r>
            <a:endParaRPr lang="en-US" sz="1800" dirty="0" smtClean="0">
              <a:latin typeface="+mj-lt"/>
              <a:cs typeface="+mj-cs"/>
            </a:endParaRPr>
          </a:p>
          <a:p>
            <a:pPr lvl="1">
              <a:lnSpc>
                <a:spcPct val="130000"/>
              </a:lnSpc>
              <a:spcBef>
                <a:spcPts val="0"/>
              </a:spcBef>
              <a:spcAft>
                <a:spcPts val="600"/>
              </a:spcAft>
              <a:buNone/>
            </a:pPr>
            <a:endParaRPr lang="en-US" sz="1800" dirty="0" smtClean="0">
              <a:latin typeface="+mj-l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bwMode="auto">
          <a:xfrm>
            <a:off x="457200" y="274638"/>
            <a:ext cx="8229600" cy="715962"/>
          </a:xfrm>
          <a:noFill/>
          <a:ln>
            <a:miter lim="800000"/>
            <a:headEnd/>
            <a:tailEnd/>
          </a:ln>
        </p:spPr>
        <p:txBody>
          <a:bodyPr vert="horz" wrap="square" lIns="91440" tIns="45720" rIns="91440" bIns="45720" numCol="1" anchor="t" anchorCtr="0" compatLnSpc="1">
            <a:prstTxWarp prst="textNoShape">
              <a:avLst/>
            </a:prstTxWarp>
          </a:bodyPr>
          <a:lstStyle/>
          <a:p>
            <a:r>
              <a:rPr lang="en-GB" sz="2800" dirty="0" smtClean="0"/>
              <a:t>PERSONAL GAS DETECTORS - NEW</a:t>
            </a:r>
            <a:endParaRPr lang="en-GB" sz="2800" dirty="0"/>
          </a:p>
        </p:txBody>
      </p:sp>
      <p:sp>
        <p:nvSpPr>
          <p:cNvPr id="166915" name="Rectangle 3"/>
          <p:cNvSpPr>
            <a:spLocks noGrp="1" noChangeArrowheads="1"/>
          </p:cNvSpPr>
          <p:nvPr>
            <p:ph type="body" idx="1"/>
          </p:nvPr>
        </p:nvSpPr>
        <p:spPr>
          <a:xfrm>
            <a:off x="228600" y="1371600"/>
            <a:ext cx="8686800" cy="4953000"/>
          </a:xfrm>
          <a:noFill/>
          <a:ln>
            <a:noFill/>
          </a:ln>
        </p:spPr>
        <p:txBody>
          <a:bodyPr/>
          <a:lstStyle/>
          <a:p>
            <a:r>
              <a:rPr lang="en-US" sz="2000" dirty="0" smtClean="0">
                <a:cs typeface="+mj-cs"/>
              </a:rPr>
              <a:t>Definition</a:t>
            </a:r>
            <a:r>
              <a:rPr lang="en-US" sz="1600" b="1" dirty="0" smtClean="0">
                <a:solidFill>
                  <a:schemeClr val="tx1"/>
                </a:solidFill>
                <a:latin typeface="+mn-lt"/>
                <a:ea typeface="+mn-ea"/>
                <a:cs typeface="+mj-cs"/>
              </a:rPr>
              <a:t> : </a:t>
            </a:r>
            <a:r>
              <a:rPr lang="en-US" sz="1400" dirty="0" smtClean="0">
                <a:solidFill>
                  <a:schemeClr val="tx1"/>
                </a:solidFill>
                <a:latin typeface="+mn-lt"/>
                <a:ea typeface="+mn-ea"/>
                <a:cs typeface="+mj-cs"/>
              </a:rPr>
              <a:t>Personal </a:t>
            </a:r>
            <a:r>
              <a:rPr lang="en-US" sz="1400" dirty="0">
                <a:solidFill>
                  <a:schemeClr val="tx1"/>
                </a:solidFill>
                <a:latin typeface="+mn-lt"/>
                <a:ea typeface="+mn-ea"/>
                <a:cs typeface="+mj-cs"/>
              </a:rPr>
              <a:t>gas monitors are small compact devices </a:t>
            </a:r>
            <a:r>
              <a:rPr lang="en-US" sz="1400" dirty="0" smtClean="0">
                <a:solidFill>
                  <a:schemeClr val="tx1"/>
                </a:solidFill>
                <a:latin typeface="+mn-lt"/>
                <a:ea typeface="+mn-ea"/>
                <a:cs typeface="+mj-cs"/>
              </a:rPr>
              <a:t>which must be worn </a:t>
            </a:r>
            <a:r>
              <a:rPr lang="en-US" sz="1400" dirty="0">
                <a:solidFill>
                  <a:schemeClr val="tx1"/>
                </a:solidFill>
                <a:latin typeface="+mn-lt"/>
                <a:ea typeface="+mn-ea"/>
                <a:cs typeface="+mj-cs"/>
              </a:rPr>
              <a:t>by </a:t>
            </a:r>
            <a:r>
              <a:rPr lang="en-US" sz="1400" dirty="0" smtClean="0">
                <a:solidFill>
                  <a:schemeClr val="tx1"/>
                </a:solidFill>
                <a:latin typeface="+mn-lt"/>
                <a:ea typeface="+mn-ea"/>
                <a:cs typeface="+mj-cs"/>
              </a:rPr>
              <a:t>individual which carrying </a:t>
            </a:r>
            <a:r>
              <a:rPr lang="en-US" sz="1400" dirty="0">
                <a:solidFill>
                  <a:schemeClr val="tx1"/>
                </a:solidFill>
                <a:latin typeface="+mn-lt"/>
                <a:ea typeface="+mn-ea"/>
                <a:cs typeface="+mj-cs"/>
              </a:rPr>
              <a:t>out work </a:t>
            </a:r>
            <a:r>
              <a:rPr lang="en-US" sz="1400" dirty="0" smtClean="0">
                <a:solidFill>
                  <a:schemeClr val="tx1"/>
                </a:solidFill>
                <a:latin typeface="+mn-lt"/>
                <a:ea typeface="+mn-ea"/>
                <a:cs typeface="+mj-cs"/>
              </a:rPr>
              <a:t>activities in H2S areas.</a:t>
            </a:r>
            <a:r>
              <a:rPr lang="en-US" sz="1600" dirty="0" smtClean="0">
                <a:solidFill>
                  <a:schemeClr val="tx1"/>
                </a:solidFill>
                <a:latin typeface="+mn-lt"/>
                <a:ea typeface="+mn-ea"/>
                <a:cs typeface="+mj-cs"/>
              </a:rPr>
              <a:t/>
            </a:r>
            <a:br>
              <a:rPr lang="en-US" sz="1600" dirty="0" smtClean="0">
                <a:solidFill>
                  <a:schemeClr val="tx1"/>
                </a:solidFill>
                <a:latin typeface="+mn-lt"/>
                <a:ea typeface="+mn-ea"/>
                <a:cs typeface="+mj-cs"/>
              </a:rPr>
            </a:br>
            <a:endParaRPr lang="en-US" sz="2000" dirty="0" smtClean="0">
              <a:solidFill>
                <a:schemeClr val="tx1"/>
              </a:solidFill>
              <a:latin typeface="+mn-lt"/>
              <a:ea typeface="+mn-ea"/>
              <a:cs typeface="+mj-cs"/>
            </a:endParaRPr>
          </a:p>
          <a:p>
            <a:r>
              <a:rPr lang="en-US" sz="2000" dirty="0" smtClean="0">
                <a:solidFill>
                  <a:schemeClr val="tx1"/>
                </a:solidFill>
                <a:latin typeface="+mn-lt"/>
                <a:ea typeface="+mn-ea"/>
                <a:cs typeface="+mj-cs"/>
              </a:rPr>
              <a:t>These </a:t>
            </a:r>
            <a:r>
              <a:rPr lang="en-US" sz="2000" dirty="0">
                <a:solidFill>
                  <a:schemeClr val="tx1"/>
                </a:solidFill>
                <a:latin typeface="+mn-lt"/>
                <a:ea typeface="+mn-ea"/>
                <a:cs typeface="+mj-cs"/>
              </a:rPr>
              <a:t>personal gas alert devices </a:t>
            </a:r>
            <a:r>
              <a:rPr lang="en-US" sz="2000" dirty="0">
                <a:cs typeface="+mj-cs"/>
              </a:rPr>
              <a:t>do not give area </a:t>
            </a:r>
            <a:r>
              <a:rPr lang="en-US" sz="2000" dirty="0" smtClean="0">
                <a:cs typeface="+mj-cs"/>
              </a:rPr>
              <a:t>protection.</a:t>
            </a:r>
          </a:p>
          <a:p>
            <a:pPr>
              <a:buNone/>
            </a:pPr>
            <a:r>
              <a:rPr lang="en-US" sz="1600" dirty="0" smtClean="0">
                <a:cs typeface="+mj-cs"/>
              </a:rPr>
              <a:t> </a:t>
            </a:r>
            <a:endParaRPr lang="en-US" sz="1600" dirty="0">
              <a:cs typeface="+mj-cs"/>
            </a:endParaRPr>
          </a:p>
          <a:p>
            <a:pPr lvl="1"/>
            <a:r>
              <a:rPr lang="en-GB" sz="1800" b="1" dirty="0" smtClean="0">
                <a:solidFill>
                  <a:srgbClr val="0070C0"/>
                </a:solidFill>
                <a:cs typeface="+mj-cs"/>
              </a:rPr>
              <a:t>H2S personal monitors</a:t>
            </a:r>
            <a:endParaRPr lang="en-GB" sz="1800" dirty="0">
              <a:solidFill>
                <a:srgbClr val="0070C0"/>
              </a:solidFill>
              <a:cs typeface="+mj-cs"/>
            </a:endParaRPr>
          </a:p>
          <a:p>
            <a:pPr lvl="1">
              <a:buNone/>
            </a:pPr>
            <a:endParaRPr lang="en-GB" sz="1600" dirty="0" smtClean="0">
              <a:cs typeface="+mj-cs"/>
            </a:endParaRPr>
          </a:p>
          <a:p>
            <a:pPr lvl="1">
              <a:buNone/>
            </a:pPr>
            <a:endParaRPr lang="en-GB" sz="1600" dirty="0" smtClean="0">
              <a:cs typeface="+mj-cs"/>
            </a:endParaRPr>
          </a:p>
          <a:p>
            <a:pPr lvl="1">
              <a:buNone/>
            </a:pPr>
            <a:endParaRPr lang="en-GB" sz="1600" dirty="0" smtClean="0">
              <a:cs typeface="+mj-cs"/>
            </a:endParaRPr>
          </a:p>
          <a:p>
            <a:pPr lvl="1">
              <a:buNone/>
            </a:pPr>
            <a:endParaRPr lang="en-GB" sz="1600" dirty="0">
              <a:cs typeface="+mj-cs"/>
            </a:endParaRPr>
          </a:p>
          <a:p>
            <a:pPr lvl="1">
              <a:buNone/>
            </a:pPr>
            <a:endParaRPr lang="en-GB" sz="1600" b="1" dirty="0" smtClean="0">
              <a:solidFill>
                <a:srgbClr val="009900"/>
              </a:solidFill>
              <a:cs typeface="+mj-cs"/>
            </a:endParaRPr>
          </a:p>
          <a:p>
            <a:pPr lvl="1">
              <a:buNone/>
            </a:pPr>
            <a:endParaRPr lang="en-GB" sz="1600" b="1" dirty="0" smtClean="0">
              <a:solidFill>
                <a:srgbClr val="009900"/>
              </a:solidFill>
              <a:cs typeface="+mj-cs"/>
            </a:endParaRPr>
          </a:p>
          <a:p>
            <a:pPr lvl="1">
              <a:buNone/>
            </a:pPr>
            <a:endParaRPr lang="en-GB" sz="1600" b="1" dirty="0" smtClean="0">
              <a:solidFill>
                <a:srgbClr val="009900"/>
              </a:solidFill>
              <a:cs typeface="+mj-cs"/>
            </a:endParaRPr>
          </a:p>
          <a:p>
            <a:pPr lvl="1">
              <a:buNone/>
            </a:pPr>
            <a:endParaRPr lang="en-GB" sz="1600" b="1" dirty="0">
              <a:solidFill>
                <a:srgbClr val="009900"/>
              </a:solidFill>
              <a:cs typeface="+mj-cs"/>
            </a:endParaRPr>
          </a:p>
          <a:p>
            <a:pPr lvl="1"/>
            <a:r>
              <a:rPr lang="en-GB" sz="1800" b="1" dirty="0">
                <a:solidFill>
                  <a:srgbClr val="0070C0"/>
                </a:solidFill>
                <a:cs typeface="+mj-cs"/>
              </a:rPr>
              <a:t>H2S </a:t>
            </a:r>
            <a:r>
              <a:rPr lang="en-GB" sz="1800" b="1" dirty="0" smtClean="0">
                <a:solidFill>
                  <a:srgbClr val="0070C0"/>
                </a:solidFill>
                <a:cs typeface="+mj-cs"/>
              </a:rPr>
              <a:t>&amp; Hydrocarbon combined personal monitors</a:t>
            </a:r>
          </a:p>
          <a:p>
            <a:pPr lvl="1">
              <a:buNone/>
            </a:pPr>
            <a:endParaRPr lang="en-GB" sz="1400" dirty="0" smtClean="0"/>
          </a:p>
          <a:p>
            <a:pPr lvl="1">
              <a:buNone/>
            </a:pPr>
            <a:endParaRPr lang="en-GB" sz="1600" dirty="0" smtClean="0"/>
          </a:p>
          <a:p>
            <a:pPr lvl="1"/>
            <a:endParaRPr lang="en-GB" sz="1600" dirty="0"/>
          </a:p>
          <a:p>
            <a:pPr lvl="1"/>
            <a:endParaRPr lang="en-GB" sz="1600" dirty="0" smtClean="0"/>
          </a:p>
          <a:p>
            <a:pPr lvl="1"/>
            <a:endParaRPr lang="en-GB" sz="1600" dirty="0"/>
          </a:p>
          <a:p>
            <a:pPr lvl="1"/>
            <a:endParaRPr lang="en-GB" sz="1600" dirty="0" smtClean="0"/>
          </a:p>
          <a:p>
            <a:pPr lvl="1"/>
            <a:endParaRPr lang="en-GB" sz="1600" dirty="0"/>
          </a:p>
          <a:p>
            <a:pPr lvl="1"/>
            <a:endParaRPr lang="en-GB" sz="1600" dirty="0" smtClean="0"/>
          </a:p>
          <a:p>
            <a:pPr lvl="1"/>
            <a:endParaRPr lang="en-GB" sz="1600" dirty="0"/>
          </a:p>
        </p:txBody>
      </p:sp>
      <p:sp>
        <p:nvSpPr>
          <p:cNvPr id="1669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6691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26" name="Picture 2"/>
          <p:cNvPicPr>
            <a:picLocks noChangeAspect="1" noChangeArrowheads="1"/>
          </p:cNvPicPr>
          <p:nvPr/>
        </p:nvPicPr>
        <p:blipFill>
          <a:blip r:embed="rId2" cstate="print"/>
          <a:srcRect/>
          <a:stretch>
            <a:fillRect/>
          </a:stretch>
        </p:blipFill>
        <p:spPr bwMode="auto">
          <a:xfrm>
            <a:off x="4953000" y="2667000"/>
            <a:ext cx="1600200" cy="2133600"/>
          </a:xfrm>
          <a:prstGeom prst="rect">
            <a:avLst/>
          </a:prstGeom>
          <a:noFill/>
          <a:ln w="9525">
            <a:noFill/>
            <a:miter lim="800000"/>
            <a:headEnd/>
            <a:tailEnd/>
          </a:ln>
        </p:spPr>
      </p:pic>
      <p:pic>
        <p:nvPicPr>
          <p:cNvPr id="10241" name="Picture 1"/>
          <p:cNvPicPr>
            <a:picLocks noChangeAspect="1" noChangeArrowheads="1"/>
          </p:cNvPicPr>
          <p:nvPr/>
        </p:nvPicPr>
        <p:blipFill>
          <a:blip r:embed="rId3" cstate="print"/>
          <a:srcRect/>
          <a:stretch>
            <a:fillRect/>
          </a:stretch>
        </p:blipFill>
        <p:spPr bwMode="auto">
          <a:xfrm>
            <a:off x="7467600" y="3886200"/>
            <a:ext cx="1371600" cy="2362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bwMode="auto">
          <a:xfrm>
            <a:off x="304800" y="381000"/>
            <a:ext cx="8229600" cy="563562"/>
          </a:xfrm>
          <a:noFill/>
          <a:ln>
            <a:miter lim="800000"/>
            <a:headEnd/>
            <a:tailEnd/>
          </a:ln>
        </p:spPr>
        <p:txBody>
          <a:bodyPr vert="horz" wrap="square" lIns="91440" tIns="45720" rIns="91440" bIns="45720" numCol="1" anchor="t" anchorCtr="0" compatLnSpc="1">
            <a:prstTxWarp prst="textNoShape">
              <a:avLst/>
            </a:prstTxWarp>
          </a:bodyPr>
          <a:lstStyle/>
          <a:p>
            <a:r>
              <a:rPr lang="en-GB" sz="2800" dirty="0" smtClean="0"/>
              <a:t>PERSONAL GAS DETECTORS – OLD VS NEW </a:t>
            </a:r>
            <a:endParaRPr lang="en-GB" sz="2800" dirty="0"/>
          </a:p>
        </p:txBody>
      </p:sp>
      <p:sp>
        <p:nvSpPr>
          <p:cNvPr id="166915" name="Rectangle 3"/>
          <p:cNvSpPr>
            <a:spLocks noGrp="1" noChangeArrowheads="1"/>
          </p:cNvSpPr>
          <p:nvPr>
            <p:ph type="body" idx="1"/>
          </p:nvPr>
        </p:nvSpPr>
        <p:spPr>
          <a:xfrm>
            <a:off x="304800" y="1295400"/>
            <a:ext cx="8496300" cy="4953000"/>
          </a:xfrm>
          <a:noFill/>
          <a:ln>
            <a:noFill/>
          </a:ln>
        </p:spPr>
        <p:txBody>
          <a:bodyPr/>
          <a:lstStyle/>
          <a:p>
            <a:pPr>
              <a:buNone/>
            </a:pPr>
            <a:r>
              <a:rPr lang="en-US" sz="1600" dirty="0" smtClean="0">
                <a:solidFill>
                  <a:schemeClr val="tx1"/>
                </a:solidFill>
                <a:latin typeface="+mn-lt"/>
                <a:ea typeface="+mn-ea"/>
                <a:cs typeface="+mn-cs"/>
              </a:rPr>
              <a:t>Personal </a:t>
            </a:r>
            <a:r>
              <a:rPr lang="en-US" sz="1600" dirty="0">
                <a:solidFill>
                  <a:schemeClr val="tx1"/>
                </a:solidFill>
                <a:latin typeface="+mn-lt"/>
                <a:ea typeface="+mn-ea"/>
                <a:cs typeface="+mn-cs"/>
              </a:rPr>
              <a:t>gas </a:t>
            </a:r>
            <a:r>
              <a:rPr lang="en-US" sz="1600" dirty="0" smtClean="0">
                <a:solidFill>
                  <a:schemeClr val="tx1"/>
                </a:solidFill>
                <a:latin typeface="+mn-lt"/>
                <a:ea typeface="+mn-ea"/>
                <a:cs typeface="+mn-cs"/>
              </a:rPr>
              <a:t>monitor </a:t>
            </a:r>
            <a:r>
              <a:rPr lang="en-US" sz="1600" dirty="0" smtClean="0"/>
              <a:t>BW Honeywell (Yellow) is old type which has been replaced with ToxiRAE3 (grey). </a:t>
            </a:r>
          </a:p>
          <a:p>
            <a:pPr>
              <a:buNone/>
            </a:pPr>
            <a:r>
              <a:rPr lang="en-US" sz="1600" dirty="0" smtClean="0"/>
              <a:t> </a:t>
            </a:r>
            <a:endParaRPr lang="en-GB" sz="1600" dirty="0"/>
          </a:p>
        </p:txBody>
      </p:sp>
      <p:sp>
        <p:nvSpPr>
          <p:cNvPr id="1669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6691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8" name="Picture 87" descr="image016"/>
          <p:cNvPicPr>
            <a:picLocks noChangeAspect="1" noChangeArrowheads="1"/>
          </p:cNvPicPr>
          <p:nvPr/>
        </p:nvPicPr>
        <p:blipFill>
          <a:blip r:embed="rId2" cstate="print"/>
          <a:srcRect/>
          <a:stretch>
            <a:fillRect/>
          </a:stretch>
        </p:blipFill>
        <p:spPr bwMode="auto">
          <a:xfrm>
            <a:off x="457200" y="2133600"/>
            <a:ext cx="1143000" cy="1752600"/>
          </a:xfrm>
          <a:prstGeom prst="rect">
            <a:avLst/>
          </a:prstGeom>
          <a:noFill/>
          <a:ln w="9525">
            <a:noFill/>
            <a:miter lim="800000"/>
            <a:headEnd/>
            <a:tailEnd/>
          </a:ln>
        </p:spPr>
      </p:pic>
      <p:sp>
        <p:nvSpPr>
          <p:cNvPr id="7" name="TextBox 6"/>
          <p:cNvSpPr txBox="1"/>
          <p:nvPr/>
        </p:nvSpPr>
        <p:spPr>
          <a:xfrm>
            <a:off x="1828800" y="2743200"/>
            <a:ext cx="6781800" cy="646331"/>
          </a:xfrm>
          <a:prstGeom prst="rect">
            <a:avLst/>
          </a:prstGeom>
          <a:noFill/>
        </p:spPr>
        <p:txBody>
          <a:bodyPr wrap="square" rtlCol="0">
            <a:spAutoFit/>
          </a:bodyPr>
          <a:lstStyle/>
          <a:p>
            <a:r>
              <a:rPr lang="en-US" dirty="0" smtClean="0"/>
              <a:t>BW Honeywell; Can only be used without calibration and dispose within 2 years </a:t>
            </a:r>
            <a:endParaRPr lang="en-US" dirty="0"/>
          </a:p>
        </p:txBody>
      </p:sp>
      <p:pic>
        <p:nvPicPr>
          <p:cNvPr id="9" name="Picture 2"/>
          <p:cNvPicPr>
            <a:picLocks noChangeAspect="1" noChangeArrowheads="1"/>
          </p:cNvPicPr>
          <p:nvPr/>
        </p:nvPicPr>
        <p:blipFill>
          <a:blip r:embed="rId3" cstate="print"/>
          <a:srcRect/>
          <a:stretch>
            <a:fillRect/>
          </a:stretch>
        </p:blipFill>
        <p:spPr bwMode="auto">
          <a:xfrm>
            <a:off x="457200" y="4267200"/>
            <a:ext cx="1295400" cy="1828800"/>
          </a:xfrm>
          <a:prstGeom prst="rect">
            <a:avLst/>
          </a:prstGeom>
          <a:noFill/>
          <a:ln w="9525">
            <a:noFill/>
            <a:miter lim="800000"/>
            <a:headEnd/>
            <a:tailEnd/>
          </a:ln>
        </p:spPr>
      </p:pic>
      <p:sp>
        <p:nvSpPr>
          <p:cNvPr id="10" name="TextBox 9"/>
          <p:cNvSpPr txBox="1"/>
          <p:nvPr/>
        </p:nvSpPr>
        <p:spPr>
          <a:xfrm>
            <a:off x="1905000" y="4953000"/>
            <a:ext cx="6781800" cy="646331"/>
          </a:xfrm>
          <a:prstGeom prst="rect">
            <a:avLst/>
          </a:prstGeom>
          <a:noFill/>
        </p:spPr>
        <p:txBody>
          <a:bodyPr wrap="square" rtlCol="0">
            <a:spAutoFit/>
          </a:bodyPr>
          <a:lstStyle/>
          <a:p>
            <a:r>
              <a:rPr lang="en-US" dirty="0" smtClean="0"/>
              <a:t>ToxiRAE3; need calibration every 6 month and have more than 3 year life span  </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r>
              <a:rPr lang="en-US" sz="2800" dirty="0" smtClean="0"/>
              <a:t>OTHER PERSONAL GAS MONITORS</a:t>
            </a:r>
            <a:endParaRPr lang="en-US" sz="2800" dirty="0"/>
          </a:p>
        </p:txBody>
      </p:sp>
      <p:sp>
        <p:nvSpPr>
          <p:cNvPr id="5" name="Rectangle 4"/>
          <p:cNvSpPr/>
          <p:nvPr/>
        </p:nvSpPr>
        <p:spPr>
          <a:xfrm>
            <a:off x="152400" y="2057400"/>
            <a:ext cx="7315200" cy="1107996"/>
          </a:xfrm>
          <a:prstGeom prst="rect">
            <a:avLst/>
          </a:prstGeom>
        </p:spPr>
        <p:txBody>
          <a:bodyPr wrap="square">
            <a:spAutoFit/>
          </a:bodyPr>
          <a:lstStyle/>
          <a:p>
            <a:r>
              <a:rPr lang="en-US" b="1" dirty="0" smtClean="0">
                <a:solidFill>
                  <a:srgbClr val="0070C0"/>
                </a:solidFill>
                <a:latin typeface="Arial" pitchFamily="34" charset="0"/>
                <a:ea typeface="PMingLiU-ExtB" pitchFamily="18" charset="-120"/>
                <a:cs typeface="Arial" pitchFamily="34" charset="0"/>
              </a:rPr>
              <a:t>Portable </a:t>
            </a:r>
            <a:r>
              <a:rPr lang="en-GB" b="1" dirty="0" smtClean="0">
                <a:solidFill>
                  <a:srgbClr val="0070C0"/>
                </a:solidFill>
                <a:latin typeface="Arial" pitchFamily="34" charset="0"/>
                <a:ea typeface="PMingLiU-ExtB" pitchFamily="18" charset="-120"/>
                <a:cs typeface="Arial" pitchFamily="34" charset="0"/>
              </a:rPr>
              <a:t>multi gas personnel monitors without pump: </a:t>
            </a:r>
          </a:p>
          <a:p>
            <a:pPr algn="just"/>
            <a:r>
              <a:rPr lang="en-US" sz="1600" dirty="0" smtClean="0">
                <a:latin typeface="Arial" pitchFamily="34" charset="0"/>
                <a:cs typeface="Arial" pitchFamily="34" charset="0"/>
              </a:rPr>
              <a:t>reads out gas composition of H2S, oxygen, hydrocarbon HC, carbon monoxide CO2, sulfur dioxide SO2. However it can read four gases which needs to be measured at any time.</a:t>
            </a:r>
            <a:endParaRPr lang="en-GB" b="1" dirty="0" smtClean="0">
              <a:solidFill>
                <a:srgbClr val="0070C0"/>
              </a:solidFill>
              <a:latin typeface="Arial" pitchFamily="34" charset="0"/>
              <a:cs typeface="Arial" pitchFamily="34" charset="0"/>
            </a:endParaRPr>
          </a:p>
        </p:txBody>
      </p:sp>
      <p:sp>
        <p:nvSpPr>
          <p:cNvPr id="8" name="Rectangle 7"/>
          <p:cNvSpPr/>
          <p:nvPr/>
        </p:nvSpPr>
        <p:spPr>
          <a:xfrm>
            <a:off x="304800" y="4572000"/>
            <a:ext cx="7086600" cy="646331"/>
          </a:xfrm>
          <a:prstGeom prst="rect">
            <a:avLst/>
          </a:prstGeom>
        </p:spPr>
        <p:txBody>
          <a:bodyPr wrap="square">
            <a:spAutoFit/>
          </a:bodyPr>
          <a:lstStyle/>
          <a:p>
            <a:r>
              <a:rPr lang="en-GB" b="1" dirty="0" smtClean="0">
                <a:solidFill>
                  <a:srgbClr val="0070C0"/>
                </a:solidFill>
                <a:latin typeface="Arial" pitchFamily="34" charset="0"/>
                <a:ea typeface="PMingLiU-ExtB" pitchFamily="18" charset="-120"/>
                <a:cs typeface="Arial" pitchFamily="34" charset="0"/>
              </a:rPr>
              <a:t>Multi gas personnel monitors with </a:t>
            </a:r>
            <a:r>
              <a:rPr lang="en-GB" b="1" dirty="0" smtClean="0">
                <a:solidFill>
                  <a:srgbClr val="FF0000"/>
                </a:solidFill>
                <a:latin typeface="Arial" pitchFamily="34" charset="0"/>
                <a:ea typeface="PMingLiU-ExtB" pitchFamily="18" charset="-120"/>
                <a:cs typeface="Arial" pitchFamily="34" charset="0"/>
              </a:rPr>
              <a:t>pump</a:t>
            </a:r>
            <a:r>
              <a:rPr lang="en-GB" b="1" dirty="0" smtClean="0">
                <a:solidFill>
                  <a:srgbClr val="0070C0"/>
                </a:solidFill>
                <a:latin typeface="Arial" pitchFamily="34" charset="0"/>
                <a:ea typeface="PMingLiU-ExtB" pitchFamily="18" charset="-120"/>
                <a:cs typeface="Arial" pitchFamily="34" charset="0"/>
              </a:rPr>
              <a:t> and </a:t>
            </a:r>
            <a:r>
              <a:rPr lang="en-GB" b="1" dirty="0" smtClean="0">
                <a:solidFill>
                  <a:srgbClr val="FF0000"/>
                </a:solidFill>
                <a:latin typeface="Arial" pitchFamily="34" charset="0"/>
                <a:ea typeface="PMingLiU-ExtB" pitchFamily="18" charset="-120"/>
                <a:cs typeface="Arial" pitchFamily="34" charset="0"/>
              </a:rPr>
              <a:t>tubing</a:t>
            </a:r>
          </a:p>
          <a:p>
            <a:r>
              <a:rPr lang="en-GB" b="1" dirty="0" smtClean="0">
                <a:solidFill>
                  <a:srgbClr val="0070C0"/>
                </a:solidFill>
                <a:latin typeface="Arial" pitchFamily="34" charset="0"/>
                <a:ea typeface="PMingLiU-ExtB" pitchFamily="18" charset="-120"/>
                <a:cs typeface="Arial" pitchFamily="34" charset="0"/>
              </a:rPr>
              <a:t>Mostly used in confined spaces </a:t>
            </a:r>
            <a:endParaRPr lang="en-GB" b="1" dirty="0">
              <a:solidFill>
                <a:srgbClr val="0070C0"/>
              </a:solidFill>
              <a:latin typeface="Arial" pitchFamily="34" charset="0"/>
              <a:ea typeface="PMingLiU-ExtB" pitchFamily="18" charset="-120"/>
              <a:cs typeface="Arial" pitchFamily="34" charset="0"/>
            </a:endParaRPr>
          </a:p>
        </p:txBody>
      </p:sp>
      <p:pic>
        <p:nvPicPr>
          <p:cNvPr id="9217" name="Picture 1"/>
          <p:cNvPicPr>
            <a:picLocks noChangeAspect="1" noChangeArrowheads="1"/>
          </p:cNvPicPr>
          <p:nvPr/>
        </p:nvPicPr>
        <p:blipFill>
          <a:blip r:embed="rId2" cstate="print">
            <a:lum bright="30000"/>
          </a:blip>
          <a:srcRect/>
          <a:stretch>
            <a:fillRect/>
          </a:stretch>
        </p:blipFill>
        <p:spPr bwMode="auto">
          <a:xfrm>
            <a:off x="7467600" y="3733800"/>
            <a:ext cx="1447800" cy="2590800"/>
          </a:xfrm>
          <a:prstGeom prst="rect">
            <a:avLst/>
          </a:prstGeom>
          <a:noFill/>
          <a:ln w="9525">
            <a:noFill/>
            <a:miter lim="800000"/>
            <a:headEnd/>
            <a:tailEnd/>
          </a:ln>
        </p:spPr>
      </p:pic>
      <p:pic>
        <p:nvPicPr>
          <p:cNvPr id="9218" name="Picture 2"/>
          <p:cNvPicPr>
            <a:picLocks noChangeAspect="1" noChangeArrowheads="1"/>
          </p:cNvPicPr>
          <p:nvPr/>
        </p:nvPicPr>
        <p:blipFill>
          <a:blip r:embed="rId3" cstate="print">
            <a:lum bright="30000"/>
          </a:blip>
          <a:srcRect/>
          <a:stretch>
            <a:fillRect/>
          </a:stretch>
        </p:blipFill>
        <p:spPr bwMode="auto">
          <a:xfrm>
            <a:off x="7467600" y="1219200"/>
            <a:ext cx="1524000" cy="24688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lstStyle/>
          <a:p>
            <a:r>
              <a:rPr lang="en-US" sz="2800" dirty="0" smtClean="0"/>
              <a:t>Portable Monitors</a:t>
            </a:r>
            <a:endParaRPr lang="en-US" sz="2800" dirty="0"/>
          </a:p>
        </p:txBody>
      </p:sp>
      <p:sp>
        <p:nvSpPr>
          <p:cNvPr id="3" name="Content Placeholder 2"/>
          <p:cNvSpPr>
            <a:spLocks noGrp="1"/>
          </p:cNvSpPr>
          <p:nvPr>
            <p:ph idx="1"/>
          </p:nvPr>
        </p:nvSpPr>
        <p:spPr>
          <a:xfrm>
            <a:off x="76200" y="1219200"/>
            <a:ext cx="8915400" cy="5181600"/>
          </a:xfrm>
        </p:spPr>
        <p:txBody>
          <a:bodyPr/>
          <a:lstStyle/>
          <a:p>
            <a:r>
              <a:rPr lang="en-US" sz="1800" b="1" dirty="0" smtClean="0"/>
              <a:t>Definition :  </a:t>
            </a:r>
            <a:r>
              <a:rPr lang="en-US" sz="1600" dirty="0" smtClean="0"/>
              <a:t>Portable gas monitors are hand-held monitors used for leak seeking; verification of toxic gas-free areas. They can be located several meters away from where personnel are located. </a:t>
            </a:r>
          </a:p>
          <a:p>
            <a:endParaRPr lang="en-US" sz="1600" dirty="0" smtClean="0"/>
          </a:p>
          <a:p>
            <a:pPr>
              <a:buNone/>
            </a:pPr>
            <a:endParaRPr lang="en-US" dirty="0"/>
          </a:p>
        </p:txBody>
      </p:sp>
      <p:pic>
        <p:nvPicPr>
          <p:cNvPr id="4" name="Picture 3"/>
          <p:cNvPicPr/>
          <p:nvPr/>
        </p:nvPicPr>
        <p:blipFill>
          <a:blip r:embed="rId2" cstate="print">
            <a:lum bright="20000"/>
          </a:blip>
          <a:srcRect/>
          <a:stretch>
            <a:fillRect/>
          </a:stretch>
        </p:blipFill>
        <p:spPr bwMode="auto">
          <a:xfrm>
            <a:off x="304800" y="2209800"/>
            <a:ext cx="2133600" cy="1905000"/>
          </a:xfrm>
          <a:prstGeom prst="rect">
            <a:avLst/>
          </a:prstGeom>
          <a:noFill/>
          <a:ln w="9525">
            <a:noFill/>
            <a:miter lim="800000"/>
            <a:headEnd/>
            <a:tailEnd/>
          </a:ln>
        </p:spPr>
      </p:pic>
      <p:sp>
        <p:nvSpPr>
          <p:cNvPr id="6" name="Rectangle 5"/>
          <p:cNvSpPr/>
          <p:nvPr/>
        </p:nvSpPr>
        <p:spPr>
          <a:xfrm>
            <a:off x="2514600" y="2971800"/>
            <a:ext cx="6400800" cy="892552"/>
          </a:xfrm>
          <a:prstGeom prst="rect">
            <a:avLst/>
          </a:prstGeom>
        </p:spPr>
        <p:txBody>
          <a:bodyPr wrap="square" lIns="0" tIns="0" rIns="0" bIns="0">
            <a:spAutoFit/>
          </a:bodyPr>
          <a:lstStyle/>
          <a:p>
            <a:r>
              <a:rPr lang="en-GB" sz="1600" b="1" dirty="0" smtClean="0">
                <a:solidFill>
                  <a:srgbClr val="0070C0"/>
                </a:solidFill>
                <a:latin typeface="Arial" pitchFamily="34" charset="0"/>
                <a:cs typeface="Arial" pitchFamily="34" charset="0"/>
              </a:rPr>
              <a:t>Stand-Alone portable multi-gas monitor.</a:t>
            </a:r>
            <a:r>
              <a:rPr lang="en-US" sz="1600" dirty="0" smtClean="0">
                <a:latin typeface="Arial" pitchFamily="34" charset="0"/>
                <a:cs typeface="Arial" pitchFamily="34" charset="0"/>
              </a:rPr>
              <a:t> </a:t>
            </a:r>
          </a:p>
          <a:p>
            <a:r>
              <a:rPr lang="en-US" sz="1400" dirty="0" smtClean="0">
                <a:latin typeface="Arial" pitchFamily="34" charset="0"/>
                <a:cs typeface="Arial" pitchFamily="34" charset="0"/>
              </a:rPr>
              <a:t>Reads out gas composition of H2S, oxygen, hydrocarbon HC, carbon monoxide CO2, sulfur dioxide SO2. However it can read at least four gases which needs to be measured at any time.</a:t>
            </a:r>
            <a:endParaRPr lang="en-GB" sz="1600" b="1" dirty="0">
              <a:solidFill>
                <a:srgbClr val="0070C0"/>
              </a:solidFill>
              <a:latin typeface="Arial" pitchFamily="34" charset="0"/>
              <a:cs typeface="Arial" pitchFamily="34" charset="0"/>
            </a:endParaRPr>
          </a:p>
        </p:txBody>
      </p:sp>
      <p:sp>
        <p:nvSpPr>
          <p:cNvPr id="7" name="Rectangle 6"/>
          <p:cNvSpPr/>
          <p:nvPr/>
        </p:nvSpPr>
        <p:spPr>
          <a:xfrm>
            <a:off x="2209800" y="4724400"/>
            <a:ext cx="6629400" cy="1138773"/>
          </a:xfrm>
          <a:prstGeom prst="rect">
            <a:avLst/>
          </a:prstGeom>
        </p:spPr>
        <p:txBody>
          <a:bodyPr wrap="square" lIns="0" tIns="0" rIns="0" bIns="0">
            <a:spAutoFit/>
          </a:bodyPr>
          <a:lstStyle/>
          <a:p>
            <a:r>
              <a:rPr lang="en-GB" sz="1600" b="1" dirty="0" smtClean="0">
                <a:solidFill>
                  <a:srgbClr val="0070C0"/>
                </a:solidFill>
                <a:latin typeface="Arial" pitchFamily="34" charset="0"/>
                <a:cs typeface="Arial" pitchFamily="34" charset="0"/>
              </a:rPr>
              <a:t>MX6 Handheld multi-gas detector suitable for gas detection in an inert atmosphere.</a:t>
            </a:r>
            <a:r>
              <a:rPr lang="en-US" sz="1600" b="1" dirty="0" smtClean="0">
                <a:latin typeface="Arial" pitchFamily="34" charset="0"/>
                <a:cs typeface="Arial" pitchFamily="34" charset="0"/>
              </a:rPr>
              <a:t> </a:t>
            </a:r>
          </a:p>
          <a:p>
            <a:r>
              <a:rPr lang="en-US" sz="1400" dirty="0" smtClean="0">
                <a:latin typeface="Arial" pitchFamily="34" charset="0"/>
                <a:cs typeface="Arial" pitchFamily="34" charset="0"/>
              </a:rPr>
              <a:t>it can detect gaseous mixture that contains little or no oxygen; with a full-color LCD display screen can read up to 6 gases, with audio and visual alarms, and data logging. </a:t>
            </a:r>
            <a:endParaRPr lang="en-GB" sz="1400" dirty="0" smtClean="0">
              <a:latin typeface="Arial" pitchFamily="34" charset="0"/>
              <a:cs typeface="Arial" pitchFamily="34" charset="0"/>
            </a:endParaRPr>
          </a:p>
        </p:txBody>
      </p:sp>
      <p:pic>
        <p:nvPicPr>
          <p:cNvPr id="1026" name="Picture 2"/>
          <p:cNvPicPr>
            <a:picLocks noChangeAspect="1" noChangeArrowheads="1"/>
          </p:cNvPicPr>
          <p:nvPr/>
        </p:nvPicPr>
        <p:blipFill>
          <a:blip r:embed="rId3" cstate="print">
            <a:lum bright="10000"/>
          </a:blip>
          <a:srcRect/>
          <a:stretch>
            <a:fillRect/>
          </a:stretch>
        </p:blipFill>
        <p:spPr bwMode="auto">
          <a:xfrm>
            <a:off x="685800" y="4267200"/>
            <a:ext cx="1295400" cy="205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sz="2800" dirty="0" smtClean="0"/>
              <a:t>MAINTENANCE STRATEGY</a:t>
            </a:r>
            <a:endParaRPr lang="en-US" sz="2800" dirty="0"/>
          </a:p>
        </p:txBody>
      </p:sp>
      <p:sp>
        <p:nvSpPr>
          <p:cNvPr id="4" name="Rectangle 3"/>
          <p:cNvSpPr/>
          <p:nvPr/>
        </p:nvSpPr>
        <p:spPr>
          <a:xfrm>
            <a:off x="228600" y="1197991"/>
            <a:ext cx="8763000" cy="4339650"/>
          </a:xfrm>
          <a:prstGeom prst="rect">
            <a:avLst/>
          </a:prstGeom>
        </p:spPr>
        <p:txBody>
          <a:bodyPr wrap="square" anchor="ctr">
            <a:spAutoFit/>
          </a:bodyPr>
          <a:lstStyle/>
          <a:p>
            <a:pPr algn="ctr"/>
            <a:r>
              <a:rPr lang="en-US" b="1" spc="300" dirty="0" smtClean="0">
                <a:latin typeface="Arial" pitchFamily="34" charset="0"/>
                <a:cs typeface="Arial" pitchFamily="34" charset="0"/>
              </a:rPr>
              <a:t>ROLES AND RESPONSIBILITIES </a:t>
            </a:r>
            <a:r>
              <a:rPr lang="en-US" spc="300" dirty="0" smtClean="0">
                <a:latin typeface="Arial" pitchFamily="34" charset="0"/>
                <a:cs typeface="Arial" pitchFamily="34" charset="0"/>
              </a:rPr>
              <a:t>:</a:t>
            </a:r>
          </a:p>
          <a:p>
            <a:endParaRPr lang="en-US" dirty="0" smtClean="0">
              <a:latin typeface="Arial" pitchFamily="34" charset="0"/>
              <a:cs typeface="Arial" pitchFamily="34" charset="0"/>
            </a:endParaRPr>
          </a:p>
          <a:p>
            <a:pPr marL="403225" indent="-403225">
              <a:lnSpc>
                <a:spcPct val="150000"/>
              </a:lnSpc>
              <a:buFont typeface="Wingdings" pitchFamily="2" charset="2"/>
              <a:buChar char="q"/>
            </a:pPr>
            <a:r>
              <a:rPr lang="en-US" sz="1600" dirty="0" smtClean="0">
                <a:latin typeface="Arial" pitchFamily="34" charset="0"/>
                <a:cs typeface="Arial" pitchFamily="34" charset="0"/>
              </a:rPr>
              <a:t>Purchase Order will be generated from MSE-4 department after obtaining WBS code from HSE Team Leaders .</a:t>
            </a:r>
          </a:p>
          <a:p>
            <a:pPr marL="403225" indent="-403225">
              <a:lnSpc>
                <a:spcPct val="150000"/>
              </a:lnSpc>
              <a:buFont typeface="Wingdings" pitchFamily="2" charset="2"/>
              <a:buChar char="q"/>
            </a:pPr>
            <a:r>
              <a:rPr lang="en-US" sz="1600" dirty="0" smtClean="0">
                <a:latin typeface="Arial" pitchFamily="34" charset="0"/>
                <a:cs typeface="Arial" pitchFamily="34" charset="0"/>
              </a:rPr>
              <a:t>Site focal point shall provide a defined place for the contractor to carry out the job and then send a notification to all site personnel on the </a:t>
            </a:r>
            <a:r>
              <a:rPr lang="en-US" sz="1600" dirty="0" smtClean="0"/>
              <a:t>maintenance </a:t>
            </a:r>
            <a:r>
              <a:rPr lang="en-US" sz="1600" dirty="0" smtClean="0">
                <a:latin typeface="Arial" pitchFamily="34" charset="0"/>
                <a:cs typeface="Arial" pitchFamily="34" charset="0"/>
              </a:rPr>
              <a:t>campaign. </a:t>
            </a:r>
          </a:p>
          <a:p>
            <a:pPr marL="403225" indent="-403225">
              <a:lnSpc>
                <a:spcPct val="150000"/>
              </a:lnSpc>
              <a:buFont typeface="Wingdings" pitchFamily="2" charset="2"/>
              <a:buChar char="q"/>
            </a:pPr>
            <a:r>
              <a:rPr lang="en-US" sz="1600" dirty="0" smtClean="0">
                <a:latin typeface="Arial" pitchFamily="34" charset="0"/>
                <a:cs typeface="Arial" pitchFamily="34" charset="0"/>
              </a:rPr>
              <a:t> Contractor to receive personnel /portable gas detectors at the defined work place     </a:t>
            </a:r>
          </a:p>
          <a:p>
            <a:pPr marL="403225" indent="-403225">
              <a:lnSpc>
                <a:spcPct val="150000"/>
              </a:lnSpc>
              <a:buFont typeface="Wingdings" pitchFamily="2" charset="2"/>
              <a:buChar char="q"/>
            </a:pPr>
            <a:r>
              <a:rPr lang="en-US" sz="1600" dirty="0" smtClean="0">
                <a:latin typeface="Arial" pitchFamily="34" charset="0"/>
                <a:cs typeface="Arial" pitchFamily="34" charset="0"/>
              </a:rPr>
              <a:t> Contractor shall ensure  that site focal point sign the site gas detector register</a:t>
            </a:r>
          </a:p>
          <a:p>
            <a:pPr marL="403225" indent="-403225">
              <a:lnSpc>
                <a:spcPct val="150000"/>
              </a:lnSpc>
              <a:buFont typeface="Wingdings" pitchFamily="2" charset="2"/>
              <a:buChar char="q"/>
            </a:pPr>
            <a:r>
              <a:rPr lang="en-US" sz="1600" dirty="0" smtClean="0">
                <a:latin typeface="Arial" pitchFamily="34" charset="0"/>
                <a:cs typeface="Arial" pitchFamily="34" charset="0"/>
              </a:rPr>
              <a:t> Contractor shall display the </a:t>
            </a:r>
            <a:r>
              <a:rPr lang="en-US" sz="1600" dirty="0" smtClean="0"/>
              <a:t>maintenance </a:t>
            </a:r>
            <a:r>
              <a:rPr lang="en-US" sz="1600" dirty="0" smtClean="0">
                <a:latin typeface="Arial" pitchFamily="34" charset="0"/>
                <a:cs typeface="Arial" pitchFamily="34" charset="0"/>
              </a:rPr>
              <a:t>campaign on notice boards at reception and in cafeteria.</a:t>
            </a:r>
          </a:p>
          <a:p>
            <a:pPr marL="403225" indent="-403225">
              <a:lnSpc>
                <a:spcPct val="150000"/>
              </a:lnSpc>
              <a:buFont typeface="Wingdings" pitchFamily="2" charset="2"/>
              <a:buChar char="q"/>
            </a:pPr>
            <a:r>
              <a:rPr lang="en-US" sz="1600" dirty="0" smtClean="0"/>
              <a:t>Contractor shall handover the Maintenance Register Copy and Invoice Signoff Copy from site focal point to create a service entry by MSE-4 department.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sz="2800" dirty="0" smtClean="0"/>
              <a:t>Frequently Asked Questions   </a:t>
            </a:r>
            <a:endParaRPr lang="en-US" sz="2800" dirty="0"/>
          </a:p>
        </p:txBody>
      </p:sp>
      <p:sp>
        <p:nvSpPr>
          <p:cNvPr id="3" name="Content Placeholder 2"/>
          <p:cNvSpPr>
            <a:spLocks noGrp="1"/>
          </p:cNvSpPr>
          <p:nvPr>
            <p:ph idx="1"/>
          </p:nvPr>
        </p:nvSpPr>
        <p:spPr>
          <a:xfrm>
            <a:off x="304800" y="1676400"/>
            <a:ext cx="8462963" cy="3429000"/>
          </a:xfrm>
        </p:spPr>
        <p:txBody>
          <a:bodyPr/>
          <a:lstStyle/>
          <a:p>
            <a:r>
              <a:rPr lang="en-US" sz="2000" b="1" dirty="0" smtClean="0"/>
              <a:t>Who's the contract holder </a:t>
            </a:r>
            <a:r>
              <a:rPr lang="en-US" sz="2000" dirty="0" smtClean="0"/>
              <a:t>:  Sultan Al Tawqi  MSE 43 </a:t>
            </a:r>
          </a:p>
          <a:p>
            <a:r>
              <a:rPr lang="en-US" sz="2000" b="1" dirty="0" smtClean="0"/>
              <a:t>Who's the </a:t>
            </a:r>
            <a:r>
              <a:rPr lang="en-US" sz="2000" b="1" dirty="0" smtClean="0"/>
              <a:t>contract owner </a:t>
            </a:r>
            <a:r>
              <a:rPr lang="en-US" sz="2000" dirty="0" smtClean="0"/>
              <a:t>: </a:t>
            </a:r>
            <a:r>
              <a:rPr lang="en-US" sz="2000" dirty="0" smtClean="0"/>
              <a:t>Lucien Van Ham  MSE4</a:t>
            </a:r>
            <a:endParaRPr lang="en-US" sz="2000" dirty="0" smtClean="0"/>
          </a:p>
          <a:p>
            <a:r>
              <a:rPr lang="en-US" sz="2000" b="1" dirty="0" smtClean="0"/>
              <a:t>How </a:t>
            </a:r>
            <a:r>
              <a:rPr lang="en-US" sz="2000" b="1" dirty="0" smtClean="0"/>
              <a:t>to obtain the product information</a:t>
            </a:r>
            <a:r>
              <a:rPr lang="en-US" sz="2000" dirty="0" smtClean="0"/>
              <a:t>: </a:t>
            </a:r>
            <a:r>
              <a:rPr lang="en-GB" sz="2000" dirty="0" smtClean="0">
                <a:hlinkClick r:id="rId2"/>
              </a:rPr>
              <a:t>http://www.raesystems.com</a:t>
            </a:r>
          </a:p>
          <a:p>
            <a:r>
              <a:rPr lang="en-GB" sz="2000" b="1" dirty="0" smtClean="0"/>
              <a:t>Who is the Contract Manager </a:t>
            </a:r>
            <a:r>
              <a:rPr lang="en-GB" sz="2000" dirty="0" smtClean="0"/>
              <a:t>: </a:t>
            </a:r>
            <a:endParaRPr lang="en-GB" sz="2000" dirty="0" smtClean="0"/>
          </a:p>
          <a:p>
            <a:pPr>
              <a:buNone/>
            </a:pPr>
            <a:r>
              <a:rPr lang="en-GB" sz="2000" dirty="0" smtClean="0"/>
              <a:t> </a:t>
            </a:r>
            <a:r>
              <a:rPr lang="en-GB" sz="2000" dirty="0" smtClean="0"/>
              <a:t>     </a:t>
            </a:r>
            <a:r>
              <a:rPr lang="en-GB" sz="2000" dirty="0" smtClean="0"/>
              <a:t>Syed </a:t>
            </a:r>
            <a:r>
              <a:rPr lang="en-GB" sz="2000" dirty="0" smtClean="0"/>
              <a:t>Saleem-</a:t>
            </a:r>
            <a:r>
              <a:rPr lang="en-GB" sz="2000" dirty="0" smtClean="0"/>
              <a:t>- GSM </a:t>
            </a:r>
            <a:r>
              <a:rPr lang="en-GB" sz="2000" dirty="0" smtClean="0"/>
              <a:t>: 99104344</a:t>
            </a:r>
          </a:p>
          <a:p>
            <a:r>
              <a:rPr lang="en-GB" sz="2000" b="1" dirty="0" smtClean="0"/>
              <a:t>Where to obtain Contact Information</a:t>
            </a:r>
            <a:r>
              <a:rPr lang="en-GB" sz="2000" dirty="0" smtClean="0"/>
              <a:t>: </a:t>
            </a:r>
            <a:r>
              <a:rPr lang="en-GB" sz="2000" dirty="0" smtClean="0">
                <a:hlinkClick r:id="rId3"/>
              </a:rPr>
              <a:t>sbmiom@omantel.net.om</a:t>
            </a:r>
            <a:endParaRPr lang="en-GB" sz="2000" dirty="0" smtClean="0"/>
          </a:p>
          <a:p>
            <a:r>
              <a:rPr lang="en-US" sz="2000" b="1" dirty="0" smtClean="0"/>
              <a:t>What if the individual responsible for gas detectors misses the calibration campaign</a:t>
            </a:r>
            <a:r>
              <a:rPr lang="en-US" sz="2000" dirty="0" smtClean="0"/>
              <a:t>? </a:t>
            </a:r>
            <a:r>
              <a:rPr lang="en-US" sz="2000" dirty="0" smtClean="0"/>
              <a:t>These </a:t>
            </a:r>
            <a:r>
              <a:rPr lang="en-US" sz="2000" dirty="0" smtClean="0"/>
              <a:t>monitors  shall be sent to Majan Shipping in </a:t>
            </a:r>
            <a:r>
              <a:rPr lang="en-US" sz="2000" dirty="0" err="1" smtClean="0"/>
              <a:t>Ghala</a:t>
            </a:r>
            <a:r>
              <a:rPr lang="en-US" sz="2000" dirty="0" smtClean="0"/>
              <a:t> for the  collection by the contractor to calibrate. </a:t>
            </a:r>
          </a:p>
          <a:p>
            <a:pPr>
              <a:buNone/>
            </a:pPr>
            <a:endParaRPr lang="en-US" sz="2000" dirty="0" smtClean="0">
              <a:hlinkClick r:id="rId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8938</TotalTime>
  <Words>724</Words>
  <Application>Microsoft Office PowerPoint</Application>
  <PresentationFormat>On-screen Show (4:3)</PresentationFormat>
  <Paragraphs>90</Paragraphs>
  <Slides>10</Slides>
  <Notes>1</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Default Design</vt:lpstr>
      <vt:lpstr>New Gas detector Supply &amp; Maintenance</vt:lpstr>
      <vt:lpstr>GAS DETECTOR SUPPLY HISTORY</vt:lpstr>
      <vt:lpstr>PDO PORTABLE GAS DETECTOR PHILOSOPHY </vt:lpstr>
      <vt:lpstr>PERSONAL GAS DETECTORS - NEW</vt:lpstr>
      <vt:lpstr>PERSONAL GAS DETECTORS – OLD VS NEW </vt:lpstr>
      <vt:lpstr>OTHER PERSONAL GAS MONITORS</vt:lpstr>
      <vt:lpstr>Portable Monitors</vt:lpstr>
      <vt:lpstr>MAINTENANCE STRATEGY</vt:lpstr>
      <vt:lpstr>Frequently Asked Questions   </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Gas detectors at PDO</dc:title>
  <dc:creator>mu61150</dc:creator>
  <cp:lastModifiedBy>mu55882</cp:lastModifiedBy>
  <cp:revision>278</cp:revision>
  <dcterms:created xsi:type="dcterms:W3CDTF">2006-11-09T11:24:20Z</dcterms:created>
  <dcterms:modified xsi:type="dcterms:W3CDTF">2016-10-17T11:50:22Z</dcterms:modified>
</cp:coreProperties>
</file>