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20"/>
  </p:notesMasterIdLst>
  <p:sldIdLst>
    <p:sldId id="266" r:id="rId6"/>
    <p:sldId id="354" r:id="rId7"/>
    <p:sldId id="349" r:id="rId8"/>
    <p:sldId id="334" r:id="rId9"/>
    <p:sldId id="344" r:id="rId10"/>
    <p:sldId id="329" r:id="rId11"/>
    <p:sldId id="327" r:id="rId12"/>
    <p:sldId id="315" r:id="rId13"/>
    <p:sldId id="323" r:id="rId14"/>
    <p:sldId id="325" r:id="rId15"/>
    <p:sldId id="345" r:id="rId16"/>
    <p:sldId id="356" r:id="rId17"/>
    <p:sldId id="357" r:id="rId18"/>
    <p:sldId id="353" r:id="rId19"/>
  </p:sldIdLst>
  <p:sldSz cx="9144000" cy="6858000" type="screen4x3"/>
  <p:notesSz cx="6740525" cy="9867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0000CC"/>
    <a:srgbClr val="000099"/>
    <a:srgbClr val="FF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51" autoAdjust="0"/>
    <p:restoredTop sz="91264" autoAdjust="0"/>
  </p:normalViewPr>
  <p:slideViewPr>
    <p:cSldViewPr>
      <p:cViewPr>
        <p:scale>
          <a:sx n="140" d="100"/>
          <a:sy n="140" d="100"/>
        </p:scale>
        <p:origin x="-804" y="936"/>
      </p:cViewPr>
      <p:guideLst>
        <p:guide orient="horz" pos="2160"/>
        <p:guide pos="2880"/>
      </p:guideLst>
    </p:cSldViewPr>
  </p:slideViewPr>
  <p:outlineViewPr>
    <p:cViewPr>
      <p:scale>
        <a:sx n="33" d="100"/>
        <a:sy n="33" d="100"/>
      </p:scale>
      <p:origin x="0" y="1098"/>
    </p:cViewPr>
  </p:outlineViewPr>
  <p:notesTextViewPr>
    <p:cViewPr>
      <p:scale>
        <a:sx n="1" d="1"/>
        <a:sy n="1" d="1"/>
      </p:scale>
      <p:origin x="0" y="0"/>
    </p:cViewPr>
  </p:notesTextViewPr>
  <p:sorterViewPr>
    <p:cViewPr>
      <p:scale>
        <a:sx n="66" d="100"/>
        <a:sy n="66" d="100"/>
      </p:scale>
      <p:origin x="0" y="0"/>
    </p:cViewPr>
  </p:sorterViewPr>
  <p:notesViewPr>
    <p:cSldViewPr>
      <p:cViewPr>
        <p:scale>
          <a:sx n="125" d="100"/>
          <a:sy n="125" d="100"/>
        </p:scale>
        <p:origin x="-3060" y="678"/>
      </p:cViewPr>
      <p:guideLst>
        <p:guide orient="horz" pos="3108"/>
        <p:guide pos="2123"/>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15152B-5211-4505-8CE8-C92DEA471161}" type="doc">
      <dgm:prSet loTypeId="urn:microsoft.com/office/officeart/2005/8/layout/target3" loCatId="list" qsTypeId="urn:microsoft.com/office/officeart/2005/8/quickstyle/simple1" qsCatId="simple" csTypeId="urn:microsoft.com/office/officeart/2005/8/colors/colorful5" csCatId="colorful" phldr="1"/>
      <dgm:spPr/>
      <dgm:t>
        <a:bodyPr/>
        <a:lstStyle/>
        <a:p>
          <a:endParaRPr lang="en-US"/>
        </a:p>
      </dgm:t>
    </dgm:pt>
    <dgm:pt modelId="{81424D30-60D4-4102-AA29-C029D07EC789}">
      <dgm:prSet phldrT="[Text]"/>
      <dgm:spPr/>
      <dgm:t>
        <a:bodyPr/>
        <a:lstStyle/>
        <a:p>
          <a:pPr algn="l"/>
          <a:r>
            <a:rPr lang="en-US" dirty="0" smtClean="0"/>
            <a:t>  EX</a:t>
          </a:r>
          <a:endParaRPr lang="en-US" dirty="0"/>
        </a:p>
      </dgm:t>
    </dgm:pt>
    <dgm:pt modelId="{BD93CA50-DA31-411D-B896-C5E640305548}" type="parTrans" cxnId="{2F9E703B-193F-456F-8669-1A6032994C46}">
      <dgm:prSet/>
      <dgm:spPr/>
      <dgm:t>
        <a:bodyPr/>
        <a:lstStyle/>
        <a:p>
          <a:endParaRPr lang="en-US"/>
        </a:p>
      </dgm:t>
    </dgm:pt>
    <dgm:pt modelId="{C68AC743-DFAA-41F5-8680-EE625BE55631}" type="sibTrans" cxnId="{2F9E703B-193F-456F-8669-1A6032994C46}">
      <dgm:prSet/>
      <dgm:spPr/>
      <dgm:t>
        <a:bodyPr/>
        <a:lstStyle/>
        <a:p>
          <a:endParaRPr lang="en-US"/>
        </a:p>
      </dgm:t>
    </dgm:pt>
    <dgm:pt modelId="{CDAFDA90-FB45-4114-954D-E252A877C891}">
      <dgm:prSet phldrT="[Text]"/>
      <dgm:spPr/>
      <dgm:t>
        <a:bodyPr/>
        <a:lstStyle/>
        <a:p>
          <a:pPr algn="l"/>
          <a:r>
            <a:rPr lang="en-US" dirty="0" smtClean="0"/>
            <a:t>  SP</a:t>
          </a:r>
          <a:endParaRPr lang="en-US" dirty="0"/>
        </a:p>
      </dgm:t>
    </dgm:pt>
    <dgm:pt modelId="{BAA46D04-28EE-4986-9402-3F61B8BBA759}" type="parTrans" cxnId="{452C6212-BDBE-4022-BC2E-BD3D761F0592}">
      <dgm:prSet/>
      <dgm:spPr/>
      <dgm:t>
        <a:bodyPr/>
        <a:lstStyle/>
        <a:p>
          <a:endParaRPr lang="en-US"/>
        </a:p>
      </dgm:t>
    </dgm:pt>
    <dgm:pt modelId="{78793423-3503-447F-A224-830EB491A2FC}" type="sibTrans" cxnId="{452C6212-BDBE-4022-BC2E-BD3D761F0592}">
      <dgm:prSet/>
      <dgm:spPr/>
      <dgm:t>
        <a:bodyPr/>
        <a:lstStyle/>
        <a:p>
          <a:endParaRPr lang="en-US"/>
        </a:p>
      </dgm:t>
    </dgm:pt>
    <dgm:pt modelId="{1ACE11EC-4CC0-409F-8C82-2994790F6AC6}">
      <dgm:prSet phldrT="[Text]"/>
      <dgm:spPr/>
      <dgm:t>
        <a:bodyPr/>
        <a:lstStyle/>
        <a:p>
          <a:pPr algn="l"/>
          <a:r>
            <a:rPr lang="en-US" dirty="0" smtClean="0"/>
            <a:t>  AT</a:t>
          </a:r>
          <a:endParaRPr lang="en-US" dirty="0"/>
        </a:p>
      </dgm:t>
    </dgm:pt>
    <dgm:pt modelId="{C827B727-DBF8-4FB0-90DB-D83C26924515}" type="parTrans" cxnId="{E20244DD-4BA0-48F3-B70D-92FD2F079C5C}">
      <dgm:prSet/>
      <dgm:spPr/>
      <dgm:t>
        <a:bodyPr/>
        <a:lstStyle/>
        <a:p>
          <a:endParaRPr lang="en-US"/>
        </a:p>
      </dgm:t>
    </dgm:pt>
    <dgm:pt modelId="{D76EE387-8072-43E0-BFA2-9413113EA481}" type="sibTrans" cxnId="{E20244DD-4BA0-48F3-B70D-92FD2F079C5C}">
      <dgm:prSet/>
      <dgm:spPr/>
      <dgm:t>
        <a:bodyPr/>
        <a:lstStyle/>
        <a:p>
          <a:endParaRPr lang="en-US"/>
        </a:p>
      </dgm:t>
    </dgm:pt>
    <dgm:pt modelId="{B45E8BC2-DC56-4CB8-BEE0-5A55CFF5DEE3}">
      <dgm:prSet phldrT="[Text]"/>
      <dgm:spPr/>
      <dgm:t>
        <a:bodyPr/>
        <a:lstStyle/>
        <a:p>
          <a:pPr algn="l"/>
          <a:r>
            <a:rPr lang="en-US" dirty="0" smtClean="0"/>
            <a:t>  GO</a:t>
          </a:r>
          <a:endParaRPr lang="en-US" dirty="0"/>
        </a:p>
      </dgm:t>
    </dgm:pt>
    <dgm:pt modelId="{CCF74FC0-EEA1-4EBC-B5FC-52F0CF568550}" type="parTrans" cxnId="{90C25700-B455-460E-8C7E-4C38BBF68185}">
      <dgm:prSet/>
      <dgm:spPr/>
      <dgm:t>
        <a:bodyPr/>
        <a:lstStyle/>
        <a:p>
          <a:endParaRPr lang="en-US"/>
        </a:p>
      </dgm:t>
    </dgm:pt>
    <dgm:pt modelId="{7A4E3380-135C-4153-A31A-1EA2F26A9B6D}" type="sibTrans" cxnId="{90C25700-B455-460E-8C7E-4C38BBF68185}">
      <dgm:prSet/>
      <dgm:spPr/>
      <dgm:t>
        <a:bodyPr/>
        <a:lstStyle/>
        <a:p>
          <a:endParaRPr lang="en-US"/>
        </a:p>
      </dgm:t>
    </dgm:pt>
    <dgm:pt modelId="{EB7BD39B-1430-4BE3-8187-F26F4C193869}">
      <dgm:prSet phldrT="[Text]"/>
      <dgm:spPr/>
      <dgm:t>
        <a:bodyPr/>
        <a:lstStyle/>
        <a:p>
          <a:pPr algn="l"/>
          <a:r>
            <a:rPr lang="en-US" dirty="0" smtClean="0"/>
            <a:t>  US</a:t>
          </a:r>
          <a:endParaRPr lang="en-US" dirty="0"/>
        </a:p>
      </dgm:t>
    </dgm:pt>
    <dgm:pt modelId="{3EB9978F-B7CE-4255-958D-E615AD74A7B1}" type="parTrans" cxnId="{04C698EB-8C89-4536-9A34-88E12B5023E7}">
      <dgm:prSet/>
      <dgm:spPr/>
      <dgm:t>
        <a:bodyPr/>
        <a:lstStyle/>
        <a:p>
          <a:endParaRPr lang="en-US"/>
        </a:p>
      </dgm:t>
    </dgm:pt>
    <dgm:pt modelId="{79A0B038-8BFD-4664-A9DC-08B3392F955D}" type="sibTrans" cxnId="{04C698EB-8C89-4536-9A34-88E12B5023E7}">
      <dgm:prSet/>
      <dgm:spPr/>
      <dgm:t>
        <a:bodyPr/>
        <a:lstStyle/>
        <a:p>
          <a:endParaRPr lang="en-US"/>
        </a:p>
      </dgm:t>
    </dgm:pt>
    <dgm:pt modelId="{9DEBBF6E-AA0F-420A-B6B5-9B1860A59C3B}">
      <dgm:prSet phldrT="[Text]"/>
      <dgm:spPr/>
      <dgm:t>
        <a:bodyPr/>
        <a:lstStyle/>
        <a:p>
          <a:pPr algn="l"/>
          <a:r>
            <a:rPr lang="en-US" dirty="0" smtClean="0"/>
            <a:t>  BT</a:t>
          </a:r>
          <a:endParaRPr lang="en-US" dirty="0"/>
        </a:p>
      </dgm:t>
    </dgm:pt>
    <dgm:pt modelId="{884B83F0-E012-4351-9067-0A63B8DC80FD}" type="parTrans" cxnId="{F47AA7F3-5423-4C18-BFD9-8FD44593D67F}">
      <dgm:prSet/>
      <dgm:spPr/>
      <dgm:t>
        <a:bodyPr/>
        <a:lstStyle/>
        <a:p>
          <a:endParaRPr lang="en-US"/>
        </a:p>
      </dgm:t>
    </dgm:pt>
    <dgm:pt modelId="{97720505-6DD0-41D4-BC34-96E6FA1B1030}" type="sibTrans" cxnId="{F47AA7F3-5423-4C18-BFD9-8FD44593D67F}">
      <dgm:prSet/>
      <dgm:spPr/>
      <dgm:t>
        <a:bodyPr/>
        <a:lstStyle/>
        <a:p>
          <a:endParaRPr lang="en-US"/>
        </a:p>
      </dgm:t>
    </dgm:pt>
    <dgm:pt modelId="{66F4553F-49A1-4F7D-BE4A-D20574ACE72B}" type="pres">
      <dgm:prSet presAssocID="{3A15152B-5211-4505-8CE8-C92DEA471161}" presName="Name0" presStyleCnt="0">
        <dgm:presLayoutVars>
          <dgm:chMax val="7"/>
          <dgm:dir/>
          <dgm:animLvl val="lvl"/>
          <dgm:resizeHandles val="exact"/>
        </dgm:presLayoutVars>
      </dgm:prSet>
      <dgm:spPr/>
      <dgm:t>
        <a:bodyPr/>
        <a:lstStyle/>
        <a:p>
          <a:endParaRPr lang="en-US"/>
        </a:p>
      </dgm:t>
    </dgm:pt>
    <dgm:pt modelId="{59000AA5-31B3-49E8-BC2C-FF5DD245B305}" type="pres">
      <dgm:prSet presAssocID="{81424D30-60D4-4102-AA29-C029D07EC789}" presName="circle1" presStyleLbl="node1" presStyleIdx="0" presStyleCnt="6" custScaleX="43507" custScaleY="100561" custLinFactNeighborX="-19211" custLinFactNeighborY="3392"/>
      <dgm:spPr/>
    </dgm:pt>
    <dgm:pt modelId="{22185754-0255-4531-BF86-14A6AC3CEC76}" type="pres">
      <dgm:prSet presAssocID="{81424D30-60D4-4102-AA29-C029D07EC789}" presName="space" presStyleCnt="0"/>
      <dgm:spPr/>
    </dgm:pt>
    <dgm:pt modelId="{A2E6F20F-889C-447B-826A-E54086E37E09}" type="pres">
      <dgm:prSet presAssocID="{81424D30-60D4-4102-AA29-C029D07EC789}" presName="rect1" presStyleLbl="alignAcc1" presStyleIdx="0" presStyleCnt="6" custScaleX="120339" custLinFactNeighborX="-6295" custLinFactNeighborY="2260"/>
      <dgm:spPr/>
      <dgm:t>
        <a:bodyPr/>
        <a:lstStyle/>
        <a:p>
          <a:endParaRPr lang="en-US"/>
        </a:p>
      </dgm:t>
    </dgm:pt>
    <dgm:pt modelId="{083A4DDC-CD06-4C7A-8FCB-13BB8006C324}" type="pres">
      <dgm:prSet presAssocID="{CDAFDA90-FB45-4114-954D-E252A877C891}" presName="vertSpace2" presStyleLbl="node1" presStyleIdx="0" presStyleCnt="6"/>
      <dgm:spPr/>
    </dgm:pt>
    <dgm:pt modelId="{EA7BF435-2B87-4184-BF08-F95EACFAFAD1}" type="pres">
      <dgm:prSet presAssocID="{CDAFDA90-FB45-4114-954D-E252A877C891}" presName="circle2" presStyleLbl="node1" presStyleIdx="1" presStyleCnt="6" custScaleX="46892" custLinFactNeighborX="-23284" custLinFactNeighborY="12224"/>
      <dgm:spPr/>
    </dgm:pt>
    <dgm:pt modelId="{44BB9D8B-F192-41E8-91FC-298C35480921}" type="pres">
      <dgm:prSet presAssocID="{CDAFDA90-FB45-4114-954D-E252A877C891}" presName="rect2" presStyleLbl="alignAcc1" presStyleIdx="1" presStyleCnt="6" custScaleX="120339" custLinFactNeighborX="-6295" custLinFactNeighborY="12224"/>
      <dgm:spPr/>
      <dgm:t>
        <a:bodyPr/>
        <a:lstStyle/>
        <a:p>
          <a:endParaRPr lang="en-US"/>
        </a:p>
      </dgm:t>
    </dgm:pt>
    <dgm:pt modelId="{E0665C8F-453F-4A6E-878D-01B42637469F}" type="pres">
      <dgm:prSet presAssocID="{1ACE11EC-4CC0-409F-8C82-2994790F6AC6}" presName="vertSpace3" presStyleLbl="node1" presStyleIdx="1" presStyleCnt="6"/>
      <dgm:spPr/>
    </dgm:pt>
    <dgm:pt modelId="{B549D8B2-0066-4395-98B7-5FE978E959CE}" type="pres">
      <dgm:prSet presAssocID="{1ACE11EC-4CC0-409F-8C82-2994790F6AC6}" presName="circle3" presStyleLbl="node1" presStyleIdx="2" presStyleCnt="6" custScaleX="46892" custLinFactNeighborX="-29554" custLinFactNeighborY="23084"/>
      <dgm:spPr/>
    </dgm:pt>
    <dgm:pt modelId="{6F9D1A2F-7B76-44BE-A408-6DB2B7A87DD5}" type="pres">
      <dgm:prSet presAssocID="{1ACE11EC-4CC0-409F-8C82-2994790F6AC6}" presName="rect3" presStyleLbl="alignAcc1" presStyleIdx="2" presStyleCnt="6" custScaleX="120339" custLinFactNeighborX="-6295" custLinFactNeighborY="23207"/>
      <dgm:spPr/>
      <dgm:t>
        <a:bodyPr/>
        <a:lstStyle/>
        <a:p>
          <a:endParaRPr lang="en-US"/>
        </a:p>
      </dgm:t>
    </dgm:pt>
    <dgm:pt modelId="{2E5498F8-481E-40F6-B958-DF68EBEF560F}" type="pres">
      <dgm:prSet presAssocID="{B45E8BC2-DC56-4CB8-BEE0-5A55CFF5DEE3}" presName="vertSpace4" presStyleLbl="node1" presStyleIdx="2" presStyleCnt="6"/>
      <dgm:spPr/>
    </dgm:pt>
    <dgm:pt modelId="{3D942992-1F30-4C7E-910A-F21E38FF9F07}" type="pres">
      <dgm:prSet presAssocID="{B45E8BC2-DC56-4CB8-BEE0-5A55CFF5DEE3}" presName="circle4" presStyleLbl="node1" presStyleIdx="3" presStyleCnt="6" custScaleX="46892" custLinFactNeighborX="-40441" custLinFactNeighborY="42281"/>
      <dgm:spPr/>
    </dgm:pt>
    <dgm:pt modelId="{49E1B40B-0B83-4F6C-A063-AA5554B62429}" type="pres">
      <dgm:prSet presAssocID="{B45E8BC2-DC56-4CB8-BEE0-5A55CFF5DEE3}" presName="rect4" presStyleLbl="alignAcc1" presStyleIdx="3" presStyleCnt="6" custScaleX="120339" custScaleY="88111" custLinFactNeighborX="-6295" custLinFactNeighborY="42281"/>
      <dgm:spPr/>
      <dgm:t>
        <a:bodyPr/>
        <a:lstStyle/>
        <a:p>
          <a:endParaRPr lang="en-US"/>
        </a:p>
      </dgm:t>
    </dgm:pt>
    <dgm:pt modelId="{86FF5D11-6138-4CEB-9DF6-F3135667AAF9}" type="pres">
      <dgm:prSet presAssocID="{9DEBBF6E-AA0F-420A-B6B5-9B1860A59C3B}" presName="vertSpace5" presStyleLbl="node1" presStyleIdx="3" presStyleCnt="6"/>
      <dgm:spPr/>
    </dgm:pt>
    <dgm:pt modelId="{204E6A68-1A6D-4D20-9EED-EDA042B32B70}" type="pres">
      <dgm:prSet presAssocID="{9DEBBF6E-AA0F-420A-B6B5-9B1860A59C3B}" presName="circle5" presStyleLbl="node1" presStyleIdx="4" presStyleCnt="6" custScaleX="46892" custLinFactNeighborX="-64034" custLinFactNeighborY="83615"/>
      <dgm:spPr/>
    </dgm:pt>
    <dgm:pt modelId="{46A86C62-BA91-4EFA-AFDA-797E8FFB3E1B}" type="pres">
      <dgm:prSet presAssocID="{9DEBBF6E-AA0F-420A-B6B5-9B1860A59C3B}" presName="rect5" presStyleLbl="alignAcc1" presStyleIdx="4" presStyleCnt="6" custScaleX="120339" custLinFactNeighborX="-6295" custLinFactNeighborY="83615"/>
      <dgm:spPr/>
      <dgm:t>
        <a:bodyPr/>
        <a:lstStyle/>
        <a:p>
          <a:endParaRPr lang="en-US"/>
        </a:p>
      </dgm:t>
    </dgm:pt>
    <dgm:pt modelId="{6AE2D029-F8D6-4007-B836-EC179D16DBB1}" type="pres">
      <dgm:prSet presAssocID="{EB7BD39B-1430-4BE3-8187-F26F4C193869}" presName="vertSpace6" presStyleLbl="node1" presStyleIdx="4" presStyleCnt="6"/>
      <dgm:spPr/>
    </dgm:pt>
    <dgm:pt modelId="{692916FF-BB72-47F4-B394-0F9B00949DD1}" type="pres">
      <dgm:prSet presAssocID="{EB7BD39B-1430-4BE3-8187-F26F4C193869}" presName="circle6" presStyleLbl="node1" presStyleIdx="5" presStyleCnt="6" custScaleX="46891" custLinFactX="-53678" custLinFactY="100000" custLinFactNeighborX="-100000" custLinFactNeighborY="140674"/>
      <dgm:spPr/>
    </dgm:pt>
    <dgm:pt modelId="{5E8044E9-0C11-4F2F-A4FC-29F4BDFCA5C1}" type="pres">
      <dgm:prSet presAssocID="{EB7BD39B-1430-4BE3-8187-F26F4C193869}" presName="rect6" presStyleLbl="alignAcc1" presStyleIdx="5" presStyleCnt="6" custScaleX="120339" custScaleY="125979" custLinFactY="100000" custLinFactNeighborX="-6295" custLinFactNeighborY="127690"/>
      <dgm:spPr/>
      <dgm:t>
        <a:bodyPr/>
        <a:lstStyle/>
        <a:p>
          <a:endParaRPr lang="en-US"/>
        </a:p>
      </dgm:t>
    </dgm:pt>
    <dgm:pt modelId="{3843035A-5C0C-416F-86EE-FFFEDB3EC518}" type="pres">
      <dgm:prSet presAssocID="{81424D30-60D4-4102-AA29-C029D07EC789}" presName="rect1ParTxNoCh" presStyleLbl="alignAcc1" presStyleIdx="5" presStyleCnt="6">
        <dgm:presLayoutVars>
          <dgm:chMax val="1"/>
          <dgm:bulletEnabled val="1"/>
        </dgm:presLayoutVars>
      </dgm:prSet>
      <dgm:spPr/>
      <dgm:t>
        <a:bodyPr/>
        <a:lstStyle/>
        <a:p>
          <a:endParaRPr lang="en-US"/>
        </a:p>
      </dgm:t>
    </dgm:pt>
    <dgm:pt modelId="{F89D5628-1D59-40EA-A15E-EB29D0BAA9D4}" type="pres">
      <dgm:prSet presAssocID="{CDAFDA90-FB45-4114-954D-E252A877C891}" presName="rect2ParTxNoCh" presStyleLbl="alignAcc1" presStyleIdx="5" presStyleCnt="6">
        <dgm:presLayoutVars>
          <dgm:chMax val="1"/>
          <dgm:bulletEnabled val="1"/>
        </dgm:presLayoutVars>
      </dgm:prSet>
      <dgm:spPr/>
      <dgm:t>
        <a:bodyPr/>
        <a:lstStyle/>
        <a:p>
          <a:endParaRPr lang="en-US"/>
        </a:p>
      </dgm:t>
    </dgm:pt>
    <dgm:pt modelId="{3E690F37-7710-4AAD-8307-924F1DC9E65C}" type="pres">
      <dgm:prSet presAssocID="{1ACE11EC-4CC0-409F-8C82-2994790F6AC6}" presName="rect3ParTxNoCh" presStyleLbl="alignAcc1" presStyleIdx="5" presStyleCnt="6">
        <dgm:presLayoutVars>
          <dgm:chMax val="1"/>
          <dgm:bulletEnabled val="1"/>
        </dgm:presLayoutVars>
      </dgm:prSet>
      <dgm:spPr/>
      <dgm:t>
        <a:bodyPr/>
        <a:lstStyle/>
        <a:p>
          <a:endParaRPr lang="en-US"/>
        </a:p>
      </dgm:t>
    </dgm:pt>
    <dgm:pt modelId="{AE257C95-0055-41B0-8BD7-79751EDCAF86}" type="pres">
      <dgm:prSet presAssocID="{B45E8BC2-DC56-4CB8-BEE0-5A55CFF5DEE3}" presName="rect4ParTxNoCh" presStyleLbl="alignAcc1" presStyleIdx="5" presStyleCnt="6">
        <dgm:presLayoutVars>
          <dgm:chMax val="1"/>
          <dgm:bulletEnabled val="1"/>
        </dgm:presLayoutVars>
      </dgm:prSet>
      <dgm:spPr/>
      <dgm:t>
        <a:bodyPr/>
        <a:lstStyle/>
        <a:p>
          <a:endParaRPr lang="en-US"/>
        </a:p>
      </dgm:t>
    </dgm:pt>
    <dgm:pt modelId="{F53298B1-428C-44C2-B06B-16BB9BB4A2E3}" type="pres">
      <dgm:prSet presAssocID="{9DEBBF6E-AA0F-420A-B6B5-9B1860A59C3B}" presName="rect5ParTxNoCh" presStyleLbl="alignAcc1" presStyleIdx="5" presStyleCnt="6">
        <dgm:presLayoutVars>
          <dgm:chMax val="1"/>
          <dgm:bulletEnabled val="1"/>
        </dgm:presLayoutVars>
      </dgm:prSet>
      <dgm:spPr/>
      <dgm:t>
        <a:bodyPr/>
        <a:lstStyle/>
        <a:p>
          <a:endParaRPr lang="en-US"/>
        </a:p>
      </dgm:t>
    </dgm:pt>
    <dgm:pt modelId="{F835F8E8-7A43-48B9-896E-515F22532B43}" type="pres">
      <dgm:prSet presAssocID="{EB7BD39B-1430-4BE3-8187-F26F4C193869}" presName="rect6ParTxNoCh" presStyleLbl="alignAcc1" presStyleIdx="5" presStyleCnt="6">
        <dgm:presLayoutVars>
          <dgm:chMax val="1"/>
          <dgm:bulletEnabled val="1"/>
        </dgm:presLayoutVars>
      </dgm:prSet>
      <dgm:spPr/>
      <dgm:t>
        <a:bodyPr/>
        <a:lstStyle/>
        <a:p>
          <a:endParaRPr lang="en-US"/>
        </a:p>
      </dgm:t>
    </dgm:pt>
  </dgm:ptLst>
  <dgm:cxnLst>
    <dgm:cxn modelId="{EE87E367-738E-46CB-9DDD-DFEBD8CC1DCE}" type="presOf" srcId="{EB7BD39B-1430-4BE3-8187-F26F4C193869}" destId="{5E8044E9-0C11-4F2F-A4FC-29F4BDFCA5C1}" srcOrd="0" destOrd="0" presId="urn:microsoft.com/office/officeart/2005/8/layout/target3"/>
    <dgm:cxn modelId="{E20244DD-4BA0-48F3-B70D-92FD2F079C5C}" srcId="{3A15152B-5211-4505-8CE8-C92DEA471161}" destId="{1ACE11EC-4CC0-409F-8C82-2994790F6AC6}" srcOrd="2" destOrd="0" parTransId="{C827B727-DBF8-4FB0-90DB-D83C26924515}" sibTransId="{D76EE387-8072-43E0-BFA2-9413113EA481}"/>
    <dgm:cxn modelId="{41284187-34A0-4A4D-BDDD-AE0E3B3BDF00}" type="presOf" srcId="{B45E8BC2-DC56-4CB8-BEE0-5A55CFF5DEE3}" destId="{AE257C95-0055-41B0-8BD7-79751EDCAF86}" srcOrd="1" destOrd="0" presId="urn:microsoft.com/office/officeart/2005/8/layout/target3"/>
    <dgm:cxn modelId="{AE0DA372-7F2C-4D73-B5F4-50CB5A2F711C}" type="presOf" srcId="{81424D30-60D4-4102-AA29-C029D07EC789}" destId="{3843035A-5C0C-416F-86EE-FFFEDB3EC518}" srcOrd="1" destOrd="0" presId="urn:microsoft.com/office/officeart/2005/8/layout/target3"/>
    <dgm:cxn modelId="{715B00FB-BF09-44AD-B294-773F038E9A6F}" type="presOf" srcId="{9DEBBF6E-AA0F-420A-B6B5-9B1860A59C3B}" destId="{46A86C62-BA91-4EFA-AFDA-797E8FFB3E1B}" srcOrd="0" destOrd="0" presId="urn:microsoft.com/office/officeart/2005/8/layout/target3"/>
    <dgm:cxn modelId="{204AF2FF-3343-4ED0-AC2F-7216791A6742}" type="presOf" srcId="{CDAFDA90-FB45-4114-954D-E252A877C891}" destId="{F89D5628-1D59-40EA-A15E-EB29D0BAA9D4}" srcOrd="1" destOrd="0" presId="urn:microsoft.com/office/officeart/2005/8/layout/target3"/>
    <dgm:cxn modelId="{99F35158-4B38-42BC-8837-7429863A3DC3}" type="presOf" srcId="{1ACE11EC-4CC0-409F-8C82-2994790F6AC6}" destId="{3E690F37-7710-4AAD-8307-924F1DC9E65C}" srcOrd="1" destOrd="0" presId="urn:microsoft.com/office/officeart/2005/8/layout/target3"/>
    <dgm:cxn modelId="{C735838C-F86E-455E-BB67-B4F4CA15D4D8}" type="presOf" srcId="{CDAFDA90-FB45-4114-954D-E252A877C891}" destId="{44BB9D8B-F192-41E8-91FC-298C35480921}" srcOrd="0" destOrd="0" presId="urn:microsoft.com/office/officeart/2005/8/layout/target3"/>
    <dgm:cxn modelId="{04C698EB-8C89-4536-9A34-88E12B5023E7}" srcId="{3A15152B-5211-4505-8CE8-C92DEA471161}" destId="{EB7BD39B-1430-4BE3-8187-F26F4C193869}" srcOrd="5" destOrd="0" parTransId="{3EB9978F-B7CE-4255-958D-E615AD74A7B1}" sibTransId="{79A0B038-8BFD-4664-A9DC-08B3392F955D}"/>
    <dgm:cxn modelId="{7918146E-8681-4BC2-A2BC-1ABAE9BE6C11}" type="presOf" srcId="{B45E8BC2-DC56-4CB8-BEE0-5A55CFF5DEE3}" destId="{49E1B40B-0B83-4F6C-A063-AA5554B62429}" srcOrd="0" destOrd="0" presId="urn:microsoft.com/office/officeart/2005/8/layout/target3"/>
    <dgm:cxn modelId="{E63DB597-EFA0-45C3-919D-28C8492C66DD}" type="presOf" srcId="{81424D30-60D4-4102-AA29-C029D07EC789}" destId="{A2E6F20F-889C-447B-826A-E54086E37E09}" srcOrd="0" destOrd="0" presId="urn:microsoft.com/office/officeart/2005/8/layout/target3"/>
    <dgm:cxn modelId="{F47AA7F3-5423-4C18-BFD9-8FD44593D67F}" srcId="{3A15152B-5211-4505-8CE8-C92DEA471161}" destId="{9DEBBF6E-AA0F-420A-B6B5-9B1860A59C3B}" srcOrd="4" destOrd="0" parTransId="{884B83F0-E012-4351-9067-0A63B8DC80FD}" sibTransId="{97720505-6DD0-41D4-BC34-96E6FA1B1030}"/>
    <dgm:cxn modelId="{2F9E703B-193F-456F-8669-1A6032994C46}" srcId="{3A15152B-5211-4505-8CE8-C92DEA471161}" destId="{81424D30-60D4-4102-AA29-C029D07EC789}" srcOrd="0" destOrd="0" parTransId="{BD93CA50-DA31-411D-B896-C5E640305548}" sibTransId="{C68AC743-DFAA-41F5-8680-EE625BE55631}"/>
    <dgm:cxn modelId="{675A98EA-A39D-49CA-A506-D85FB925422F}" type="presOf" srcId="{3A15152B-5211-4505-8CE8-C92DEA471161}" destId="{66F4553F-49A1-4F7D-BE4A-D20574ACE72B}" srcOrd="0" destOrd="0" presId="urn:microsoft.com/office/officeart/2005/8/layout/target3"/>
    <dgm:cxn modelId="{90C25700-B455-460E-8C7E-4C38BBF68185}" srcId="{3A15152B-5211-4505-8CE8-C92DEA471161}" destId="{B45E8BC2-DC56-4CB8-BEE0-5A55CFF5DEE3}" srcOrd="3" destOrd="0" parTransId="{CCF74FC0-EEA1-4EBC-B5FC-52F0CF568550}" sibTransId="{7A4E3380-135C-4153-A31A-1EA2F26A9B6D}"/>
    <dgm:cxn modelId="{452C6212-BDBE-4022-BC2E-BD3D761F0592}" srcId="{3A15152B-5211-4505-8CE8-C92DEA471161}" destId="{CDAFDA90-FB45-4114-954D-E252A877C891}" srcOrd="1" destOrd="0" parTransId="{BAA46D04-28EE-4986-9402-3F61B8BBA759}" sibTransId="{78793423-3503-447F-A224-830EB491A2FC}"/>
    <dgm:cxn modelId="{8668F0D5-2586-48CB-90F6-DAAF33F69ADA}" type="presOf" srcId="{EB7BD39B-1430-4BE3-8187-F26F4C193869}" destId="{F835F8E8-7A43-48B9-896E-515F22532B43}" srcOrd="1" destOrd="0" presId="urn:microsoft.com/office/officeart/2005/8/layout/target3"/>
    <dgm:cxn modelId="{0F24224F-0598-4B2C-8C55-CC45C0B21626}" type="presOf" srcId="{9DEBBF6E-AA0F-420A-B6B5-9B1860A59C3B}" destId="{F53298B1-428C-44C2-B06B-16BB9BB4A2E3}" srcOrd="1" destOrd="0" presId="urn:microsoft.com/office/officeart/2005/8/layout/target3"/>
    <dgm:cxn modelId="{9CE2163C-B864-4895-A70C-B188BD99B735}" type="presOf" srcId="{1ACE11EC-4CC0-409F-8C82-2994790F6AC6}" destId="{6F9D1A2F-7B76-44BE-A408-6DB2B7A87DD5}" srcOrd="0" destOrd="0" presId="urn:microsoft.com/office/officeart/2005/8/layout/target3"/>
    <dgm:cxn modelId="{1A41D920-D34C-4736-AD45-46C4BD46DAE4}" type="presParOf" srcId="{66F4553F-49A1-4F7D-BE4A-D20574ACE72B}" destId="{59000AA5-31B3-49E8-BC2C-FF5DD245B305}" srcOrd="0" destOrd="0" presId="urn:microsoft.com/office/officeart/2005/8/layout/target3"/>
    <dgm:cxn modelId="{233B67F0-F654-4825-BFD6-5704F86FCC93}" type="presParOf" srcId="{66F4553F-49A1-4F7D-BE4A-D20574ACE72B}" destId="{22185754-0255-4531-BF86-14A6AC3CEC76}" srcOrd="1" destOrd="0" presId="urn:microsoft.com/office/officeart/2005/8/layout/target3"/>
    <dgm:cxn modelId="{629691C1-FD05-40C0-A416-D05B1A90AF72}" type="presParOf" srcId="{66F4553F-49A1-4F7D-BE4A-D20574ACE72B}" destId="{A2E6F20F-889C-447B-826A-E54086E37E09}" srcOrd="2" destOrd="0" presId="urn:microsoft.com/office/officeart/2005/8/layout/target3"/>
    <dgm:cxn modelId="{4F392FA4-0869-4554-9055-E29F5AF20F91}" type="presParOf" srcId="{66F4553F-49A1-4F7D-BE4A-D20574ACE72B}" destId="{083A4DDC-CD06-4C7A-8FCB-13BB8006C324}" srcOrd="3" destOrd="0" presId="urn:microsoft.com/office/officeart/2005/8/layout/target3"/>
    <dgm:cxn modelId="{E7AAE2FC-7EDB-403E-B2AF-68923F359A78}" type="presParOf" srcId="{66F4553F-49A1-4F7D-BE4A-D20574ACE72B}" destId="{EA7BF435-2B87-4184-BF08-F95EACFAFAD1}" srcOrd="4" destOrd="0" presId="urn:microsoft.com/office/officeart/2005/8/layout/target3"/>
    <dgm:cxn modelId="{47AD0264-374A-4C80-B8F0-5945E8DA58EC}" type="presParOf" srcId="{66F4553F-49A1-4F7D-BE4A-D20574ACE72B}" destId="{44BB9D8B-F192-41E8-91FC-298C35480921}" srcOrd="5" destOrd="0" presId="urn:microsoft.com/office/officeart/2005/8/layout/target3"/>
    <dgm:cxn modelId="{F9ED7744-FFE7-4107-90E4-424F5C6835FF}" type="presParOf" srcId="{66F4553F-49A1-4F7D-BE4A-D20574ACE72B}" destId="{E0665C8F-453F-4A6E-878D-01B42637469F}" srcOrd="6" destOrd="0" presId="urn:microsoft.com/office/officeart/2005/8/layout/target3"/>
    <dgm:cxn modelId="{B239DDB7-CF3E-46E9-B5DF-E99C897551C8}" type="presParOf" srcId="{66F4553F-49A1-4F7D-BE4A-D20574ACE72B}" destId="{B549D8B2-0066-4395-98B7-5FE978E959CE}" srcOrd="7" destOrd="0" presId="urn:microsoft.com/office/officeart/2005/8/layout/target3"/>
    <dgm:cxn modelId="{360AA9CC-1BEE-46A7-BB44-8F3430DCCCA7}" type="presParOf" srcId="{66F4553F-49A1-4F7D-BE4A-D20574ACE72B}" destId="{6F9D1A2F-7B76-44BE-A408-6DB2B7A87DD5}" srcOrd="8" destOrd="0" presId="urn:microsoft.com/office/officeart/2005/8/layout/target3"/>
    <dgm:cxn modelId="{DF40597D-91DD-4572-AF30-A02AE3CB3758}" type="presParOf" srcId="{66F4553F-49A1-4F7D-BE4A-D20574ACE72B}" destId="{2E5498F8-481E-40F6-B958-DF68EBEF560F}" srcOrd="9" destOrd="0" presId="urn:microsoft.com/office/officeart/2005/8/layout/target3"/>
    <dgm:cxn modelId="{848EAB70-03E9-47E8-8451-071F3CB6DAE4}" type="presParOf" srcId="{66F4553F-49A1-4F7D-BE4A-D20574ACE72B}" destId="{3D942992-1F30-4C7E-910A-F21E38FF9F07}" srcOrd="10" destOrd="0" presId="urn:microsoft.com/office/officeart/2005/8/layout/target3"/>
    <dgm:cxn modelId="{E58A6E85-8B35-4D28-B5B3-F66941EB1673}" type="presParOf" srcId="{66F4553F-49A1-4F7D-BE4A-D20574ACE72B}" destId="{49E1B40B-0B83-4F6C-A063-AA5554B62429}" srcOrd="11" destOrd="0" presId="urn:microsoft.com/office/officeart/2005/8/layout/target3"/>
    <dgm:cxn modelId="{028A8EDA-D88C-471D-B40B-82A6A4225EB5}" type="presParOf" srcId="{66F4553F-49A1-4F7D-BE4A-D20574ACE72B}" destId="{86FF5D11-6138-4CEB-9DF6-F3135667AAF9}" srcOrd="12" destOrd="0" presId="urn:microsoft.com/office/officeart/2005/8/layout/target3"/>
    <dgm:cxn modelId="{584D99BF-6D27-4EE5-AB0A-D38C27D4614A}" type="presParOf" srcId="{66F4553F-49A1-4F7D-BE4A-D20574ACE72B}" destId="{204E6A68-1A6D-4D20-9EED-EDA042B32B70}" srcOrd="13" destOrd="0" presId="urn:microsoft.com/office/officeart/2005/8/layout/target3"/>
    <dgm:cxn modelId="{7DAAF5BF-306F-41C1-A00E-5FE2709C2DC5}" type="presParOf" srcId="{66F4553F-49A1-4F7D-BE4A-D20574ACE72B}" destId="{46A86C62-BA91-4EFA-AFDA-797E8FFB3E1B}" srcOrd="14" destOrd="0" presId="urn:microsoft.com/office/officeart/2005/8/layout/target3"/>
    <dgm:cxn modelId="{FD5F1413-7152-48A0-8D3A-26A03EA758AB}" type="presParOf" srcId="{66F4553F-49A1-4F7D-BE4A-D20574ACE72B}" destId="{6AE2D029-F8D6-4007-B836-EC179D16DBB1}" srcOrd="15" destOrd="0" presId="urn:microsoft.com/office/officeart/2005/8/layout/target3"/>
    <dgm:cxn modelId="{EE1742D9-6EFB-443A-BF39-33257D556E2D}" type="presParOf" srcId="{66F4553F-49A1-4F7D-BE4A-D20574ACE72B}" destId="{692916FF-BB72-47F4-B394-0F9B00949DD1}" srcOrd="16" destOrd="0" presId="urn:microsoft.com/office/officeart/2005/8/layout/target3"/>
    <dgm:cxn modelId="{BE75CFB4-56D0-4EF7-92A9-74D65A48D0E5}" type="presParOf" srcId="{66F4553F-49A1-4F7D-BE4A-D20574ACE72B}" destId="{5E8044E9-0C11-4F2F-A4FC-29F4BDFCA5C1}" srcOrd="17" destOrd="0" presId="urn:microsoft.com/office/officeart/2005/8/layout/target3"/>
    <dgm:cxn modelId="{FED07383-0E87-45B8-B8AE-AE7DEC800FC2}" type="presParOf" srcId="{66F4553F-49A1-4F7D-BE4A-D20574ACE72B}" destId="{3843035A-5C0C-416F-86EE-FFFEDB3EC518}" srcOrd="18" destOrd="0" presId="urn:microsoft.com/office/officeart/2005/8/layout/target3"/>
    <dgm:cxn modelId="{4A9572FA-E2EB-4CE5-8136-C8396FD155E9}" type="presParOf" srcId="{66F4553F-49A1-4F7D-BE4A-D20574ACE72B}" destId="{F89D5628-1D59-40EA-A15E-EB29D0BAA9D4}" srcOrd="19" destOrd="0" presId="urn:microsoft.com/office/officeart/2005/8/layout/target3"/>
    <dgm:cxn modelId="{EE3BF4B9-9D32-438E-A8F5-821ABD018EE8}" type="presParOf" srcId="{66F4553F-49A1-4F7D-BE4A-D20574ACE72B}" destId="{3E690F37-7710-4AAD-8307-924F1DC9E65C}" srcOrd="20" destOrd="0" presId="urn:microsoft.com/office/officeart/2005/8/layout/target3"/>
    <dgm:cxn modelId="{7B4BFF06-4C9F-4820-85D2-3C19200C6394}" type="presParOf" srcId="{66F4553F-49A1-4F7D-BE4A-D20574ACE72B}" destId="{AE257C95-0055-41B0-8BD7-79751EDCAF86}" srcOrd="21" destOrd="0" presId="urn:microsoft.com/office/officeart/2005/8/layout/target3"/>
    <dgm:cxn modelId="{73BE084C-DF6F-4343-847B-FD8310354742}" type="presParOf" srcId="{66F4553F-49A1-4F7D-BE4A-D20574ACE72B}" destId="{F53298B1-428C-44C2-B06B-16BB9BB4A2E3}" srcOrd="22" destOrd="0" presId="urn:microsoft.com/office/officeart/2005/8/layout/target3"/>
    <dgm:cxn modelId="{6CF38DE7-7EE9-4DAE-BC08-9429F0098877}" type="presParOf" srcId="{66F4553F-49A1-4F7D-BE4A-D20574ACE72B}" destId="{F835F8E8-7A43-48B9-896E-515F22532B43}" srcOrd="23" destOrd="0" presId="urn:microsoft.com/office/officeart/2005/8/layout/targe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9000AA5-31B3-49E8-BC2C-FF5DD245B305}">
      <dsp:nvSpPr>
        <dsp:cNvPr id="0" name=""/>
        <dsp:cNvSpPr/>
      </dsp:nvSpPr>
      <dsp:spPr>
        <a:xfrm>
          <a:off x="167421" y="899384"/>
          <a:ext cx="2347185" cy="5425225"/>
        </a:xfrm>
        <a:prstGeom prst="pie">
          <a:avLst>
            <a:gd name="adj1" fmla="val 5400000"/>
            <a:gd name="adj2" fmla="val 1620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E6F20F-889C-447B-826A-E54086E37E09}">
      <dsp:nvSpPr>
        <dsp:cNvPr id="0" name=""/>
        <dsp:cNvSpPr/>
      </dsp:nvSpPr>
      <dsp:spPr>
        <a:xfrm>
          <a:off x="1341144" y="853446"/>
          <a:ext cx="7574281" cy="539496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  EX</a:t>
          </a:r>
          <a:endParaRPr lang="en-US" sz="2700" kern="1200" dirty="0"/>
        </a:p>
      </dsp:txBody>
      <dsp:txXfrm>
        <a:off x="1341144" y="853446"/>
        <a:ext cx="7574281" cy="674371"/>
      </dsp:txXfrm>
    </dsp:sp>
    <dsp:sp modelId="{EA7BF435-2B87-4184-BF08-F95EACFAFAD1}">
      <dsp:nvSpPr>
        <dsp:cNvPr id="0" name=""/>
        <dsp:cNvSpPr/>
      </dsp:nvSpPr>
      <dsp:spPr>
        <a:xfrm>
          <a:off x="297562" y="1949962"/>
          <a:ext cx="2087088" cy="4450840"/>
        </a:xfrm>
        <a:prstGeom prst="pie">
          <a:avLst>
            <a:gd name="adj1" fmla="val 5400000"/>
            <a:gd name="adj2" fmla="val 16200000"/>
          </a:avLst>
        </a:prstGeom>
        <a:solidFill>
          <a:schemeClr val="accent5">
            <a:hueOff val="-1986775"/>
            <a:satOff val="7962"/>
            <a:lumOff val="1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BB9D8B-F192-41E8-91FC-298C35480921}">
      <dsp:nvSpPr>
        <dsp:cNvPr id="0" name=""/>
        <dsp:cNvSpPr/>
      </dsp:nvSpPr>
      <dsp:spPr>
        <a:xfrm>
          <a:off x="1341144" y="1949962"/>
          <a:ext cx="7574281" cy="4450840"/>
        </a:xfrm>
        <a:prstGeom prst="rect">
          <a:avLst/>
        </a:prstGeom>
        <a:solidFill>
          <a:schemeClr val="lt1">
            <a:alpha val="90000"/>
            <a:hueOff val="0"/>
            <a:satOff val="0"/>
            <a:lumOff val="0"/>
            <a:alphaOff val="0"/>
          </a:schemeClr>
        </a:solidFill>
        <a:ln w="25400" cap="flat" cmpd="sng" algn="ctr">
          <a:solidFill>
            <a:schemeClr val="accent5">
              <a:hueOff val="-1986775"/>
              <a:satOff val="7962"/>
              <a:lumOff val="17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  SP</a:t>
          </a:r>
          <a:endParaRPr lang="en-US" sz="2700" kern="1200" dirty="0"/>
        </a:p>
      </dsp:txBody>
      <dsp:txXfrm>
        <a:off x="1341144" y="1949962"/>
        <a:ext cx="7574281" cy="674371"/>
      </dsp:txXfrm>
    </dsp:sp>
    <dsp:sp modelId="{B549D8B2-0066-4395-98B7-5FE978E959CE}">
      <dsp:nvSpPr>
        <dsp:cNvPr id="0" name=""/>
        <dsp:cNvSpPr/>
      </dsp:nvSpPr>
      <dsp:spPr>
        <a:xfrm>
          <a:off x="518877" y="2889754"/>
          <a:ext cx="1644371" cy="3506720"/>
        </a:xfrm>
        <a:prstGeom prst="pie">
          <a:avLst>
            <a:gd name="adj1" fmla="val 5400000"/>
            <a:gd name="adj2" fmla="val 16200000"/>
          </a:avLst>
        </a:prstGeom>
        <a:solidFill>
          <a:schemeClr val="accent5">
            <a:hueOff val="-3973551"/>
            <a:satOff val="15924"/>
            <a:lumOff val="3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9D1A2F-7B76-44BE-A408-6DB2B7A87DD5}">
      <dsp:nvSpPr>
        <dsp:cNvPr id="0" name=""/>
        <dsp:cNvSpPr/>
      </dsp:nvSpPr>
      <dsp:spPr>
        <a:xfrm>
          <a:off x="1341144" y="2894068"/>
          <a:ext cx="7574281" cy="3506720"/>
        </a:xfrm>
        <a:prstGeom prst="rect">
          <a:avLst/>
        </a:prstGeom>
        <a:solidFill>
          <a:schemeClr val="lt1">
            <a:alpha val="90000"/>
            <a:hueOff val="0"/>
            <a:satOff val="0"/>
            <a:lumOff val="0"/>
            <a:alphaOff val="0"/>
          </a:schemeClr>
        </a:solidFill>
        <a:ln w="25400" cap="flat" cmpd="sng" algn="ctr">
          <a:solidFill>
            <a:schemeClr val="accent5">
              <a:hueOff val="-3973551"/>
              <a:satOff val="15924"/>
              <a:lumOff val="34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  AT</a:t>
          </a:r>
          <a:endParaRPr lang="en-US" sz="2700" kern="1200" dirty="0"/>
        </a:p>
      </dsp:txBody>
      <dsp:txXfrm>
        <a:off x="1341144" y="2894068"/>
        <a:ext cx="7574281" cy="674366"/>
      </dsp:txXfrm>
    </dsp:sp>
    <dsp:sp modelId="{3D942992-1F30-4C7E-910A-F21E38FF9F07}">
      <dsp:nvSpPr>
        <dsp:cNvPr id="0" name=""/>
        <dsp:cNvSpPr/>
      </dsp:nvSpPr>
      <dsp:spPr>
        <a:xfrm>
          <a:off x="740267" y="3838125"/>
          <a:ext cx="1201657" cy="2562606"/>
        </a:xfrm>
        <a:prstGeom prst="pie">
          <a:avLst>
            <a:gd name="adj1" fmla="val 5400000"/>
            <a:gd name="adj2" fmla="val 16200000"/>
          </a:avLst>
        </a:prstGeom>
        <a:solidFill>
          <a:schemeClr val="accent5">
            <a:hueOff val="-5960326"/>
            <a:satOff val="23887"/>
            <a:lumOff val="5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E1B40B-0B83-4F6C-A063-AA5554B62429}">
      <dsp:nvSpPr>
        <dsp:cNvPr id="0" name=""/>
        <dsp:cNvSpPr/>
      </dsp:nvSpPr>
      <dsp:spPr>
        <a:xfrm>
          <a:off x="1341144" y="3990459"/>
          <a:ext cx="7574281" cy="2257937"/>
        </a:xfrm>
        <a:prstGeom prst="rect">
          <a:avLst/>
        </a:prstGeom>
        <a:solidFill>
          <a:schemeClr val="lt1">
            <a:alpha val="90000"/>
            <a:hueOff val="0"/>
            <a:satOff val="0"/>
            <a:lumOff val="0"/>
            <a:alphaOff val="0"/>
          </a:schemeClr>
        </a:solidFill>
        <a:ln w="25400" cap="flat" cmpd="sng" algn="ctr">
          <a:solidFill>
            <a:schemeClr val="accent5">
              <a:hueOff val="-5960326"/>
              <a:satOff val="23887"/>
              <a:lumOff val="517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  GO</a:t>
          </a:r>
          <a:endParaRPr lang="en-US" sz="2700" kern="1200" dirty="0"/>
        </a:p>
      </dsp:txBody>
      <dsp:txXfrm>
        <a:off x="1341144" y="3990459"/>
        <a:ext cx="7574281" cy="594195"/>
      </dsp:txXfrm>
    </dsp:sp>
    <dsp:sp modelId="{204E6A68-1A6D-4D20-9EED-EDA042B32B70}">
      <dsp:nvSpPr>
        <dsp:cNvPr id="0" name=""/>
        <dsp:cNvSpPr/>
      </dsp:nvSpPr>
      <dsp:spPr>
        <a:xfrm>
          <a:off x="961587" y="4782299"/>
          <a:ext cx="758940" cy="1618486"/>
        </a:xfrm>
        <a:prstGeom prst="pie">
          <a:avLst>
            <a:gd name="adj1" fmla="val 5400000"/>
            <a:gd name="adj2" fmla="val 16200000"/>
          </a:avLst>
        </a:prstGeom>
        <a:solidFill>
          <a:schemeClr val="accent5">
            <a:hueOff val="-7947101"/>
            <a:satOff val="31849"/>
            <a:lumOff val="69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6A86C62-BA91-4EFA-AFDA-797E8FFB3E1B}">
      <dsp:nvSpPr>
        <dsp:cNvPr id="0" name=""/>
        <dsp:cNvSpPr/>
      </dsp:nvSpPr>
      <dsp:spPr>
        <a:xfrm>
          <a:off x="1341144" y="4782299"/>
          <a:ext cx="7574281" cy="1618486"/>
        </a:xfrm>
        <a:prstGeom prst="rect">
          <a:avLst/>
        </a:prstGeom>
        <a:solidFill>
          <a:schemeClr val="lt1">
            <a:alpha val="90000"/>
            <a:hueOff val="0"/>
            <a:satOff val="0"/>
            <a:lumOff val="0"/>
            <a:alphaOff val="0"/>
          </a:schemeClr>
        </a:solidFill>
        <a:ln w="25400" cap="flat" cmpd="sng" algn="ctr">
          <a:solidFill>
            <a:schemeClr val="accent5">
              <a:hueOff val="-7947101"/>
              <a:satOff val="31849"/>
              <a:lumOff val="690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  BT</a:t>
          </a:r>
          <a:endParaRPr lang="en-US" sz="2700" kern="1200" dirty="0"/>
        </a:p>
      </dsp:txBody>
      <dsp:txXfrm>
        <a:off x="1341144" y="4782299"/>
        <a:ext cx="7574281" cy="674371"/>
      </dsp:txXfrm>
    </dsp:sp>
    <dsp:sp modelId="{692916FF-BB72-47F4-B394-0F9B00949DD1}">
      <dsp:nvSpPr>
        <dsp:cNvPr id="0" name=""/>
        <dsp:cNvSpPr/>
      </dsp:nvSpPr>
      <dsp:spPr>
        <a:xfrm>
          <a:off x="1182978" y="5726398"/>
          <a:ext cx="316217" cy="674366"/>
        </a:xfrm>
        <a:prstGeom prst="pie">
          <a:avLst>
            <a:gd name="adj1" fmla="val 5400000"/>
            <a:gd name="adj2" fmla="val 1620000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8044E9-0C11-4F2F-A4FC-29F4BDFCA5C1}">
      <dsp:nvSpPr>
        <dsp:cNvPr id="0" name=""/>
        <dsp:cNvSpPr/>
      </dsp:nvSpPr>
      <dsp:spPr>
        <a:xfrm>
          <a:off x="1341144" y="5551241"/>
          <a:ext cx="7574281" cy="849560"/>
        </a:xfrm>
        <a:prstGeom prst="rect">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  US</a:t>
          </a:r>
          <a:endParaRPr lang="en-US" sz="2700" kern="1200" dirty="0"/>
        </a:p>
      </dsp:txBody>
      <dsp:txXfrm>
        <a:off x="1341144" y="5551241"/>
        <a:ext cx="7574281" cy="849560"/>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1000"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7938" y="0"/>
            <a:ext cx="2921000" cy="493713"/>
          </a:xfrm>
          <a:prstGeom prst="rect">
            <a:avLst/>
          </a:prstGeom>
        </p:spPr>
        <p:txBody>
          <a:bodyPr vert="horz" lIns="91440" tIns="45720" rIns="91440" bIns="45720" rtlCol="0"/>
          <a:lstStyle>
            <a:lvl1pPr algn="r">
              <a:defRPr sz="1200"/>
            </a:lvl1pPr>
          </a:lstStyle>
          <a:p>
            <a:fld id="{353D7732-AA9B-424C-A485-FCBDF684E9DC}" type="datetimeFigureOut">
              <a:rPr lang="en-US" smtClean="0"/>
              <a:pPr/>
              <a:t>18/10/2016</a:t>
            </a:fld>
            <a:endParaRPr lang="en-US"/>
          </a:p>
        </p:txBody>
      </p:sp>
      <p:sp>
        <p:nvSpPr>
          <p:cNvPr id="4" name="Slide Image Placeholder 3"/>
          <p:cNvSpPr>
            <a:spLocks noGrp="1" noRot="1" noChangeAspect="1"/>
          </p:cNvSpPr>
          <p:nvPr>
            <p:ph type="sldImg" idx="2"/>
          </p:nvPr>
        </p:nvSpPr>
        <p:spPr>
          <a:xfrm>
            <a:off x="903288" y="739775"/>
            <a:ext cx="4933950" cy="37004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4688" y="4687888"/>
            <a:ext cx="5391150" cy="44402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2600"/>
            <a:ext cx="2921000" cy="4937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7938" y="9372600"/>
            <a:ext cx="2921000" cy="493713"/>
          </a:xfrm>
          <a:prstGeom prst="rect">
            <a:avLst/>
          </a:prstGeom>
        </p:spPr>
        <p:txBody>
          <a:bodyPr vert="horz" lIns="91440" tIns="45720" rIns="91440" bIns="45720" rtlCol="0" anchor="b"/>
          <a:lstStyle>
            <a:lvl1pPr algn="r">
              <a:defRPr sz="1200"/>
            </a:lvl1pPr>
          </a:lstStyle>
          <a:p>
            <a:fld id="{EE0264DD-99C3-4D7B-A993-EF78F66C6D41}" type="slidenum">
              <a:rPr lang="en-US" smtClean="0"/>
              <a:pPr/>
              <a:t>‹#›</a:t>
            </a:fld>
            <a:endParaRPr lang="en-US"/>
          </a:p>
        </p:txBody>
      </p:sp>
    </p:spTree>
    <p:extLst>
      <p:ext uri="{BB962C8B-B14F-4D97-AF65-F5344CB8AC3E}">
        <p14:creationId xmlns:p14="http://schemas.microsoft.com/office/powerpoint/2010/main" xmlns="" val="4195403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The purpose </a:t>
            </a:r>
            <a:r>
              <a:rPr lang="en-US" baseline="0" dirty="0" smtClean="0"/>
              <a:t>of this presentation is to establish consistency of PM delivery</a:t>
            </a:r>
          </a:p>
          <a:p>
            <a:pPr>
              <a:buFontTx/>
              <a:buChar char="-"/>
            </a:pPr>
            <a:r>
              <a:rPr lang="en-US" baseline="0" dirty="0" smtClean="0"/>
              <a:t> By presenting this we set the framework of ranking session, to better manage the expectation within the panel.</a:t>
            </a:r>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Summarize</a:t>
            </a:r>
            <a:r>
              <a:rPr lang="en-US" baseline="0" dirty="0" smtClean="0"/>
              <a:t> Key points. </a:t>
            </a:r>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dirty="0" smtClean="0"/>
              <a:t>Purpose</a:t>
            </a:r>
            <a:r>
              <a:rPr lang="en-US" baseline="0" dirty="0" smtClean="0"/>
              <a:t> of this slide is to give an overview from start of process to end including F2F reviews, ranking, VP and Merit </a:t>
            </a:r>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focused</a:t>
            </a:r>
            <a:r>
              <a:rPr lang="en-US" baseline="0" dirty="0" smtClean="0"/>
              <a:t> on the current time i.e. end of year appraisal with clear events and timeline </a:t>
            </a:r>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200" dirty="0" smtClean="0"/>
              <a:t>Clarity</a:t>
            </a:r>
            <a:r>
              <a:rPr lang="en-US" sz="1200" baseline="0" dirty="0" smtClean="0"/>
              <a:t> of roles and responsibilities of all parties involved in the ranking process.  Highlighting the importance of F2F discussion..   Ranking, and Rating.  Also this slide clarifies the honoring the order of ranking and mechanism of changes </a:t>
            </a:r>
            <a:r>
              <a:rPr lang="en-US" sz="1200" dirty="0" smtClean="0"/>
              <a:t/>
            </a:r>
            <a:br>
              <a:rPr lang="en-US" sz="1200" dirty="0" smtClean="0"/>
            </a:br>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Summary (</a:t>
            </a:r>
            <a:r>
              <a:rPr lang="en-US" smtClean="0"/>
              <a:t>big rules).</a:t>
            </a:r>
            <a:endParaRPr lang="en-US"/>
          </a:p>
        </p:txBody>
      </p:sp>
      <p:sp>
        <p:nvSpPr>
          <p:cNvPr id="4" name="Slide Number Placeholder 3"/>
          <p:cNvSpPr>
            <a:spLocks noGrp="1"/>
          </p:cNvSpPr>
          <p:nvPr>
            <p:ph type="sldNum" sz="quarter" idx="10"/>
          </p:nvPr>
        </p:nvSpPr>
        <p:spPr/>
        <p:txBody>
          <a:bodyPr/>
          <a:lstStyle/>
          <a:p>
            <a:fld id="{EE0264DD-99C3-4D7B-A993-EF78F66C6D41}"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0264DD-99C3-4D7B-A993-EF78F66C6D41}"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C429FD0-A423-4157-BABA-1485276B1FC4}" type="datetime1">
              <a:rPr lang="en-US" smtClean="0"/>
              <a:pPr/>
              <a:t>18/10/2016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1917424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A4DD33-4FD6-40AD-B744-876AD25ADBF9}" type="datetime1">
              <a:rPr lang="en-US" smtClean="0"/>
              <a:pPr/>
              <a:t>18/10/2016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3758157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30579F-ADE3-46CE-8A65-A5885AC2BB7C}" type="datetime1">
              <a:rPr lang="en-US" smtClean="0"/>
              <a:pPr/>
              <a:t>18/10/2016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912252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733F07-5231-4844-BB81-1EAD4A27FE9C}" type="datetime1">
              <a:rPr lang="en-US" smtClean="0"/>
              <a:pPr/>
              <a:t>18/10/2016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1157952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1447800" y="5562600"/>
            <a:ext cx="2133600" cy="365125"/>
          </a:xfrm>
        </p:spPr>
        <p:txBody>
          <a:bodyPr/>
          <a:lstStyle/>
          <a:p>
            <a:fld id="{8AA65AB3-DEE6-4F76-8CFF-874835B10D34}" type="datetime1">
              <a:rPr lang="en-US" smtClean="0"/>
              <a:pPr/>
              <a:t>18/10/2016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343149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EA4511-4A7B-4E4C-8A0C-FCE70870FDAD}" type="datetime1">
              <a:rPr lang="en-US" smtClean="0"/>
              <a:pPr/>
              <a:t>18/10/2016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3375157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91A3808-5A40-416E-AECB-C1ADBC5A65EE}" type="datetime1">
              <a:rPr lang="en-US" smtClean="0"/>
              <a:pPr/>
              <a:t>18/10/2016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2688418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F6CAB4D-139B-4DB1-9EF5-3057C180A24C}" type="datetime1">
              <a:rPr lang="en-US" smtClean="0"/>
              <a:pPr/>
              <a:t>18/10/2016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1890573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BD7D3F-7429-4DA3-AAAC-DE02D8403907}" type="datetime1">
              <a:rPr lang="en-US" smtClean="0"/>
              <a:pPr/>
              <a:t>18/10/2016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3344302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510C73-F956-445B-ADF5-D50B49CB0968}" type="datetime1">
              <a:rPr lang="en-US" smtClean="0"/>
              <a:pPr/>
              <a:t>18/10/2016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2469089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5ED5E-8A31-40FD-8171-77089BCA13F3}" type="datetime1">
              <a:rPr lang="en-US" smtClean="0"/>
              <a:pPr/>
              <a:t>18/10/2016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82EFDD4-50AF-4C63-981E-CFB9460AD4B6}" type="slidenum">
              <a:rPr lang="en-US" smtClean="0"/>
              <a:pPr/>
              <a:t>‹#›</a:t>
            </a:fld>
            <a:endParaRPr lang="en-US" dirty="0"/>
          </a:p>
        </p:txBody>
      </p:sp>
    </p:spTree>
    <p:extLst>
      <p:ext uri="{BB962C8B-B14F-4D97-AF65-F5344CB8AC3E}">
        <p14:creationId xmlns:p14="http://schemas.microsoft.com/office/powerpoint/2010/main" xmlns="" val="3472647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D39084-3D7C-4826-85AC-85CB323DC8F2}" type="datetime1">
              <a:rPr lang="en-US" smtClean="0"/>
              <a:pPr/>
              <a:t>18/10/2016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2EFDD4-50AF-4C63-981E-CFB9460AD4B6}" type="slidenum">
              <a:rPr lang="en-US" smtClean="0"/>
              <a:pPr/>
              <a:t>‹#›</a:t>
            </a:fld>
            <a:endParaRPr lang="en-US" dirty="0"/>
          </a:p>
        </p:txBody>
      </p:sp>
      <p:pic>
        <p:nvPicPr>
          <p:cNvPr id="2051" name="Picture 3" descr="C:\Ruchi\Ruchi\PDO\2012\Corporate Identity\PDO ppt 2.jp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44000" cy="68640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657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4900" b="1" dirty="0" smtClean="0"/>
              <a:t>Performance Ranking Criteria &amp; Guidelines</a:t>
            </a:r>
            <a:r>
              <a:rPr lang="en-US" sz="5400" b="1" dirty="0" smtClean="0"/>
              <a:t/>
            </a:r>
            <a:br>
              <a:rPr lang="en-US" sz="5400" b="1" dirty="0" smtClean="0"/>
            </a:br>
            <a:endParaRPr lang="en-US" sz="3100" b="1" dirty="0">
              <a:solidFill>
                <a:srgbClr val="7030A0"/>
              </a:solidFill>
            </a:endParaRPr>
          </a:p>
        </p:txBody>
      </p:sp>
      <p:sp>
        <p:nvSpPr>
          <p:cNvPr id="4" name="Slide Number Placeholder 3"/>
          <p:cNvSpPr>
            <a:spLocks noGrp="1"/>
          </p:cNvSpPr>
          <p:nvPr>
            <p:ph type="sldNum" sz="quarter" idx="12"/>
          </p:nvPr>
        </p:nvSpPr>
        <p:spPr/>
        <p:txBody>
          <a:bodyPr/>
          <a:lstStyle/>
          <a:p>
            <a:fld id="{882EFDD4-50AF-4C63-981E-CFB9460AD4B6}" type="slidenum">
              <a:rPr lang="en-US" smtClean="0"/>
              <a:pPr/>
              <a:t>1</a:t>
            </a:fld>
            <a:endParaRPr lang="en-US" dirty="0"/>
          </a:p>
        </p:txBody>
      </p:sp>
      <p:sp>
        <p:nvSpPr>
          <p:cNvPr id="5" name="Title 1"/>
          <p:cNvSpPr txBox="1">
            <a:spLocks/>
          </p:cNvSpPr>
          <p:nvPr/>
        </p:nvSpPr>
        <p:spPr>
          <a:xfrm>
            <a:off x="685800" y="3810000"/>
            <a:ext cx="7772400" cy="1470025"/>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1600" b="1" i="0" u="none" strike="noStrike" kern="1200" cap="none" spc="0" normalizeH="0" baseline="0" noProof="0" dirty="0" smtClean="0">
                <a:ln>
                  <a:noFill/>
                </a:ln>
                <a:solidFill>
                  <a:srgbClr val="00B050"/>
                </a:solidFill>
                <a:effectLst/>
                <a:uLnTx/>
                <a:uFillTx/>
                <a:latin typeface="+mj-lt"/>
                <a:ea typeface="+mj-ea"/>
                <a:cs typeface="+mj-cs"/>
              </a:rPr>
              <a:t>Presented By: </a:t>
            </a:r>
            <a:r>
              <a:rPr lang="en-US" sz="1600" b="1" dirty="0" smtClean="0">
                <a:solidFill>
                  <a:srgbClr val="00B050"/>
                </a:solidFill>
                <a:latin typeface="+mj-lt"/>
                <a:ea typeface="+mj-ea"/>
                <a:cs typeface="+mj-cs"/>
              </a:rPr>
              <a:t>Fahad Al Jabri</a:t>
            </a:r>
            <a:endParaRPr kumimoji="0" lang="en-US" sz="1600" b="1" i="0" u="none" strike="noStrike" kern="1200" cap="none" spc="0" normalizeH="0" baseline="0" noProof="0" dirty="0" smtClean="0">
              <a:ln>
                <a:noFill/>
              </a:ln>
              <a:solidFill>
                <a:srgbClr val="00B050"/>
              </a:solidFill>
              <a:effectLst/>
              <a:uLnTx/>
              <a:uFillTx/>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US" sz="1600" b="1" dirty="0" smtClean="0">
                <a:latin typeface="+mj-lt"/>
                <a:ea typeface="+mj-ea"/>
                <a:cs typeface="+mj-cs"/>
              </a:rPr>
              <a:t>HR Business Partner</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j-lt"/>
                <a:ea typeface="+mj-ea"/>
                <a:cs typeface="+mj-cs"/>
              </a:rPr>
              <a:t>Date: </a:t>
            </a:r>
            <a:r>
              <a:rPr lang="en-US" sz="1600" b="1" dirty="0" smtClean="0">
                <a:latin typeface="+mj-lt"/>
                <a:ea typeface="+mj-ea"/>
                <a:cs typeface="+mj-cs"/>
              </a:rPr>
              <a:t>18</a:t>
            </a:r>
            <a:r>
              <a:rPr kumimoji="0" lang="en-US" sz="1600" b="1" i="0" u="none" strike="noStrike" kern="1200" cap="none" spc="0" normalizeH="0" baseline="0" noProof="0" dirty="0" smtClean="0">
                <a:ln>
                  <a:noFill/>
                </a:ln>
                <a:solidFill>
                  <a:schemeClr val="tx1"/>
                </a:solidFill>
                <a:effectLst/>
                <a:uLnTx/>
                <a:uFillTx/>
                <a:latin typeface="+mj-lt"/>
                <a:ea typeface="+mj-ea"/>
                <a:cs typeface="+mj-cs"/>
              </a:rPr>
              <a:t>/10/2016</a:t>
            </a:r>
            <a:endParaRPr kumimoji="0" lang="en-US" sz="16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normAutofit/>
          </a:bodyPr>
          <a:lstStyle/>
          <a:p>
            <a:pPr algn="l"/>
            <a:r>
              <a:rPr lang="en-GB" sz="4000" b="1" dirty="0" smtClean="0">
                <a:solidFill>
                  <a:schemeClr val="bg1"/>
                </a:solidFill>
              </a:rPr>
              <a:t>General Guidelines</a:t>
            </a:r>
            <a:endParaRPr lang="en-US" sz="4000" b="1" dirty="0">
              <a:solidFill>
                <a:schemeClr val="bg1"/>
              </a:solidFill>
            </a:endParaRPr>
          </a:p>
        </p:txBody>
      </p:sp>
      <p:sp>
        <p:nvSpPr>
          <p:cNvPr id="4" name="Slide Number Placeholder 3"/>
          <p:cNvSpPr>
            <a:spLocks noGrp="1"/>
          </p:cNvSpPr>
          <p:nvPr>
            <p:ph type="sldNum" sz="quarter" idx="12"/>
          </p:nvPr>
        </p:nvSpPr>
        <p:spPr/>
        <p:txBody>
          <a:bodyPr/>
          <a:lstStyle/>
          <a:p>
            <a:fld id="{882EFDD4-50AF-4C63-981E-CFB9460AD4B6}" type="slidenum">
              <a:rPr lang="en-US" smtClean="0"/>
              <a:pPr/>
              <a:t>10</a:t>
            </a:fld>
            <a:endParaRPr lang="en-US" dirty="0"/>
          </a:p>
        </p:txBody>
      </p:sp>
      <p:sp>
        <p:nvSpPr>
          <p:cNvPr id="8" name="Rectangle 8"/>
          <p:cNvSpPr>
            <a:spLocks noChangeArrowheads="1"/>
          </p:cNvSpPr>
          <p:nvPr/>
        </p:nvSpPr>
        <p:spPr bwMode="auto">
          <a:xfrm>
            <a:off x="649288" y="4352925"/>
            <a:ext cx="7816850" cy="519113"/>
          </a:xfrm>
          <a:prstGeom prst="rect">
            <a:avLst/>
          </a:prstGeom>
          <a:noFill/>
          <a:ln w="9525">
            <a:noFill/>
            <a:miter lim="800000"/>
            <a:headEnd/>
            <a:tailEnd/>
          </a:ln>
        </p:spPr>
        <p:txBody>
          <a:bodyPr lIns="0" tIns="0" rIns="0" bIns="0" anchor="ctr" anchorCtr="1"/>
          <a:lstStyle/>
          <a:p>
            <a:pPr marL="342900" indent="-342900" algn="ctr">
              <a:lnSpc>
                <a:spcPct val="95000"/>
              </a:lnSpc>
              <a:spcBef>
                <a:spcPct val="0"/>
              </a:spcBef>
            </a:pPr>
            <a:endParaRPr lang="en-US" sz="1600" b="0" dirty="0"/>
          </a:p>
        </p:txBody>
      </p:sp>
      <p:sp>
        <p:nvSpPr>
          <p:cNvPr id="10" name="Rectangle 1029"/>
          <p:cNvSpPr>
            <a:spLocks noChangeArrowheads="1"/>
          </p:cNvSpPr>
          <p:nvPr/>
        </p:nvSpPr>
        <p:spPr bwMode="auto">
          <a:xfrm>
            <a:off x="685800" y="5029200"/>
            <a:ext cx="7816850" cy="838200"/>
          </a:xfrm>
          <a:prstGeom prst="rect">
            <a:avLst/>
          </a:prstGeom>
          <a:noFill/>
          <a:ln w="9525">
            <a:noFill/>
            <a:miter lim="800000"/>
            <a:headEnd/>
            <a:tailEnd/>
          </a:ln>
        </p:spPr>
        <p:txBody>
          <a:bodyPr lIns="0" tIns="0" rIns="0" bIns="0" anchor="ctr" anchorCtr="1"/>
          <a:lstStyle/>
          <a:p>
            <a:pPr marL="342900" indent="-342900" algn="ctr">
              <a:lnSpc>
                <a:spcPct val="95000"/>
              </a:lnSpc>
              <a:spcBef>
                <a:spcPct val="0"/>
              </a:spcBef>
            </a:pPr>
            <a:endParaRPr lang="en-US" sz="1600" b="0" dirty="0"/>
          </a:p>
        </p:txBody>
      </p:sp>
      <p:sp>
        <p:nvSpPr>
          <p:cNvPr id="11" name="Content Placeholder 2"/>
          <p:cNvSpPr>
            <a:spLocks noGrp="1"/>
          </p:cNvSpPr>
          <p:nvPr>
            <p:ph idx="1"/>
          </p:nvPr>
        </p:nvSpPr>
        <p:spPr>
          <a:xfrm>
            <a:off x="457200" y="1371600"/>
            <a:ext cx="8229600" cy="3124200"/>
          </a:xfrm>
        </p:spPr>
        <p:txBody>
          <a:bodyPr>
            <a:noAutofit/>
          </a:bodyPr>
          <a:lstStyle/>
          <a:p>
            <a:r>
              <a:rPr lang="en-GB" sz="1800" dirty="0" smtClean="0">
                <a:solidFill>
                  <a:srgbClr val="C00000"/>
                </a:solidFill>
              </a:rPr>
              <a:t>Confidentiality &amp; Cabinet Responsibility for ranking.</a:t>
            </a:r>
          </a:p>
          <a:p>
            <a:pPr>
              <a:buNone/>
            </a:pPr>
            <a:endParaRPr lang="en-GB" sz="800" dirty="0" smtClean="0">
              <a:solidFill>
                <a:srgbClr val="C00000"/>
              </a:solidFill>
            </a:endParaRPr>
          </a:p>
          <a:p>
            <a:r>
              <a:rPr lang="en-US" sz="1800" dirty="0" smtClean="0">
                <a:solidFill>
                  <a:srgbClr val="0000CC"/>
                </a:solidFill>
              </a:rPr>
              <a:t>CEP is not a criterion for performance ranking.</a:t>
            </a:r>
          </a:p>
          <a:p>
            <a:pPr>
              <a:buNone/>
            </a:pPr>
            <a:endParaRPr lang="en-US" sz="800" dirty="0" smtClean="0">
              <a:solidFill>
                <a:srgbClr val="0000CC"/>
              </a:solidFill>
            </a:endParaRPr>
          </a:p>
          <a:p>
            <a:pPr>
              <a:buNone/>
            </a:pPr>
            <a:endParaRPr lang="en-GB" sz="800" dirty="0" smtClean="0">
              <a:solidFill>
                <a:srgbClr val="0000CC"/>
              </a:solidFill>
            </a:endParaRPr>
          </a:p>
          <a:p>
            <a:r>
              <a:rPr lang="en-GB" sz="1800" dirty="0" smtClean="0">
                <a:solidFill>
                  <a:srgbClr val="0000CC"/>
                </a:solidFill>
              </a:rPr>
              <a:t>Approved prolong absence e.g. maternity, medical sick leave by MCC, should not be penalised.</a:t>
            </a:r>
          </a:p>
          <a:p>
            <a:pPr>
              <a:buNone/>
            </a:pPr>
            <a:endParaRPr lang="en-US" sz="800" dirty="0" smtClean="0">
              <a:solidFill>
                <a:srgbClr val="0000CC"/>
              </a:solidFill>
            </a:endParaRPr>
          </a:p>
          <a:p>
            <a:r>
              <a:rPr lang="en-GB" sz="1800" dirty="0" smtClean="0">
                <a:solidFill>
                  <a:srgbClr val="C00000"/>
                </a:solidFill>
              </a:rPr>
              <a:t>Performance Rating feedback should be given by Direct Supervisor face to face.</a:t>
            </a:r>
          </a:p>
          <a:p>
            <a:pPr>
              <a:buNone/>
            </a:pPr>
            <a:endParaRPr lang="en-GB" sz="800" dirty="0" smtClean="0">
              <a:solidFill>
                <a:srgbClr val="0000CC"/>
              </a:solidFill>
            </a:endParaRPr>
          </a:p>
          <a:p>
            <a:r>
              <a:rPr lang="en-GB" sz="1800" dirty="0" smtClean="0">
                <a:solidFill>
                  <a:srgbClr val="0000CC"/>
                </a:solidFill>
              </a:rPr>
              <a:t>Receiving the Unsatisfactory or Below Target rating will lead to the start of formal Performance Improvement Procedure (PIP).</a:t>
            </a:r>
            <a:endParaRPr lang="en-GB" sz="18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2EFDD4-50AF-4C63-981E-CFB9460AD4B6}" type="slidenum">
              <a:rPr lang="en-US" smtClean="0"/>
              <a:pPr/>
              <a:t>11</a:t>
            </a:fld>
            <a:endParaRPr lang="en-US" dirty="0"/>
          </a:p>
        </p:txBody>
      </p:sp>
      <p:sp>
        <p:nvSpPr>
          <p:cNvPr id="7" name="Content Placeholder 2"/>
          <p:cNvSpPr txBox="1">
            <a:spLocks/>
          </p:cNvSpPr>
          <p:nvPr/>
        </p:nvSpPr>
        <p:spPr>
          <a:xfrm>
            <a:off x="457200" y="914400"/>
            <a:ext cx="8229600" cy="4800600"/>
          </a:xfrm>
          <a:prstGeom prst="rect">
            <a:avLst/>
          </a:prstGeom>
        </p:spPr>
        <p:txBody>
          <a:bodyPr vert="horz" lIns="91440" tIns="45720" rIns="91440" bIns="45720" rtlCol="0">
            <a:noAutofit/>
          </a:bodyPr>
          <a:lstStyle/>
          <a:p>
            <a:pPr marL="342900" indent="-342900">
              <a:spcBef>
                <a:spcPct val="20000"/>
              </a:spcBef>
              <a:buFont typeface="Arial" pitchFamily="34" charset="0"/>
              <a:buChar char="•"/>
            </a:pPr>
            <a:endParaRPr lang="en-US" dirty="0" smtClean="0"/>
          </a:p>
          <a:p>
            <a:pPr marL="342900" indent="-342900">
              <a:spcBef>
                <a:spcPct val="20000"/>
              </a:spcBef>
              <a:buFont typeface="Arial" pitchFamily="34" charset="0"/>
              <a:buChar char="•"/>
            </a:pPr>
            <a:endParaRPr lang="en-US" dirty="0" smtClean="0"/>
          </a:p>
          <a:p>
            <a:pPr marL="342900" lvl="0" indent="-342900">
              <a:spcBef>
                <a:spcPct val="20000"/>
              </a:spcBef>
              <a:buFont typeface="Arial" pitchFamily="34" charset="0"/>
              <a:buChar char="•"/>
            </a:pPr>
            <a:endParaRPr lang="en-US" dirty="0" smtClean="0"/>
          </a:p>
          <a:p>
            <a:pPr marL="342900" indent="-342900">
              <a:spcBef>
                <a:spcPct val="20000"/>
              </a:spcBef>
              <a:buFont typeface="Arial" pitchFamily="34" charset="0"/>
              <a:buChar char="•"/>
            </a:pPr>
            <a:endParaRPr lang="en-US" dirty="0" smtClean="0"/>
          </a:p>
          <a:p>
            <a:pPr marL="342900" marR="0" lvl="0" indent="-342900" algn="l" defTabSz="914400" rtl="0" eaLnBrk="1" fontAlgn="auto" latinLnBrk="0" hangingPunct="1">
              <a:spcBef>
                <a:spcPct val="20000"/>
              </a:spcBef>
              <a:spcAft>
                <a:spcPts val="0"/>
              </a:spcAft>
              <a:buClrTx/>
              <a:buSzTx/>
              <a:buFont typeface="Arial" pitchFamily="34" charset="0"/>
              <a:buChar char="•"/>
              <a:tabLst/>
              <a:defRPr/>
            </a:pPr>
            <a:endParaRPr kumimoji="0" lang="en-GB"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spcBef>
                <a:spcPct val="20000"/>
              </a:spcBef>
              <a:spcAft>
                <a:spcPts val="0"/>
              </a:spcAft>
              <a:buClrTx/>
              <a:buSzTx/>
              <a:buFont typeface="Arial" pitchFamily="34" charset="0"/>
              <a:buChar char="•"/>
              <a:tabLst/>
              <a:defRPr/>
            </a:pPr>
            <a:endParaRPr kumimoji="0" lang="en-US" b="0" i="0" u="none" strike="noStrike" kern="1200" cap="none" spc="0" normalizeH="0" baseline="0" noProof="0" dirty="0">
              <a:ln>
                <a:noFill/>
              </a:ln>
              <a:solidFill>
                <a:schemeClr val="tx1"/>
              </a:solidFill>
              <a:effectLst/>
              <a:uLnTx/>
              <a:uFillTx/>
              <a:latin typeface="+mn-lt"/>
              <a:ea typeface="+mn-ea"/>
              <a:cs typeface="+mn-cs"/>
            </a:endParaRPr>
          </a:p>
        </p:txBody>
      </p:sp>
      <p:sp>
        <p:nvSpPr>
          <p:cNvPr id="9" name="Title 1"/>
          <p:cNvSpPr>
            <a:spLocks noGrp="1"/>
          </p:cNvSpPr>
          <p:nvPr>
            <p:ph type="title"/>
          </p:nvPr>
        </p:nvSpPr>
        <p:spPr>
          <a:xfrm>
            <a:off x="457200" y="0"/>
            <a:ext cx="8229600" cy="762000"/>
          </a:xfrm>
        </p:spPr>
        <p:txBody>
          <a:bodyPr>
            <a:normAutofit/>
          </a:bodyPr>
          <a:lstStyle/>
          <a:p>
            <a:r>
              <a:rPr lang="en-GB" sz="4000" b="1" dirty="0" smtClean="0">
                <a:solidFill>
                  <a:schemeClr val="bg1"/>
                </a:solidFill>
              </a:rPr>
              <a:t>Points Considered while ranking</a:t>
            </a:r>
            <a:endParaRPr lang="en-US" sz="4000" b="1" dirty="0">
              <a:solidFill>
                <a:schemeClr val="bg1"/>
              </a:solidFill>
            </a:endParaRPr>
          </a:p>
        </p:txBody>
      </p:sp>
      <p:sp>
        <p:nvSpPr>
          <p:cNvPr id="5" name="Content Placeholder 2"/>
          <p:cNvSpPr>
            <a:spLocks noGrp="1"/>
          </p:cNvSpPr>
          <p:nvPr>
            <p:ph idx="1"/>
          </p:nvPr>
        </p:nvSpPr>
        <p:spPr>
          <a:xfrm>
            <a:off x="381000" y="1066800"/>
            <a:ext cx="8610600" cy="3657600"/>
          </a:xfrm>
        </p:spPr>
        <p:txBody>
          <a:bodyPr>
            <a:noAutofit/>
          </a:bodyPr>
          <a:lstStyle/>
          <a:p>
            <a:pPr>
              <a:buNone/>
            </a:pPr>
            <a:endParaRPr lang="en-GB" sz="800" dirty="0" smtClean="0">
              <a:solidFill>
                <a:srgbClr val="0000CC"/>
              </a:solidFill>
            </a:endParaRPr>
          </a:p>
          <a:p>
            <a:pPr lvl="0">
              <a:defRPr/>
            </a:pPr>
            <a:r>
              <a:rPr lang="en-US" sz="1800" dirty="0" smtClean="0">
                <a:solidFill>
                  <a:srgbClr val="C00000"/>
                </a:solidFill>
              </a:rPr>
              <a:t>Salary Group Differences within the peer group.</a:t>
            </a:r>
          </a:p>
          <a:p>
            <a:pPr lvl="0">
              <a:defRPr/>
            </a:pPr>
            <a:endParaRPr lang="en-US" sz="800" dirty="0" smtClean="0">
              <a:solidFill>
                <a:srgbClr val="0000CC"/>
              </a:solidFill>
            </a:endParaRPr>
          </a:p>
          <a:p>
            <a:pPr lvl="0"/>
            <a:r>
              <a:rPr lang="en-US" sz="1800" dirty="0" smtClean="0">
                <a:solidFill>
                  <a:srgbClr val="0000CC"/>
                </a:solidFill>
              </a:rPr>
              <a:t>Job Visibility.</a:t>
            </a:r>
          </a:p>
          <a:p>
            <a:pPr lvl="0">
              <a:buNone/>
            </a:pPr>
            <a:endParaRPr lang="en-US" sz="800" dirty="0" smtClean="0">
              <a:solidFill>
                <a:srgbClr val="0000CC"/>
              </a:solidFill>
            </a:endParaRPr>
          </a:p>
          <a:p>
            <a:pPr lvl="0"/>
            <a:r>
              <a:rPr lang="en-US" sz="1800" dirty="0" smtClean="0">
                <a:solidFill>
                  <a:srgbClr val="C00000"/>
                </a:solidFill>
              </a:rPr>
              <a:t>Behavioral issues e.g. warning letters and corporate compliance.</a:t>
            </a:r>
          </a:p>
          <a:p>
            <a:pPr lvl="0">
              <a:buNone/>
            </a:pPr>
            <a:endParaRPr lang="en-US" sz="800" dirty="0" smtClean="0">
              <a:solidFill>
                <a:srgbClr val="0000CC"/>
              </a:solidFill>
            </a:endParaRPr>
          </a:p>
          <a:p>
            <a:r>
              <a:rPr lang="en-GB" sz="1800" dirty="0" smtClean="0">
                <a:solidFill>
                  <a:srgbClr val="0000CC"/>
                </a:solidFill>
              </a:rPr>
              <a:t>Direct knowledge of performance and behaviour.  Evidence based. </a:t>
            </a:r>
          </a:p>
          <a:p>
            <a:pPr>
              <a:buNone/>
            </a:pPr>
            <a:endParaRPr lang="en-GB" sz="800" dirty="0" smtClean="0"/>
          </a:p>
          <a:p>
            <a:r>
              <a:rPr lang="en-GB" sz="1800" dirty="0" smtClean="0">
                <a:solidFill>
                  <a:srgbClr val="0000CC"/>
                </a:solidFill>
              </a:rPr>
              <a:t>Behaviours should be given equivalent weighting to delivered of targets (what &amp; How) </a:t>
            </a:r>
          </a:p>
          <a:p>
            <a:pPr>
              <a:buNone/>
            </a:pPr>
            <a:endParaRPr lang="en-GB" sz="800" dirty="0" smtClean="0">
              <a:solidFill>
                <a:srgbClr val="0000CC"/>
              </a:solidFill>
            </a:endParaRPr>
          </a:p>
          <a:p>
            <a:r>
              <a:rPr lang="en-GB" sz="1800" dirty="0" smtClean="0">
                <a:solidFill>
                  <a:srgbClr val="C00000"/>
                </a:solidFill>
              </a:rPr>
              <a:t>Diversity Skew (Be Aware): It is essential to identify any skew related to gender, nationality, age, part-time status or Salary Group during the performance ranking process, and not after the event.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524000"/>
          </a:xfrm>
        </p:spPr>
        <p:txBody>
          <a:bodyPr>
            <a:normAutofit/>
          </a:bodyPr>
          <a:lstStyle/>
          <a:p>
            <a:r>
              <a:rPr lang="en-GB" dirty="0" smtClean="0">
                <a:solidFill>
                  <a:schemeClr val="bg1"/>
                </a:solidFill>
              </a:rPr>
              <a:t>Diversity and Inclusion</a:t>
            </a:r>
            <a:r>
              <a:rPr lang="en-GB" dirty="0" smtClean="0"/>
              <a:t/>
            </a:r>
            <a:br>
              <a:rPr lang="en-GB" dirty="0" smtClean="0"/>
            </a:br>
            <a:r>
              <a:rPr lang="en-GB" sz="3100" dirty="0" smtClean="0"/>
              <a:t> A ‘lens’ to help review performance fairly</a:t>
            </a:r>
            <a:endParaRPr lang="en-US" dirty="0"/>
          </a:p>
        </p:txBody>
      </p:sp>
      <p:sp>
        <p:nvSpPr>
          <p:cNvPr id="4" name="Slide Number Placeholder 3"/>
          <p:cNvSpPr>
            <a:spLocks noGrp="1"/>
          </p:cNvSpPr>
          <p:nvPr>
            <p:ph type="sldNum" sz="quarter" idx="12"/>
          </p:nvPr>
        </p:nvSpPr>
        <p:spPr/>
        <p:txBody>
          <a:bodyPr/>
          <a:lstStyle/>
          <a:p>
            <a:fld id="{882EFDD4-50AF-4C63-981E-CFB9460AD4B6}" type="slidenum">
              <a:rPr lang="en-US" smtClean="0"/>
              <a:pPr/>
              <a:t>12</a:t>
            </a:fld>
            <a:endParaRPr lang="en-US" dirty="0"/>
          </a:p>
        </p:txBody>
      </p:sp>
      <p:sp>
        <p:nvSpPr>
          <p:cNvPr id="7" name="Rectangle 18"/>
          <p:cNvSpPr txBox="1">
            <a:spLocks noChangeArrowheads="1"/>
          </p:cNvSpPr>
          <p:nvPr/>
        </p:nvSpPr>
        <p:spPr>
          <a:xfrm>
            <a:off x="538163" y="1243013"/>
            <a:ext cx="3978275" cy="4681537"/>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0"/>
              </a:spcBef>
              <a:spcAft>
                <a:spcPct val="50000"/>
              </a:spcAft>
              <a:buClrTx/>
              <a:buSzTx/>
              <a:buFont typeface="Arial" pitchFamily="34" charset="0"/>
              <a:buChar char="•"/>
              <a:tabLst/>
              <a:defRPr/>
            </a:pPr>
            <a:r>
              <a:rPr kumimoji="0" lang="en-GB" sz="1600" b="1" i="0" u="none" strike="noStrike" kern="1200" cap="none" spc="0" normalizeH="0" baseline="0" noProof="0" dirty="0" smtClean="0">
                <a:ln>
                  <a:noFill/>
                </a:ln>
                <a:solidFill>
                  <a:schemeClr val="tx1"/>
                </a:solidFill>
                <a:effectLst/>
                <a:uLnTx/>
                <a:uFillTx/>
                <a:latin typeface="+mn-lt"/>
                <a:ea typeface="+mn-ea"/>
                <a:cs typeface="+mn-cs"/>
              </a:rPr>
              <a:t>Diversity </a:t>
            </a:r>
            <a:r>
              <a:rPr kumimoji="0" lang="en-GB" sz="1600" b="0" i="0" u="none" strike="noStrike" kern="1200" cap="none" spc="0" normalizeH="0" baseline="0" noProof="0" dirty="0" smtClean="0">
                <a:ln>
                  <a:noFill/>
                </a:ln>
                <a:solidFill>
                  <a:schemeClr val="tx1"/>
                </a:solidFill>
                <a:effectLst/>
                <a:uLnTx/>
                <a:uFillTx/>
                <a:latin typeface="+mn-lt"/>
                <a:ea typeface="+mn-ea"/>
                <a:cs typeface="+mn-cs"/>
              </a:rPr>
              <a:t>– all the ways we differ.</a:t>
            </a:r>
          </a:p>
          <a:p>
            <a:pPr marL="0" marR="0" lvl="0" indent="0" algn="l" defTabSz="914400" rtl="0" eaLnBrk="1" fontAlgn="auto" latinLnBrk="0" hangingPunct="1">
              <a:lnSpc>
                <a:spcPct val="100000"/>
              </a:lnSpc>
              <a:spcBef>
                <a:spcPct val="0"/>
              </a:spcBef>
              <a:spcAft>
                <a:spcPct val="50000"/>
              </a:spcAft>
              <a:buClrTx/>
              <a:buSzTx/>
              <a:buFont typeface="Arial" pitchFamily="34" charset="0"/>
              <a:buChar char="•"/>
              <a:tabLst/>
              <a:defRPr/>
            </a:pPr>
            <a:r>
              <a:rPr kumimoji="0" lang="en-GB" sz="1600" b="1" i="0" u="none" strike="noStrike" kern="1200" cap="none" spc="0" normalizeH="0" baseline="0" noProof="0" dirty="0" smtClean="0">
                <a:ln>
                  <a:noFill/>
                </a:ln>
                <a:solidFill>
                  <a:schemeClr val="tx1"/>
                </a:solidFill>
                <a:effectLst/>
                <a:uLnTx/>
                <a:uFillTx/>
                <a:latin typeface="+mn-lt"/>
                <a:ea typeface="+mn-ea"/>
                <a:cs typeface="+mn-cs"/>
              </a:rPr>
              <a:t>Inclusion</a:t>
            </a:r>
            <a:r>
              <a:rPr kumimoji="0" lang="en-GB" sz="1600" b="0" i="0" u="none" strike="noStrike" kern="1200" cap="none" spc="0" normalizeH="0" baseline="0" noProof="0" dirty="0" smtClean="0">
                <a:ln>
                  <a:noFill/>
                </a:ln>
                <a:solidFill>
                  <a:schemeClr val="tx1"/>
                </a:solidFill>
                <a:effectLst/>
                <a:uLnTx/>
                <a:uFillTx/>
                <a:latin typeface="+mn-lt"/>
                <a:ea typeface="+mn-ea"/>
                <a:cs typeface="+mn-cs"/>
              </a:rPr>
              <a:t> – understand, accept and leverage the differences among us.</a:t>
            </a:r>
            <a:endParaRPr kumimoji="0" 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Rectangle 19"/>
          <p:cNvSpPr txBox="1">
            <a:spLocks noChangeArrowheads="1"/>
          </p:cNvSpPr>
          <p:nvPr/>
        </p:nvSpPr>
        <p:spPr>
          <a:xfrm>
            <a:off x="4351338" y="1243013"/>
            <a:ext cx="4513262" cy="5248275"/>
          </a:xfrm>
          <a:prstGeom prst="rect">
            <a:avLst/>
          </a:prstGeom>
        </p:spPr>
        <p:txBody>
          <a:bodyPr/>
          <a:lstStyle/>
          <a:p>
            <a:pPr marL="182563" marR="0" lvl="0" indent="-182563" algn="l" defTabSz="914400" rtl="0" eaLnBrk="1" fontAlgn="auto" latinLnBrk="0" hangingPunct="1">
              <a:lnSpc>
                <a:spcPct val="85000"/>
              </a:lnSpc>
              <a:spcBef>
                <a:spcPct val="35000"/>
              </a:spcBef>
              <a:spcAft>
                <a:spcPct val="0"/>
              </a:spcAft>
              <a:buClrTx/>
              <a:buSzTx/>
              <a:buFont typeface="Arial" pitchFamily="34" charset="0"/>
              <a:buChar char="•"/>
              <a:tabLst/>
              <a:defRPr/>
            </a:pPr>
            <a:r>
              <a:rPr kumimoji="0" lang="en-GB" sz="1400" b="1" i="0" u="none" strike="noStrike" kern="1200" cap="none" spc="0" normalizeH="0" baseline="0" noProof="0" dirty="0" smtClean="0">
                <a:ln>
                  <a:noFill/>
                </a:ln>
                <a:solidFill>
                  <a:srgbClr val="EE2D24"/>
                </a:solidFill>
                <a:effectLst/>
                <a:uLnTx/>
                <a:uFillTx/>
                <a:latin typeface="+mn-lt"/>
                <a:ea typeface="+mn-ea"/>
                <a:cs typeface="+mn-cs"/>
              </a:rPr>
              <a:t>Be open, fair and objective.</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Focus on relevant behaviours and outcomes</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Actively seek inputs from various angles/parties</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Be aware of your own biases</a:t>
            </a:r>
          </a:p>
          <a:p>
            <a:pPr marL="182563" marR="0" lvl="0" indent="-182563" algn="l" defTabSz="914400" rtl="0" eaLnBrk="1" fontAlgn="auto" latinLnBrk="0" hangingPunct="1">
              <a:lnSpc>
                <a:spcPct val="85000"/>
              </a:lnSpc>
              <a:spcBef>
                <a:spcPct val="35000"/>
              </a:spcBef>
              <a:spcAft>
                <a:spcPct val="0"/>
              </a:spcAft>
              <a:buClrTx/>
              <a:buSzTx/>
              <a:buFont typeface="Arial" pitchFamily="34" charset="0"/>
              <a:buChar char="•"/>
              <a:tabLst/>
              <a:defRPr/>
            </a:pPr>
            <a:r>
              <a:rPr kumimoji="0" lang="en-GB" sz="1400" b="1" i="0" u="none" strike="noStrike" kern="1200" cap="none" spc="0" normalizeH="0" baseline="0" noProof="0" dirty="0" smtClean="0">
                <a:ln>
                  <a:noFill/>
                </a:ln>
                <a:solidFill>
                  <a:srgbClr val="EE2D24"/>
                </a:solidFill>
                <a:effectLst/>
                <a:uLnTx/>
                <a:uFillTx/>
                <a:latin typeface="+mn-lt"/>
                <a:ea typeface="+mn-ea"/>
                <a:cs typeface="+mn-cs"/>
              </a:rPr>
              <a:t>Be aware of personal backgrounds and styles.</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There are no good or bad styles</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Avoid the ‘halo’ or the ‘old boys’ network’ effect</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Do not stereotype but be aware of how gender and national culture ‘general tendencies’ affect style and behaviour</a:t>
            </a:r>
          </a:p>
          <a:p>
            <a:pPr marL="182563" marR="0" lvl="0" indent="-182563" algn="l" defTabSz="914400" rtl="0" eaLnBrk="1" fontAlgn="auto" latinLnBrk="0" hangingPunct="1">
              <a:lnSpc>
                <a:spcPct val="85000"/>
              </a:lnSpc>
              <a:spcBef>
                <a:spcPct val="35000"/>
              </a:spcBef>
              <a:spcAft>
                <a:spcPct val="0"/>
              </a:spcAft>
              <a:buClrTx/>
              <a:buSzTx/>
              <a:buFont typeface="Arial" pitchFamily="34" charset="0"/>
              <a:buChar char="•"/>
              <a:tabLst/>
              <a:defRPr/>
            </a:pPr>
            <a:r>
              <a:rPr kumimoji="0" lang="en-GB" sz="1400" b="1" i="0" u="none" strike="noStrike" kern="1200" cap="none" spc="0" normalizeH="0" baseline="0" noProof="0" dirty="0" smtClean="0">
                <a:ln>
                  <a:noFill/>
                </a:ln>
                <a:solidFill>
                  <a:srgbClr val="EE2D24"/>
                </a:solidFill>
                <a:effectLst/>
                <a:uLnTx/>
                <a:uFillTx/>
                <a:latin typeface="+mn-lt"/>
                <a:ea typeface="+mn-ea"/>
                <a:cs typeface="+mn-cs"/>
              </a:rPr>
              <a:t>Create inclusive environment</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Support team working</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Communicate in ways that suit those involved</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Balance team goals and individual needs on learning and work-life balance, etc</a:t>
            </a:r>
          </a:p>
          <a:p>
            <a:pPr marL="182563" marR="0" lvl="0" indent="-182563" algn="l" defTabSz="914400" rtl="0" eaLnBrk="1" fontAlgn="auto" latinLnBrk="0" hangingPunct="1">
              <a:lnSpc>
                <a:spcPct val="85000"/>
              </a:lnSpc>
              <a:spcBef>
                <a:spcPct val="35000"/>
              </a:spcBef>
              <a:spcAft>
                <a:spcPct val="0"/>
              </a:spcAft>
              <a:buClrTx/>
              <a:buSzTx/>
              <a:buFont typeface="Arial" pitchFamily="34" charset="0"/>
              <a:buChar char="•"/>
              <a:tabLst/>
              <a:defRPr/>
            </a:pPr>
            <a:r>
              <a:rPr kumimoji="0" lang="en-GB" sz="1400" b="1" i="0" u="none" strike="noStrike" kern="1200" cap="none" spc="0" normalizeH="0" baseline="0" noProof="0" dirty="0" smtClean="0">
                <a:ln>
                  <a:noFill/>
                </a:ln>
                <a:solidFill>
                  <a:srgbClr val="EE2D24"/>
                </a:solidFill>
                <a:effectLst/>
                <a:uLnTx/>
                <a:uFillTx/>
                <a:latin typeface="+mn-lt"/>
                <a:ea typeface="+mn-ea"/>
                <a:cs typeface="+mn-cs"/>
              </a:rPr>
              <a:t>Be conscious of the timeframe</a:t>
            </a:r>
            <a:r>
              <a:rPr kumimoji="0" lang="en-GB" sz="1400" b="0" i="0" u="none" strike="noStrike" kern="1200" cap="none" spc="0" normalizeH="0" baseline="0" noProof="0" dirty="0" smtClean="0">
                <a:ln>
                  <a:noFill/>
                </a:ln>
                <a:solidFill>
                  <a:schemeClr val="tx1"/>
                </a:solidFill>
                <a:effectLst/>
                <a:uLnTx/>
                <a:uFillTx/>
                <a:latin typeface="+mn-lt"/>
                <a:ea typeface="+mn-ea"/>
                <a:cs typeface="+mn-cs"/>
              </a:rPr>
              <a:t>   </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Do not only look at the few months immediately before the appraisal /ranking.</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Be aware that nothing is static: employees competence, performance level, and individual aspirations will evolve over time</a:t>
            </a:r>
          </a:p>
          <a:p>
            <a:pPr marL="182563" marR="0" lvl="0" indent="-182563" algn="l" defTabSz="914400" rtl="0" eaLnBrk="1" fontAlgn="auto" latinLnBrk="0" hangingPunct="1">
              <a:lnSpc>
                <a:spcPct val="85000"/>
              </a:lnSpc>
              <a:spcBef>
                <a:spcPct val="35000"/>
              </a:spcBef>
              <a:spcAft>
                <a:spcPct val="0"/>
              </a:spcAft>
              <a:buClrTx/>
              <a:buSzTx/>
              <a:buFontTx/>
              <a:buChar char="•"/>
              <a:tabLst/>
              <a:defRPr/>
            </a:pP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6145" name="Picture 1"/>
          <p:cNvPicPr>
            <a:picLocks noChangeAspect="1" noChangeArrowheads="1"/>
          </p:cNvPicPr>
          <p:nvPr/>
        </p:nvPicPr>
        <p:blipFill>
          <a:blip r:embed="rId3" cstate="print"/>
          <a:srcRect/>
          <a:stretch>
            <a:fillRect/>
          </a:stretch>
        </p:blipFill>
        <p:spPr bwMode="auto">
          <a:xfrm>
            <a:off x="228600" y="2209800"/>
            <a:ext cx="4305300" cy="3190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2EFDD4-50AF-4C63-981E-CFB9460AD4B6}" type="slidenum">
              <a:rPr lang="en-US" smtClean="0">
                <a:solidFill>
                  <a:prstClr val="black">
                    <a:tint val="75000"/>
                  </a:prstClr>
                </a:solidFill>
              </a:rPr>
              <a:pPr/>
              <a:t>13</a:t>
            </a:fld>
            <a:endParaRPr lang="en-US">
              <a:solidFill>
                <a:prstClr val="black">
                  <a:tint val="75000"/>
                </a:prstClr>
              </a:solidFill>
            </a:endParaRPr>
          </a:p>
        </p:txBody>
      </p:sp>
      <p:sp>
        <p:nvSpPr>
          <p:cNvPr id="5" name="Title 1"/>
          <p:cNvSpPr txBox="1">
            <a:spLocks/>
          </p:cNvSpPr>
          <p:nvPr/>
        </p:nvSpPr>
        <p:spPr>
          <a:xfrm>
            <a:off x="503798" y="-34504"/>
            <a:ext cx="8229600" cy="79363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bg1"/>
                </a:solidFill>
                <a:effectLst>
                  <a:outerShdw blurRad="38100" dist="38100" dir="2700000" algn="tl">
                    <a:srgbClr val="C0C0C0"/>
                  </a:outerShdw>
                </a:effectLst>
                <a:uLnTx/>
                <a:uFillTx/>
                <a:latin typeface="+mj-lt"/>
                <a:ea typeface="+mj-ea"/>
                <a:cs typeface="+mj-cs"/>
              </a:rPr>
              <a:t>Sensitivity Checks</a:t>
            </a:r>
            <a:endParaRPr kumimoji="0" lang="en-US"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7" name="TextBox 6"/>
          <p:cNvSpPr txBox="1"/>
          <p:nvPr/>
        </p:nvSpPr>
        <p:spPr>
          <a:xfrm>
            <a:off x="685800" y="1143000"/>
            <a:ext cx="7679306" cy="4708981"/>
          </a:xfrm>
          <a:prstGeom prst="rect">
            <a:avLst/>
          </a:prstGeom>
          <a:noFill/>
        </p:spPr>
        <p:txBody>
          <a:bodyPr wrap="square" rtlCol="0">
            <a:spAutoFit/>
          </a:bodyPr>
          <a:lstStyle/>
          <a:p>
            <a:pPr marL="742950" indent="-742950" algn="l">
              <a:lnSpc>
                <a:spcPct val="150000"/>
              </a:lnSpc>
              <a:buFont typeface="+mj-lt"/>
              <a:buAutoNum type="arabicPeriod"/>
            </a:pPr>
            <a:r>
              <a:rPr lang="en-US" sz="4000" dirty="0" smtClean="0">
                <a:solidFill>
                  <a:schemeClr val="tx1"/>
                </a:solidFill>
                <a:effectLst>
                  <a:outerShdw blurRad="38100" dist="38100" dir="2700000" algn="tl">
                    <a:srgbClr val="C0C0C0"/>
                  </a:outerShdw>
                </a:effectLst>
                <a:latin typeface="+mj-lt"/>
              </a:rPr>
              <a:t>Seniority Skew</a:t>
            </a:r>
          </a:p>
          <a:p>
            <a:pPr marL="742950" indent="-742950" algn="l">
              <a:lnSpc>
                <a:spcPct val="150000"/>
              </a:lnSpc>
              <a:buFont typeface="+mj-lt"/>
              <a:buAutoNum type="arabicPeriod"/>
            </a:pPr>
            <a:r>
              <a:rPr lang="en-US" sz="4000" dirty="0" smtClean="0">
                <a:solidFill>
                  <a:schemeClr val="tx1"/>
                </a:solidFill>
                <a:effectLst>
                  <a:outerShdw blurRad="38100" dist="38100" dir="2700000" algn="tl">
                    <a:srgbClr val="C0C0C0"/>
                  </a:outerShdw>
                </a:effectLst>
                <a:latin typeface="+mj-lt"/>
              </a:rPr>
              <a:t>Female / Male</a:t>
            </a:r>
          </a:p>
          <a:p>
            <a:pPr marL="742950" indent="-742950" algn="l">
              <a:lnSpc>
                <a:spcPct val="150000"/>
              </a:lnSpc>
              <a:buFont typeface="+mj-lt"/>
              <a:buAutoNum type="arabicPeriod"/>
            </a:pPr>
            <a:r>
              <a:rPr lang="en-US" sz="4000" dirty="0" smtClean="0">
                <a:solidFill>
                  <a:schemeClr val="tx1"/>
                </a:solidFill>
                <a:effectLst>
                  <a:outerShdw blurRad="38100" dist="38100" dir="2700000" algn="tl">
                    <a:srgbClr val="C0C0C0"/>
                  </a:outerShdw>
                </a:effectLst>
                <a:latin typeface="+mj-lt"/>
              </a:rPr>
              <a:t>Omani / Expat</a:t>
            </a:r>
          </a:p>
          <a:p>
            <a:pPr marL="742950" indent="-742950" algn="l">
              <a:lnSpc>
                <a:spcPct val="150000"/>
              </a:lnSpc>
              <a:buFont typeface="+mj-lt"/>
              <a:buAutoNum type="arabicPeriod"/>
            </a:pPr>
            <a:r>
              <a:rPr lang="en-US" sz="4000" dirty="0" smtClean="0">
                <a:solidFill>
                  <a:schemeClr val="tx1"/>
                </a:solidFill>
                <a:effectLst>
                  <a:outerShdw blurRad="38100" dist="38100" dir="2700000" algn="tl">
                    <a:srgbClr val="C0C0C0"/>
                  </a:outerShdw>
                </a:effectLst>
                <a:latin typeface="+mj-lt"/>
              </a:rPr>
              <a:t>Coastal / Interior</a:t>
            </a:r>
          </a:p>
          <a:p>
            <a:pPr marL="742950" indent="-742950" algn="l">
              <a:lnSpc>
                <a:spcPct val="150000"/>
              </a:lnSpc>
              <a:buFont typeface="+mj-lt"/>
              <a:buAutoNum type="arabicPeriod"/>
            </a:pPr>
            <a:r>
              <a:rPr lang="en-US" sz="4000" dirty="0" smtClean="0">
                <a:solidFill>
                  <a:schemeClr val="tx1"/>
                </a:solidFill>
                <a:effectLst>
                  <a:outerShdw blurRad="38100" dist="38100" dir="2700000" algn="tl">
                    <a:srgbClr val="C0C0C0"/>
                  </a:outerShdw>
                </a:effectLst>
                <a:latin typeface="+mj-lt"/>
              </a:rPr>
              <a:t>Multi Generation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2EFDD4-50AF-4C63-981E-CFB9460AD4B6}" type="slidenum">
              <a:rPr lang="en-US" smtClean="0"/>
              <a:pPr/>
              <a:t>14</a:t>
            </a:fld>
            <a:endParaRPr lang="en-US" dirty="0"/>
          </a:p>
        </p:txBody>
      </p:sp>
      <p:sp>
        <p:nvSpPr>
          <p:cNvPr id="5" name="TextBox 4"/>
          <p:cNvSpPr txBox="1"/>
          <p:nvPr/>
        </p:nvSpPr>
        <p:spPr>
          <a:xfrm>
            <a:off x="609600" y="0"/>
            <a:ext cx="5410200" cy="707886"/>
          </a:xfrm>
          <a:prstGeom prst="rect">
            <a:avLst/>
          </a:prstGeom>
          <a:noFill/>
        </p:spPr>
        <p:txBody>
          <a:bodyPr wrap="square" rtlCol="0">
            <a:spAutoFit/>
          </a:bodyPr>
          <a:lstStyle/>
          <a:p>
            <a:r>
              <a:rPr lang="en-US" sz="4000" b="1" dirty="0" smtClean="0">
                <a:solidFill>
                  <a:schemeClr val="bg1"/>
                </a:solidFill>
              </a:rPr>
              <a:t>Thank You</a:t>
            </a:r>
          </a:p>
        </p:txBody>
      </p:sp>
      <p:pic>
        <p:nvPicPr>
          <p:cNvPr id="6" name="Picture 10" descr="http://en.hdyo.org/assets/ask-question-3-049ac6f2a4e25267fa670b61ee734100.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648200" y="1066800"/>
            <a:ext cx="3048000" cy="2597150"/>
          </a:xfrm>
          <a:prstGeom prst="rect">
            <a:avLst/>
          </a:prstGeom>
          <a:noFill/>
          <a:ln w="9525">
            <a:noFill/>
            <a:miter lim="800000"/>
            <a:headEnd/>
            <a:tailEnd/>
          </a:ln>
        </p:spPr>
      </p:pic>
      <p:sp>
        <p:nvSpPr>
          <p:cNvPr id="7" name="Rectangle 7"/>
          <p:cNvSpPr>
            <a:spLocks noChangeArrowheads="1"/>
          </p:cNvSpPr>
          <p:nvPr/>
        </p:nvSpPr>
        <p:spPr bwMode="auto">
          <a:xfrm>
            <a:off x="1219200" y="3886200"/>
            <a:ext cx="6288087" cy="1066800"/>
          </a:xfrm>
          <a:prstGeom prst="rect">
            <a:avLst/>
          </a:prstGeom>
          <a:noFill/>
          <a:ln w="9525">
            <a:noFill/>
            <a:miter lim="800000"/>
            <a:headEnd/>
            <a:tailEnd/>
          </a:ln>
        </p:spPr>
        <p:txBody>
          <a:bodyPr anchor="ctr"/>
          <a:lstStyle/>
          <a:p>
            <a:pPr algn="ctr" eaLnBrk="0" hangingPunct="0">
              <a:defRPr/>
            </a:pPr>
            <a:r>
              <a:rPr lang="en-US" sz="10000" dirty="0">
                <a:solidFill>
                  <a:srgbClr val="000099"/>
                </a:solidFill>
                <a:effectLst>
                  <a:outerShdw blurRad="38100" dist="38100" dir="2700000" algn="tl">
                    <a:srgbClr val="000000">
                      <a:alpha val="43137"/>
                    </a:srgbClr>
                  </a:outerShdw>
                </a:effectLst>
                <a:latin typeface="Freestyle Script" pitchFamily="66" charset="0"/>
                <a:cs typeface="MV Boli" pitchFamily="2" charset="0"/>
              </a:rPr>
              <a:t>Questions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685800"/>
          </a:xfrm>
        </p:spPr>
        <p:txBody>
          <a:bodyPr>
            <a:noAutofit/>
          </a:bodyPr>
          <a:lstStyle/>
          <a:p>
            <a:r>
              <a:rPr lang="en-US" sz="4000" b="1" dirty="0" smtClean="0">
                <a:solidFill>
                  <a:schemeClr val="bg1"/>
                </a:solidFill>
              </a:rPr>
              <a:t>Objectives</a:t>
            </a:r>
            <a:endParaRPr lang="en-US" sz="4000" b="1" dirty="0">
              <a:solidFill>
                <a:schemeClr val="bg1"/>
              </a:solidFill>
            </a:endParaRPr>
          </a:p>
        </p:txBody>
      </p:sp>
      <p:sp>
        <p:nvSpPr>
          <p:cNvPr id="3" name="Content Placeholder 2"/>
          <p:cNvSpPr>
            <a:spLocks noGrp="1"/>
          </p:cNvSpPr>
          <p:nvPr>
            <p:ph idx="1"/>
          </p:nvPr>
        </p:nvSpPr>
        <p:spPr/>
        <p:txBody>
          <a:bodyPr/>
          <a:lstStyle/>
          <a:p>
            <a:r>
              <a:rPr lang="en-US" sz="2800" dirty="0" smtClean="0"/>
              <a:t>What is Performance Ranking?</a:t>
            </a:r>
          </a:p>
          <a:p>
            <a:r>
              <a:rPr lang="en-US" sz="2800" dirty="0" smtClean="0"/>
              <a:t>Performance Management Cycle.</a:t>
            </a:r>
          </a:p>
          <a:p>
            <a:r>
              <a:rPr lang="en-US" sz="2800" dirty="0" smtClean="0"/>
              <a:t>End of Year Appraisal Process.</a:t>
            </a:r>
          </a:p>
          <a:p>
            <a:r>
              <a:rPr lang="en-US" sz="2800" dirty="0" smtClean="0"/>
              <a:t>Performance Ranking Criteria.</a:t>
            </a:r>
          </a:p>
          <a:p>
            <a:r>
              <a:rPr lang="en-US" sz="2800" dirty="0" smtClean="0"/>
              <a:t>General Guidelines.</a:t>
            </a:r>
          </a:p>
          <a:p>
            <a:r>
              <a:rPr lang="en-US" sz="2800" dirty="0" smtClean="0"/>
              <a:t>Importance of Diversity &amp; Inclusiveness.</a:t>
            </a:r>
          </a:p>
          <a:p>
            <a:pPr>
              <a:buNone/>
            </a:pPr>
            <a:endParaRPr lang="en-US" dirty="0"/>
          </a:p>
        </p:txBody>
      </p:sp>
      <p:sp>
        <p:nvSpPr>
          <p:cNvPr id="4" name="Slide Number Placeholder 3"/>
          <p:cNvSpPr>
            <a:spLocks noGrp="1"/>
          </p:cNvSpPr>
          <p:nvPr>
            <p:ph type="sldNum" sz="quarter" idx="12"/>
          </p:nvPr>
        </p:nvSpPr>
        <p:spPr/>
        <p:txBody>
          <a:bodyPr/>
          <a:lstStyle/>
          <a:p>
            <a:fld id="{882EFDD4-50AF-4C63-981E-CFB9460AD4B6}" type="slidenum">
              <a:rPr lang="en-US" smtClean="0"/>
              <a:pPr/>
              <a:t>2</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noAutofit/>
          </a:bodyPr>
          <a:lstStyle/>
          <a:p>
            <a:r>
              <a:rPr lang="en-US" sz="4000" b="1" dirty="0" smtClean="0">
                <a:solidFill>
                  <a:schemeClr val="bg1"/>
                </a:solidFill>
              </a:rPr>
              <a:t>What is Performance Ranking?</a:t>
            </a:r>
            <a:endParaRPr lang="en-US" sz="4000" b="1" dirty="0">
              <a:solidFill>
                <a:schemeClr val="bg1"/>
              </a:solidFill>
            </a:endParaRPr>
          </a:p>
        </p:txBody>
      </p:sp>
      <p:sp>
        <p:nvSpPr>
          <p:cNvPr id="3" name="Content Placeholder 2"/>
          <p:cNvSpPr>
            <a:spLocks noGrp="1"/>
          </p:cNvSpPr>
          <p:nvPr>
            <p:ph idx="1"/>
          </p:nvPr>
        </p:nvSpPr>
        <p:spPr/>
        <p:txBody>
          <a:bodyPr>
            <a:normAutofit/>
          </a:bodyPr>
          <a:lstStyle/>
          <a:p>
            <a:r>
              <a:rPr lang="en-US" sz="2000" u="sng" dirty="0" smtClean="0"/>
              <a:t>Performance Ranking Objectives:</a:t>
            </a:r>
          </a:p>
          <a:p>
            <a:pPr>
              <a:buNone/>
            </a:pPr>
            <a:endParaRPr lang="en-US" sz="1800" dirty="0" smtClean="0"/>
          </a:p>
          <a:p>
            <a:r>
              <a:rPr lang="en-US" sz="1800" dirty="0" smtClean="0"/>
              <a:t>As a result of the assigned performance rating both </a:t>
            </a:r>
            <a:r>
              <a:rPr lang="en-US" sz="1800" b="1" dirty="0" smtClean="0"/>
              <a:t>merit</a:t>
            </a:r>
            <a:r>
              <a:rPr lang="en-US" sz="1800" dirty="0" smtClean="0"/>
              <a:t> and </a:t>
            </a:r>
            <a:r>
              <a:rPr lang="en-US" sz="1800" b="1" dirty="0" smtClean="0"/>
              <a:t>variable pay </a:t>
            </a:r>
            <a:r>
              <a:rPr lang="en-US" sz="1800" dirty="0" smtClean="0"/>
              <a:t>values will be rewarded to staff</a:t>
            </a:r>
            <a:r>
              <a:rPr lang="en-US" sz="1800" dirty="0" smtClean="0"/>
              <a:t>.</a:t>
            </a:r>
          </a:p>
          <a:p>
            <a:endParaRPr lang="en-US" sz="1800" dirty="0" smtClean="0"/>
          </a:p>
          <a:p>
            <a:r>
              <a:rPr lang="en-US" sz="1800" dirty="0" smtClean="0"/>
              <a:t>The main </a:t>
            </a:r>
            <a:r>
              <a:rPr lang="en-GB" sz="1800" dirty="0" smtClean="0"/>
              <a:t>is to encourage </a:t>
            </a:r>
            <a:r>
              <a:rPr lang="en-GB" sz="1800" b="1" dirty="0" smtClean="0"/>
              <a:t>the </a:t>
            </a:r>
            <a:r>
              <a:rPr lang="en-GB" sz="1800" b="1" dirty="0" smtClean="0"/>
              <a:t>high </a:t>
            </a:r>
            <a:r>
              <a:rPr lang="en-GB" sz="1800" b="1" dirty="0" smtClean="0"/>
              <a:t>performance.</a:t>
            </a:r>
            <a:r>
              <a:rPr lang="en-US" sz="1800" b="1" dirty="0" smtClean="0"/>
              <a:t> </a:t>
            </a:r>
          </a:p>
          <a:p>
            <a:pPr>
              <a:buNone/>
            </a:pPr>
            <a:endParaRPr lang="en-US" sz="2000" dirty="0" smtClean="0"/>
          </a:p>
          <a:p>
            <a:r>
              <a:rPr lang="en-US" sz="2000" dirty="0" smtClean="0"/>
              <a:t>Directors are responsible for the ranking process within their directorates and sessions are facilitated by their respective HR Business Partners (HRBPs) to ensure timeline and guidelines are adhered to. </a:t>
            </a:r>
          </a:p>
        </p:txBody>
      </p:sp>
      <p:sp>
        <p:nvSpPr>
          <p:cNvPr id="4" name="Slide Number Placeholder 3"/>
          <p:cNvSpPr>
            <a:spLocks noGrp="1"/>
          </p:cNvSpPr>
          <p:nvPr>
            <p:ph type="sldNum" sz="quarter" idx="12"/>
          </p:nvPr>
        </p:nvSpPr>
        <p:spPr/>
        <p:txBody>
          <a:bodyPr/>
          <a:lstStyle/>
          <a:p>
            <a:fld id="{882EFDD4-50AF-4C63-981E-CFB9460AD4B6}" type="slidenum">
              <a:rPr lang="en-US" smtClean="0"/>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2EFDD4-50AF-4C63-981E-CFB9460AD4B6}" type="slidenum">
              <a:rPr lang="en-US" smtClean="0"/>
              <a:pPr/>
              <a:t>4</a:t>
            </a:fld>
            <a:endParaRPr lang="en-US" dirty="0"/>
          </a:p>
        </p:txBody>
      </p:sp>
      <p:pic>
        <p:nvPicPr>
          <p:cNvPr id="5" name="Picture 4"/>
          <p:cNvPicPr/>
          <p:nvPr/>
        </p:nvPicPr>
        <p:blipFill>
          <a:blip r:embed="rId3" cstate="print"/>
          <a:srcRect/>
          <a:stretch>
            <a:fillRect/>
          </a:stretch>
        </p:blipFill>
        <p:spPr bwMode="auto">
          <a:xfrm>
            <a:off x="304800" y="1905000"/>
            <a:ext cx="8382000" cy="2971800"/>
          </a:xfrm>
          <a:prstGeom prst="rect">
            <a:avLst/>
          </a:prstGeom>
          <a:noFill/>
          <a:ln w="9525">
            <a:solidFill>
              <a:schemeClr val="tx1"/>
            </a:solidFill>
            <a:miter lim="800000"/>
            <a:headEnd/>
            <a:tailEnd/>
          </a:ln>
        </p:spPr>
      </p:pic>
      <p:sp>
        <p:nvSpPr>
          <p:cNvPr id="6" name="Title 1"/>
          <p:cNvSpPr txBox="1">
            <a:spLocks/>
          </p:cNvSpPr>
          <p:nvPr/>
        </p:nvSpPr>
        <p:spPr>
          <a:xfrm>
            <a:off x="457200" y="0"/>
            <a:ext cx="8229600" cy="762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bg1"/>
                </a:solidFill>
                <a:effectLst/>
                <a:uLnTx/>
                <a:uFillTx/>
                <a:latin typeface="+mj-lt"/>
                <a:ea typeface="+mj-ea"/>
                <a:cs typeface="+mj-cs"/>
              </a:rPr>
              <a:t>The Performance Management Cycle </a:t>
            </a:r>
            <a:endParaRPr kumimoji="0" lang="en-US" sz="4000" b="1" i="0" u="none" strike="noStrike" kern="1200" cap="none" spc="0" normalizeH="0" baseline="0" noProof="0" dirty="0">
              <a:ln>
                <a:noFill/>
              </a:ln>
              <a:solidFill>
                <a:schemeClr val="bg1"/>
              </a:solidFill>
              <a:effectLst/>
              <a:uLnTx/>
              <a:uFillTx/>
              <a:latin typeface="+mj-lt"/>
              <a:ea typeface="+mj-ea"/>
              <a:cs typeface="+mj-cs"/>
            </a:endParaRPr>
          </a:p>
        </p:txBody>
      </p:sp>
      <p:sp>
        <p:nvSpPr>
          <p:cNvPr id="7" name="Rectangle 6"/>
          <p:cNvSpPr/>
          <p:nvPr/>
        </p:nvSpPr>
        <p:spPr>
          <a:xfrm>
            <a:off x="2362200" y="1981200"/>
            <a:ext cx="1600200" cy="228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962400" y="1981200"/>
            <a:ext cx="1524000" cy="228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2EFDD4-50AF-4C63-981E-CFB9460AD4B6}" type="slidenum">
              <a:rPr lang="en-US" smtClean="0"/>
              <a:pPr/>
              <a:t>5</a:t>
            </a:fld>
            <a:endParaRPr lang="en-US" dirty="0"/>
          </a:p>
        </p:txBody>
      </p:sp>
      <p:sp>
        <p:nvSpPr>
          <p:cNvPr id="5" name="Title 1"/>
          <p:cNvSpPr txBox="1">
            <a:spLocks/>
          </p:cNvSpPr>
          <p:nvPr/>
        </p:nvSpPr>
        <p:spPr>
          <a:xfrm>
            <a:off x="457200" y="0"/>
            <a:ext cx="8229600" cy="762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mj-lt"/>
                <a:ea typeface="+mj-ea"/>
                <a:cs typeface="+mj-cs"/>
              </a:rPr>
              <a:t>End Year Performance Review &amp; Ranking </a:t>
            </a:r>
            <a:endParaRPr kumimoji="0" lang="en-US" sz="3600" b="1" i="0" u="none" strike="noStrike" kern="1200" cap="none" spc="0" normalizeH="0" baseline="0" noProof="0" dirty="0">
              <a:ln>
                <a:noFill/>
              </a:ln>
              <a:solidFill>
                <a:schemeClr val="bg1"/>
              </a:solidFill>
              <a:effectLst/>
              <a:uLnTx/>
              <a:uFillTx/>
              <a:latin typeface="+mj-lt"/>
              <a:ea typeface="+mj-ea"/>
              <a:cs typeface="+mj-cs"/>
            </a:endParaRPr>
          </a:p>
        </p:txBody>
      </p:sp>
      <p:sp>
        <p:nvSpPr>
          <p:cNvPr id="1105" name="Rectangle 8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1662" name="Rectangle 15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21605" name="Group 101"/>
          <p:cNvGrpSpPr>
            <a:grpSpLocks noChangeAspect="1"/>
          </p:cNvGrpSpPr>
          <p:nvPr/>
        </p:nvGrpSpPr>
        <p:grpSpPr bwMode="auto">
          <a:xfrm>
            <a:off x="533081" y="1752600"/>
            <a:ext cx="7653011" cy="2142757"/>
            <a:chOff x="-65" y="0"/>
            <a:chExt cx="8795" cy="2462"/>
          </a:xfrm>
        </p:grpSpPr>
        <p:sp>
          <p:nvSpPr>
            <p:cNvPr id="21661" name="AutoShape 157"/>
            <p:cNvSpPr>
              <a:spLocks noChangeAspect="1" noChangeArrowheads="1" noTextEdit="1"/>
            </p:cNvSpPr>
            <p:nvPr/>
          </p:nvSpPr>
          <p:spPr bwMode="auto">
            <a:xfrm>
              <a:off x="-65" y="0"/>
              <a:ext cx="8780" cy="246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660" name="Rectangle 156"/>
            <p:cNvSpPr>
              <a:spLocks noChangeArrowheads="1"/>
            </p:cNvSpPr>
            <p:nvPr/>
          </p:nvSpPr>
          <p:spPr bwMode="auto">
            <a:xfrm>
              <a:off x="915" y="297"/>
              <a:ext cx="60" cy="21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9" name="Rectangle 155"/>
            <p:cNvSpPr>
              <a:spLocks noChangeArrowheads="1"/>
            </p:cNvSpPr>
            <p:nvPr/>
          </p:nvSpPr>
          <p:spPr bwMode="auto">
            <a:xfrm>
              <a:off x="5750" y="133"/>
              <a:ext cx="60" cy="21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8" name="Rectangle 154"/>
            <p:cNvSpPr>
              <a:spLocks noChangeArrowheads="1"/>
            </p:cNvSpPr>
            <p:nvPr/>
          </p:nvSpPr>
          <p:spPr bwMode="auto">
            <a:xfrm>
              <a:off x="5841" y="133"/>
              <a:ext cx="114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Rating Feedback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7" name="Rectangle 153"/>
            <p:cNvSpPr>
              <a:spLocks noChangeArrowheads="1"/>
            </p:cNvSpPr>
            <p:nvPr/>
          </p:nvSpPr>
          <p:spPr bwMode="auto">
            <a:xfrm>
              <a:off x="5841" y="328"/>
              <a:ext cx="657" cy="19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to Staff.</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6" name="Rectangle 152"/>
            <p:cNvSpPr>
              <a:spLocks noChangeArrowheads="1"/>
            </p:cNvSpPr>
            <p:nvPr/>
          </p:nvSpPr>
          <p:spPr bwMode="auto">
            <a:xfrm>
              <a:off x="5784" y="524"/>
              <a:ext cx="60" cy="21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5" name="Rectangle 151"/>
            <p:cNvSpPr>
              <a:spLocks noChangeArrowheads="1"/>
            </p:cNvSpPr>
            <p:nvPr/>
          </p:nvSpPr>
          <p:spPr bwMode="auto">
            <a:xfrm>
              <a:off x="5901" y="513"/>
              <a:ext cx="1068" cy="2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PPC Close -Out</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4" name="Rectangle 150"/>
            <p:cNvSpPr>
              <a:spLocks noChangeArrowheads="1"/>
            </p:cNvSpPr>
            <p:nvPr/>
          </p:nvSpPr>
          <p:spPr bwMode="auto">
            <a:xfrm>
              <a:off x="4225" y="111"/>
              <a:ext cx="97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Verification &amp;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3" name="Rectangle 149"/>
            <p:cNvSpPr>
              <a:spLocks noChangeArrowheads="1"/>
            </p:cNvSpPr>
            <p:nvPr/>
          </p:nvSpPr>
          <p:spPr bwMode="auto">
            <a:xfrm>
              <a:off x="4225" y="317"/>
              <a:ext cx="103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System Testing</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2" name="Rectangle 148"/>
            <p:cNvSpPr>
              <a:spLocks noChangeArrowheads="1"/>
            </p:cNvSpPr>
            <p:nvPr/>
          </p:nvSpPr>
          <p:spPr bwMode="auto">
            <a:xfrm>
              <a:off x="3983" y="1304"/>
              <a:ext cx="315"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15th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1" name="Rectangle 147"/>
            <p:cNvSpPr>
              <a:spLocks noChangeArrowheads="1"/>
            </p:cNvSpPr>
            <p:nvPr/>
          </p:nvSpPr>
          <p:spPr bwMode="auto">
            <a:xfrm>
              <a:off x="3976" y="1495"/>
              <a:ext cx="270"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Dec</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50" name="Rectangle 146"/>
            <p:cNvSpPr>
              <a:spLocks noChangeArrowheads="1"/>
            </p:cNvSpPr>
            <p:nvPr/>
          </p:nvSpPr>
          <p:spPr bwMode="auto">
            <a:xfrm>
              <a:off x="2926" y="111"/>
              <a:ext cx="88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  Rating Data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49" name="Rectangle 145"/>
            <p:cNvSpPr>
              <a:spLocks noChangeArrowheads="1"/>
            </p:cNvSpPr>
            <p:nvPr/>
          </p:nvSpPr>
          <p:spPr bwMode="auto">
            <a:xfrm>
              <a:off x="2926" y="317"/>
              <a:ext cx="105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  Consolidation</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pic>
          <p:nvPicPr>
            <p:cNvPr id="21648" name="Picture 144"/>
            <p:cNvPicPr>
              <a:picLocks noChangeAspect="1" noChangeArrowheads="1"/>
            </p:cNvPicPr>
            <p:nvPr/>
          </p:nvPicPr>
          <p:blipFill>
            <a:blip r:embed="rId3" cstate="print"/>
            <a:srcRect/>
            <a:stretch>
              <a:fillRect/>
            </a:stretch>
          </p:blipFill>
          <p:spPr bwMode="auto">
            <a:xfrm>
              <a:off x="87" y="732"/>
              <a:ext cx="8560" cy="382"/>
            </a:xfrm>
            <a:prstGeom prst="rect">
              <a:avLst/>
            </a:prstGeom>
            <a:noFill/>
          </p:spPr>
        </p:pic>
        <p:sp>
          <p:nvSpPr>
            <p:cNvPr id="21647" name="Freeform 143"/>
            <p:cNvSpPr>
              <a:spLocks/>
            </p:cNvSpPr>
            <p:nvPr/>
          </p:nvSpPr>
          <p:spPr bwMode="auto">
            <a:xfrm>
              <a:off x="516" y="764"/>
              <a:ext cx="7776" cy="270"/>
            </a:xfrm>
            <a:custGeom>
              <a:avLst/>
              <a:gdLst/>
              <a:ahLst/>
              <a:cxnLst>
                <a:cxn ang="0">
                  <a:pos x="8352" y="270"/>
                </a:cxn>
                <a:cxn ang="0">
                  <a:pos x="8352" y="198"/>
                </a:cxn>
                <a:cxn ang="0">
                  <a:pos x="0" y="198"/>
                </a:cxn>
                <a:cxn ang="0">
                  <a:pos x="0" y="63"/>
                </a:cxn>
                <a:cxn ang="0">
                  <a:pos x="8352" y="63"/>
                </a:cxn>
                <a:cxn ang="0">
                  <a:pos x="8352" y="0"/>
                </a:cxn>
                <a:cxn ang="0">
                  <a:pos x="8466" y="135"/>
                </a:cxn>
                <a:cxn ang="0">
                  <a:pos x="8352" y="270"/>
                </a:cxn>
              </a:cxnLst>
              <a:rect l="0" t="0" r="r" b="b"/>
              <a:pathLst>
                <a:path w="8466" h="270">
                  <a:moveTo>
                    <a:pt x="8352" y="270"/>
                  </a:moveTo>
                  <a:lnTo>
                    <a:pt x="8352" y="198"/>
                  </a:lnTo>
                  <a:lnTo>
                    <a:pt x="0" y="198"/>
                  </a:lnTo>
                  <a:lnTo>
                    <a:pt x="0" y="63"/>
                  </a:lnTo>
                  <a:lnTo>
                    <a:pt x="8352" y="63"/>
                  </a:lnTo>
                  <a:lnTo>
                    <a:pt x="8352" y="0"/>
                  </a:lnTo>
                  <a:lnTo>
                    <a:pt x="8466" y="135"/>
                  </a:lnTo>
                  <a:lnTo>
                    <a:pt x="8352" y="27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46" name="Rectangle 142"/>
            <p:cNvSpPr>
              <a:spLocks noChangeArrowheads="1"/>
            </p:cNvSpPr>
            <p:nvPr/>
          </p:nvSpPr>
          <p:spPr bwMode="auto">
            <a:xfrm>
              <a:off x="2562" y="1839"/>
              <a:ext cx="64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Directors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45" name="Rectangle 141"/>
            <p:cNvSpPr>
              <a:spLocks noChangeArrowheads="1"/>
            </p:cNvSpPr>
            <p:nvPr/>
          </p:nvSpPr>
          <p:spPr bwMode="auto">
            <a:xfrm>
              <a:off x="2825" y="1926"/>
              <a:ext cx="32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-Off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644" name="Rectangle 140"/>
            <p:cNvSpPr>
              <a:spLocks noChangeArrowheads="1"/>
            </p:cNvSpPr>
            <p:nvPr/>
          </p:nvSpPr>
          <p:spPr bwMode="auto">
            <a:xfrm>
              <a:off x="4012" y="2012"/>
              <a:ext cx="91" cy="23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643" name="Rectangle 139"/>
            <p:cNvSpPr>
              <a:spLocks noChangeArrowheads="1"/>
            </p:cNvSpPr>
            <p:nvPr/>
          </p:nvSpPr>
          <p:spPr bwMode="auto">
            <a:xfrm>
              <a:off x="2562" y="1926"/>
              <a:ext cx="278" cy="17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Sign</a:t>
              </a: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p:txBody>
        </p:sp>
        <p:sp>
          <p:nvSpPr>
            <p:cNvPr id="21642" name="Rectangle 138"/>
            <p:cNvSpPr>
              <a:spLocks noChangeArrowheads="1"/>
            </p:cNvSpPr>
            <p:nvPr/>
          </p:nvSpPr>
          <p:spPr bwMode="auto">
            <a:xfrm>
              <a:off x="3989" y="1710"/>
              <a:ext cx="236"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MD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41" name="Rectangle 137"/>
            <p:cNvSpPr>
              <a:spLocks noChangeArrowheads="1"/>
            </p:cNvSpPr>
            <p:nvPr/>
          </p:nvSpPr>
          <p:spPr bwMode="auto">
            <a:xfrm>
              <a:off x="3715" y="1900"/>
              <a:ext cx="93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Endorsement</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40" name="Rectangle 136"/>
            <p:cNvSpPr>
              <a:spLocks noChangeArrowheads="1"/>
            </p:cNvSpPr>
            <p:nvPr/>
          </p:nvSpPr>
          <p:spPr bwMode="auto">
            <a:xfrm>
              <a:off x="4917" y="1719"/>
              <a:ext cx="138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         Rating Upload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9" name="Rectangle 135"/>
            <p:cNvSpPr>
              <a:spLocks noChangeArrowheads="1"/>
            </p:cNvSpPr>
            <p:nvPr/>
          </p:nvSpPr>
          <p:spPr bwMode="auto">
            <a:xfrm>
              <a:off x="5194" y="1867"/>
              <a:ext cx="52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  in SAP</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8" name="Rectangle 134"/>
            <p:cNvSpPr>
              <a:spLocks noChangeArrowheads="1"/>
            </p:cNvSpPr>
            <p:nvPr/>
          </p:nvSpPr>
          <p:spPr bwMode="auto">
            <a:xfrm>
              <a:off x="6832" y="1654"/>
              <a:ext cx="39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Merit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7" name="Rectangle 133"/>
            <p:cNvSpPr>
              <a:spLocks noChangeArrowheads="1"/>
            </p:cNvSpPr>
            <p:nvPr/>
          </p:nvSpPr>
          <p:spPr bwMode="auto">
            <a:xfrm>
              <a:off x="6832" y="1834"/>
              <a:ext cx="58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Increase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6" name="Rectangle 132"/>
            <p:cNvSpPr>
              <a:spLocks noChangeArrowheads="1"/>
            </p:cNvSpPr>
            <p:nvPr/>
          </p:nvSpPr>
          <p:spPr bwMode="auto">
            <a:xfrm>
              <a:off x="228" y="1822"/>
              <a:ext cx="63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Appraisal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5" name="Rectangle 131"/>
            <p:cNvSpPr>
              <a:spLocks noChangeArrowheads="1"/>
            </p:cNvSpPr>
            <p:nvPr/>
          </p:nvSpPr>
          <p:spPr bwMode="auto">
            <a:xfrm>
              <a:off x="281" y="2012"/>
              <a:ext cx="52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Process</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4" name="Rectangle 130"/>
            <p:cNvSpPr>
              <a:spLocks noChangeArrowheads="1"/>
            </p:cNvSpPr>
            <p:nvPr/>
          </p:nvSpPr>
          <p:spPr bwMode="auto">
            <a:xfrm>
              <a:off x="2610" y="1344"/>
              <a:ext cx="315"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1 wk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3" name="Rectangle 129"/>
            <p:cNvSpPr>
              <a:spLocks noChangeArrowheads="1"/>
            </p:cNvSpPr>
            <p:nvPr/>
          </p:nvSpPr>
          <p:spPr bwMode="auto">
            <a:xfrm>
              <a:off x="2551" y="1607"/>
              <a:ext cx="495" cy="46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Dec.16</a:t>
              </a:r>
              <a:endParaRPr kumimoji="0" lang="en-GB" sz="6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2" name="Rectangle 128"/>
            <p:cNvSpPr>
              <a:spLocks noChangeArrowheads="1"/>
            </p:cNvSpPr>
            <p:nvPr/>
          </p:nvSpPr>
          <p:spPr bwMode="auto">
            <a:xfrm>
              <a:off x="5257" y="1246"/>
              <a:ext cx="405"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  1 wk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1" name="Rectangle 127"/>
            <p:cNvSpPr>
              <a:spLocks noChangeArrowheads="1"/>
            </p:cNvSpPr>
            <p:nvPr/>
          </p:nvSpPr>
          <p:spPr bwMode="auto">
            <a:xfrm>
              <a:off x="5237" y="1471"/>
              <a:ext cx="570"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  Jan.17</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30" name="Rectangle 126"/>
            <p:cNvSpPr>
              <a:spLocks noChangeArrowheads="1"/>
            </p:cNvSpPr>
            <p:nvPr/>
          </p:nvSpPr>
          <p:spPr bwMode="auto">
            <a:xfrm>
              <a:off x="6832" y="1270"/>
              <a:ext cx="630"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3</a:t>
              </a:r>
              <a:r>
                <a:rPr kumimoji="0" lang="en-GB" sz="800" b="1" i="0" u="none" strike="noStrike" cap="none" normalizeH="0" baseline="30000" smtClean="0">
                  <a:ln>
                    <a:noFill/>
                  </a:ln>
                  <a:solidFill>
                    <a:srgbClr val="E46C0A"/>
                  </a:solidFill>
                  <a:effectLst/>
                  <a:latin typeface="Vrinda" pitchFamily="34" charset="0"/>
                  <a:ea typeface="Times New Roman" pitchFamily="18" charset="0"/>
                  <a:cs typeface="Vrinda" pitchFamily="34" charset="0"/>
                </a:rPr>
                <a:t>rd</a:t>
              </a: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 Week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29" name="Rectangle 125"/>
            <p:cNvSpPr>
              <a:spLocks noChangeArrowheads="1"/>
            </p:cNvSpPr>
            <p:nvPr/>
          </p:nvSpPr>
          <p:spPr bwMode="auto">
            <a:xfrm>
              <a:off x="6832" y="1429"/>
              <a:ext cx="480"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Jan.17</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28" name="Rectangle 124"/>
            <p:cNvSpPr>
              <a:spLocks noChangeArrowheads="1"/>
            </p:cNvSpPr>
            <p:nvPr/>
          </p:nvSpPr>
          <p:spPr bwMode="auto">
            <a:xfrm>
              <a:off x="320" y="1344"/>
              <a:ext cx="555" cy="4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End </a:t>
              </a:r>
              <a:endParaRPr kumimoji="0" lang="en-GB" sz="6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Sept.16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pic>
          <p:nvPicPr>
            <p:cNvPr id="21627" name="Picture 123"/>
            <p:cNvPicPr>
              <a:picLocks noChangeAspect="1" noChangeArrowheads="1"/>
            </p:cNvPicPr>
            <p:nvPr/>
          </p:nvPicPr>
          <p:blipFill>
            <a:blip r:embed="rId4" cstate="print"/>
            <a:srcRect/>
            <a:stretch>
              <a:fillRect/>
            </a:stretch>
          </p:blipFill>
          <p:spPr bwMode="auto">
            <a:xfrm>
              <a:off x="415" y="681"/>
              <a:ext cx="168" cy="748"/>
            </a:xfrm>
            <a:prstGeom prst="rect">
              <a:avLst/>
            </a:prstGeom>
            <a:noFill/>
          </p:spPr>
        </p:pic>
        <p:sp>
          <p:nvSpPr>
            <p:cNvPr id="21626" name="Freeform 122"/>
            <p:cNvSpPr>
              <a:spLocks/>
            </p:cNvSpPr>
            <p:nvPr/>
          </p:nvSpPr>
          <p:spPr bwMode="auto">
            <a:xfrm>
              <a:off x="442" y="610"/>
              <a:ext cx="74" cy="734"/>
            </a:xfrm>
            <a:custGeom>
              <a:avLst/>
              <a:gdLst/>
              <a:ahLst/>
              <a:cxnLst>
                <a:cxn ang="0">
                  <a:pos x="74" y="0"/>
                </a:cxn>
                <a:cxn ang="0">
                  <a:pos x="74" y="588"/>
                </a:cxn>
                <a:cxn ang="0">
                  <a:pos x="34" y="636"/>
                </a:cxn>
                <a:cxn ang="0">
                  <a:pos x="0" y="588"/>
                </a:cxn>
                <a:cxn ang="0">
                  <a:pos x="0" y="0"/>
                </a:cxn>
                <a:cxn ang="0">
                  <a:pos x="74" y="0"/>
                </a:cxn>
              </a:cxnLst>
              <a:rect l="0" t="0" r="r" b="b"/>
              <a:pathLst>
                <a:path w="74" h="636">
                  <a:moveTo>
                    <a:pt x="74" y="0"/>
                  </a:moveTo>
                  <a:lnTo>
                    <a:pt x="74" y="588"/>
                  </a:lnTo>
                  <a:lnTo>
                    <a:pt x="34" y="636"/>
                  </a:lnTo>
                  <a:lnTo>
                    <a:pt x="0" y="588"/>
                  </a:lnTo>
                  <a:lnTo>
                    <a:pt x="0" y="0"/>
                  </a:lnTo>
                  <a:lnTo>
                    <a:pt x="74" y="0"/>
                  </a:lnTo>
                  <a:close/>
                </a:path>
              </a:pathLst>
            </a:custGeom>
            <a:solidFill>
              <a:srgbClr val="F7923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1625" name="Picture 121"/>
            <p:cNvPicPr>
              <a:picLocks noChangeAspect="1" noChangeArrowheads="1"/>
            </p:cNvPicPr>
            <p:nvPr/>
          </p:nvPicPr>
          <p:blipFill>
            <a:blip r:embed="rId4" cstate="print"/>
            <a:srcRect/>
            <a:stretch>
              <a:fillRect/>
            </a:stretch>
          </p:blipFill>
          <p:spPr bwMode="auto">
            <a:xfrm>
              <a:off x="5841" y="676"/>
              <a:ext cx="168" cy="748"/>
            </a:xfrm>
            <a:prstGeom prst="rect">
              <a:avLst/>
            </a:prstGeom>
            <a:noFill/>
          </p:spPr>
        </p:pic>
        <p:sp>
          <p:nvSpPr>
            <p:cNvPr id="21624" name="Freeform 120"/>
            <p:cNvSpPr>
              <a:spLocks/>
            </p:cNvSpPr>
            <p:nvPr/>
          </p:nvSpPr>
          <p:spPr bwMode="auto">
            <a:xfrm>
              <a:off x="5499" y="610"/>
              <a:ext cx="74" cy="636"/>
            </a:xfrm>
            <a:custGeom>
              <a:avLst/>
              <a:gdLst/>
              <a:ahLst/>
              <a:cxnLst>
                <a:cxn ang="0">
                  <a:pos x="74" y="0"/>
                </a:cxn>
                <a:cxn ang="0">
                  <a:pos x="74" y="588"/>
                </a:cxn>
                <a:cxn ang="0">
                  <a:pos x="33" y="636"/>
                </a:cxn>
                <a:cxn ang="0">
                  <a:pos x="0" y="588"/>
                </a:cxn>
                <a:cxn ang="0">
                  <a:pos x="0" y="0"/>
                </a:cxn>
                <a:cxn ang="0">
                  <a:pos x="74" y="0"/>
                </a:cxn>
              </a:cxnLst>
              <a:rect l="0" t="0" r="r" b="b"/>
              <a:pathLst>
                <a:path w="74" h="636">
                  <a:moveTo>
                    <a:pt x="74" y="0"/>
                  </a:moveTo>
                  <a:lnTo>
                    <a:pt x="74" y="588"/>
                  </a:lnTo>
                  <a:lnTo>
                    <a:pt x="33" y="636"/>
                  </a:lnTo>
                  <a:lnTo>
                    <a:pt x="0" y="588"/>
                  </a:lnTo>
                  <a:lnTo>
                    <a:pt x="0" y="0"/>
                  </a:lnTo>
                  <a:lnTo>
                    <a:pt x="74" y="0"/>
                  </a:lnTo>
                  <a:close/>
                </a:path>
              </a:pathLst>
            </a:custGeom>
            <a:solidFill>
              <a:srgbClr val="F7923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1623" name="Picture 119"/>
            <p:cNvPicPr>
              <a:picLocks noChangeAspect="1" noChangeArrowheads="1"/>
            </p:cNvPicPr>
            <p:nvPr/>
          </p:nvPicPr>
          <p:blipFill>
            <a:blip r:embed="rId4" cstate="print"/>
            <a:srcRect/>
            <a:stretch>
              <a:fillRect/>
            </a:stretch>
          </p:blipFill>
          <p:spPr bwMode="auto">
            <a:xfrm>
              <a:off x="6711" y="676"/>
              <a:ext cx="168" cy="748"/>
            </a:xfrm>
            <a:prstGeom prst="rect">
              <a:avLst/>
            </a:prstGeom>
            <a:noFill/>
          </p:spPr>
        </p:pic>
        <p:sp>
          <p:nvSpPr>
            <p:cNvPr id="21622" name="Freeform 118"/>
            <p:cNvSpPr>
              <a:spLocks/>
            </p:cNvSpPr>
            <p:nvPr/>
          </p:nvSpPr>
          <p:spPr bwMode="auto">
            <a:xfrm>
              <a:off x="7024" y="596"/>
              <a:ext cx="74" cy="650"/>
            </a:xfrm>
            <a:custGeom>
              <a:avLst/>
              <a:gdLst/>
              <a:ahLst/>
              <a:cxnLst>
                <a:cxn ang="0">
                  <a:pos x="74" y="0"/>
                </a:cxn>
                <a:cxn ang="0">
                  <a:pos x="74" y="588"/>
                </a:cxn>
                <a:cxn ang="0">
                  <a:pos x="33" y="636"/>
                </a:cxn>
                <a:cxn ang="0">
                  <a:pos x="0" y="588"/>
                </a:cxn>
                <a:cxn ang="0">
                  <a:pos x="0" y="0"/>
                </a:cxn>
                <a:cxn ang="0">
                  <a:pos x="74" y="0"/>
                </a:cxn>
              </a:cxnLst>
              <a:rect l="0" t="0" r="r" b="b"/>
              <a:pathLst>
                <a:path w="74" h="636">
                  <a:moveTo>
                    <a:pt x="74" y="0"/>
                  </a:moveTo>
                  <a:lnTo>
                    <a:pt x="74" y="588"/>
                  </a:lnTo>
                  <a:lnTo>
                    <a:pt x="33" y="636"/>
                  </a:lnTo>
                  <a:lnTo>
                    <a:pt x="0" y="588"/>
                  </a:lnTo>
                  <a:lnTo>
                    <a:pt x="0" y="0"/>
                  </a:lnTo>
                  <a:lnTo>
                    <a:pt x="74" y="0"/>
                  </a:lnTo>
                  <a:close/>
                </a:path>
              </a:pathLst>
            </a:custGeom>
            <a:solidFill>
              <a:srgbClr val="F7923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1621" name="Picture 117"/>
            <p:cNvPicPr>
              <a:picLocks noChangeAspect="1" noChangeArrowheads="1"/>
            </p:cNvPicPr>
            <p:nvPr/>
          </p:nvPicPr>
          <p:blipFill>
            <a:blip r:embed="rId4" cstate="print"/>
            <a:srcRect/>
            <a:stretch>
              <a:fillRect/>
            </a:stretch>
          </p:blipFill>
          <p:spPr bwMode="auto">
            <a:xfrm>
              <a:off x="8158" y="676"/>
              <a:ext cx="208" cy="748"/>
            </a:xfrm>
            <a:prstGeom prst="rect">
              <a:avLst/>
            </a:prstGeom>
            <a:noFill/>
          </p:spPr>
        </p:pic>
        <p:pic>
          <p:nvPicPr>
            <p:cNvPr id="21620" name="Picture 116"/>
            <p:cNvPicPr>
              <a:picLocks noChangeAspect="1" noChangeArrowheads="1"/>
            </p:cNvPicPr>
            <p:nvPr/>
          </p:nvPicPr>
          <p:blipFill>
            <a:blip r:embed="rId5" cstate="print"/>
            <a:srcRect/>
            <a:stretch>
              <a:fillRect/>
            </a:stretch>
          </p:blipFill>
          <p:spPr bwMode="auto">
            <a:xfrm>
              <a:off x="4729" y="676"/>
              <a:ext cx="160" cy="748"/>
            </a:xfrm>
            <a:prstGeom prst="rect">
              <a:avLst/>
            </a:prstGeom>
            <a:noFill/>
          </p:spPr>
        </p:pic>
        <p:sp>
          <p:nvSpPr>
            <p:cNvPr id="21619" name="Freeform 115"/>
            <p:cNvSpPr>
              <a:spLocks/>
            </p:cNvSpPr>
            <p:nvPr/>
          </p:nvSpPr>
          <p:spPr bwMode="auto">
            <a:xfrm>
              <a:off x="4036" y="596"/>
              <a:ext cx="67" cy="636"/>
            </a:xfrm>
            <a:custGeom>
              <a:avLst/>
              <a:gdLst/>
              <a:ahLst/>
              <a:cxnLst>
                <a:cxn ang="0">
                  <a:pos x="67" y="0"/>
                </a:cxn>
                <a:cxn ang="0">
                  <a:pos x="67" y="596"/>
                </a:cxn>
                <a:cxn ang="0">
                  <a:pos x="34" y="636"/>
                </a:cxn>
                <a:cxn ang="0">
                  <a:pos x="0" y="596"/>
                </a:cxn>
                <a:cxn ang="0">
                  <a:pos x="0" y="0"/>
                </a:cxn>
                <a:cxn ang="0">
                  <a:pos x="67" y="0"/>
                </a:cxn>
              </a:cxnLst>
              <a:rect l="0" t="0" r="r" b="b"/>
              <a:pathLst>
                <a:path w="67" h="636">
                  <a:moveTo>
                    <a:pt x="67" y="0"/>
                  </a:moveTo>
                  <a:lnTo>
                    <a:pt x="67" y="596"/>
                  </a:lnTo>
                  <a:lnTo>
                    <a:pt x="34" y="636"/>
                  </a:lnTo>
                  <a:lnTo>
                    <a:pt x="0" y="596"/>
                  </a:lnTo>
                  <a:lnTo>
                    <a:pt x="0" y="0"/>
                  </a:lnTo>
                  <a:lnTo>
                    <a:pt x="67" y="0"/>
                  </a:lnTo>
                  <a:close/>
                </a:path>
              </a:pathLst>
            </a:custGeom>
            <a:solidFill>
              <a:srgbClr val="F7923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18" name="Freeform 114"/>
            <p:cNvSpPr>
              <a:spLocks/>
            </p:cNvSpPr>
            <p:nvPr/>
          </p:nvSpPr>
          <p:spPr bwMode="auto">
            <a:xfrm>
              <a:off x="2804" y="630"/>
              <a:ext cx="73" cy="636"/>
            </a:xfrm>
            <a:custGeom>
              <a:avLst/>
              <a:gdLst/>
              <a:ahLst/>
              <a:cxnLst>
                <a:cxn ang="0">
                  <a:pos x="73" y="0"/>
                </a:cxn>
                <a:cxn ang="0">
                  <a:pos x="73" y="588"/>
                </a:cxn>
                <a:cxn ang="0">
                  <a:pos x="33" y="636"/>
                </a:cxn>
                <a:cxn ang="0">
                  <a:pos x="0" y="588"/>
                </a:cxn>
                <a:cxn ang="0">
                  <a:pos x="0" y="0"/>
                </a:cxn>
                <a:cxn ang="0">
                  <a:pos x="73" y="0"/>
                </a:cxn>
              </a:cxnLst>
              <a:rect l="0" t="0" r="r" b="b"/>
              <a:pathLst>
                <a:path w="73" h="636">
                  <a:moveTo>
                    <a:pt x="73" y="0"/>
                  </a:moveTo>
                  <a:lnTo>
                    <a:pt x="73" y="588"/>
                  </a:lnTo>
                  <a:lnTo>
                    <a:pt x="33" y="636"/>
                  </a:lnTo>
                  <a:lnTo>
                    <a:pt x="0" y="588"/>
                  </a:lnTo>
                  <a:lnTo>
                    <a:pt x="0" y="0"/>
                  </a:lnTo>
                  <a:lnTo>
                    <a:pt x="73" y="0"/>
                  </a:lnTo>
                  <a:close/>
                </a:path>
              </a:pathLst>
            </a:custGeom>
            <a:solidFill>
              <a:srgbClr val="F7923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17" name="Rectangle 113"/>
            <p:cNvSpPr>
              <a:spLocks noChangeArrowheads="1"/>
            </p:cNvSpPr>
            <p:nvPr/>
          </p:nvSpPr>
          <p:spPr bwMode="auto">
            <a:xfrm>
              <a:off x="6711" y="2012"/>
              <a:ext cx="129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Omani/Direct Hire </a:t>
              </a: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616" name="Rectangle 112"/>
            <p:cNvSpPr>
              <a:spLocks noChangeArrowheads="1"/>
            </p:cNvSpPr>
            <p:nvPr/>
          </p:nvSpPr>
          <p:spPr bwMode="auto">
            <a:xfrm>
              <a:off x="1029" y="67"/>
              <a:ext cx="144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Staff Self Assessment</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15" name="Rectangle 111"/>
            <p:cNvSpPr>
              <a:spLocks noChangeArrowheads="1"/>
            </p:cNvSpPr>
            <p:nvPr/>
          </p:nvSpPr>
          <p:spPr bwMode="auto">
            <a:xfrm>
              <a:off x="915" y="492"/>
              <a:ext cx="60" cy="21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14" name="Rectangle 110"/>
            <p:cNvSpPr>
              <a:spLocks noChangeArrowheads="1"/>
            </p:cNvSpPr>
            <p:nvPr/>
          </p:nvSpPr>
          <p:spPr bwMode="auto">
            <a:xfrm>
              <a:off x="915" y="67"/>
              <a:ext cx="60" cy="21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13" name="Rectangle 109"/>
            <p:cNvSpPr>
              <a:spLocks noChangeArrowheads="1"/>
            </p:cNvSpPr>
            <p:nvPr/>
          </p:nvSpPr>
          <p:spPr bwMode="auto">
            <a:xfrm>
              <a:off x="1029" y="251"/>
              <a:ext cx="157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Face to Face Feedback</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12" name="Rectangle 108"/>
            <p:cNvSpPr>
              <a:spLocks noChangeArrowheads="1"/>
            </p:cNvSpPr>
            <p:nvPr/>
          </p:nvSpPr>
          <p:spPr bwMode="auto">
            <a:xfrm>
              <a:off x="1029" y="481"/>
              <a:ext cx="115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Ranking Sessions</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11" name="Rectangle 107"/>
            <p:cNvSpPr>
              <a:spLocks noChangeArrowheads="1"/>
            </p:cNvSpPr>
            <p:nvPr/>
          </p:nvSpPr>
          <p:spPr bwMode="auto">
            <a:xfrm>
              <a:off x="8100" y="1752"/>
              <a:ext cx="390"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Merit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10" name="Rectangle 106"/>
            <p:cNvSpPr>
              <a:spLocks noChangeArrowheads="1"/>
            </p:cNvSpPr>
            <p:nvPr/>
          </p:nvSpPr>
          <p:spPr bwMode="auto">
            <a:xfrm>
              <a:off x="8100" y="1932"/>
              <a:ext cx="58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Increase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09" name="Rectangle 105"/>
            <p:cNvSpPr>
              <a:spLocks noChangeArrowheads="1"/>
            </p:cNvSpPr>
            <p:nvPr/>
          </p:nvSpPr>
          <p:spPr bwMode="auto">
            <a:xfrm>
              <a:off x="8100" y="1344"/>
              <a:ext cx="630"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3</a:t>
              </a:r>
              <a:r>
                <a:rPr kumimoji="0" lang="en-GB" sz="800" b="1" i="0" u="none" strike="noStrike" cap="none" normalizeH="0" baseline="30000" smtClean="0">
                  <a:ln>
                    <a:noFill/>
                  </a:ln>
                  <a:solidFill>
                    <a:srgbClr val="E46C0A"/>
                  </a:solidFill>
                  <a:effectLst/>
                  <a:latin typeface="Vrinda" pitchFamily="34" charset="0"/>
                  <a:ea typeface="Times New Roman" pitchFamily="18" charset="0"/>
                  <a:cs typeface="Vrinda" pitchFamily="34" charset="0"/>
                </a:rPr>
                <a:t>rd</a:t>
              </a: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 Week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08" name="Rectangle 104"/>
            <p:cNvSpPr>
              <a:spLocks noChangeArrowheads="1"/>
            </p:cNvSpPr>
            <p:nvPr/>
          </p:nvSpPr>
          <p:spPr bwMode="auto">
            <a:xfrm>
              <a:off x="8100" y="1527"/>
              <a:ext cx="495" cy="24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rgbClr val="E46C0A"/>
                  </a:solidFill>
                  <a:effectLst/>
                  <a:latin typeface="Vrinda" pitchFamily="34" charset="0"/>
                  <a:ea typeface="Times New Roman" pitchFamily="18" charset="0"/>
                  <a:cs typeface="Vrinda" pitchFamily="34" charset="0"/>
                </a:rPr>
                <a:t>Feb.17</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1607" name="Freeform 103"/>
            <p:cNvSpPr>
              <a:spLocks/>
            </p:cNvSpPr>
            <p:nvPr/>
          </p:nvSpPr>
          <p:spPr bwMode="auto">
            <a:xfrm>
              <a:off x="8292" y="564"/>
              <a:ext cx="74" cy="702"/>
            </a:xfrm>
            <a:custGeom>
              <a:avLst/>
              <a:gdLst/>
              <a:ahLst/>
              <a:cxnLst>
                <a:cxn ang="0">
                  <a:pos x="74" y="0"/>
                </a:cxn>
                <a:cxn ang="0">
                  <a:pos x="74" y="588"/>
                </a:cxn>
                <a:cxn ang="0">
                  <a:pos x="33" y="636"/>
                </a:cxn>
                <a:cxn ang="0">
                  <a:pos x="0" y="588"/>
                </a:cxn>
                <a:cxn ang="0">
                  <a:pos x="0" y="0"/>
                </a:cxn>
                <a:cxn ang="0">
                  <a:pos x="74" y="0"/>
                </a:cxn>
              </a:cxnLst>
              <a:rect l="0" t="0" r="r" b="b"/>
              <a:pathLst>
                <a:path w="74" h="636">
                  <a:moveTo>
                    <a:pt x="74" y="0"/>
                  </a:moveTo>
                  <a:lnTo>
                    <a:pt x="74" y="588"/>
                  </a:lnTo>
                  <a:lnTo>
                    <a:pt x="33" y="636"/>
                  </a:lnTo>
                  <a:lnTo>
                    <a:pt x="0" y="588"/>
                  </a:lnTo>
                  <a:lnTo>
                    <a:pt x="0" y="0"/>
                  </a:lnTo>
                  <a:lnTo>
                    <a:pt x="74" y="0"/>
                  </a:lnTo>
                  <a:close/>
                </a:path>
              </a:pathLst>
            </a:custGeom>
            <a:solidFill>
              <a:srgbClr val="F7923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06" name="Rectangle 102"/>
            <p:cNvSpPr>
              <a:spLocks noChangeArrowheads="1"/>
            </p:cNvSpPr>
            <p:nvPr/>
          </p:nvSpPr>
          <p:spPr bwMode="auto">
            <a:xfrm>
              <a:off x="8100" y="2095"/>
              <a:ext cx="345" cy="19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Shell </a:t>
              </a: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1"/>
            <a:ext cx="7772400" cy="5791200"/>
          </a:xfrm>
        </p:spPr>
        <p:txBody>
          <a:bodyPr>
            <a:normAutofit fontScale="90000"/>
          </a:bodyPr>
          <a:lstStyle/>
          <a:p>
            <a:pPr algn="l"/>
            <a:r>
              <a:rPr lang="en-GB" sz="2000" dirty="0" smtClean="0"/>
              <a:t/>
            </a:r>
            <a:br>
              <a:rPr lang="en-GB" sz="2000" dirty="0" smtClean="0"/>
            </a:br>
            <a:r>
              <a:rPr lang="en-GB" sz="2000" dirty="0" smtClean="0"/>
              <a:t/>
            </a:r>
            <a:br>
              <a:rPr lang="en-GB" sz="2000" dirty="0" smtClean="0"/>
            </a:br>
            <a:r>
              <a:rPr lang="en-GB" sz="2000" dirty="0" smtClean="0"/>
              <a:t/>
            </a:r>
            <a:br>
              <a:rPr lang="en-GB" sz="2000" dirty="0" smtClean="0"/>
            </a:br>
            <a:r>
              <a:rPr lang="en-GB" sz="2000" dirty="0" smtClean="0"/>
              <a:t/>
            </a:r>
            <a:br>
              <a:rPr lang="en-GB" sz="2000" dirty="0" smtClean="0"/>
            </a:br>
            <a:r>
              <a:rPr lang="en-GB" sz="2000" dirty="0" smtClean="0"/>
              <a:t/>
            </a:r>
            <a:br>
              <a:rPr lang="en-GB" sz="2000" dirty="0" smtClean="0"/>
            </a:br>
            <a:r>
              <a:rPr lang="en-US" sz="2000" dirty="0" smtClean="0"/>
              <a:t/>
            </a:r>
            <a:br>
              <a:rPr lang="en-US" sz="2000" dirty="0" smtClean="0"/>
            </a:br>
            <a:r>
              <a:rPr lang="en-US" sz="2000" dirty="0" smtClean="0"/>
              <a:t/>
            </a:r>
            <a:br>
              <a:rPr lang="en-US" sz="2000" dirty="0" smtClean="0"/>
            </a:br>
            <a:r>
              <a:rPr lang="en-GB" sz="2000" dirty="0" smtClean="0"/>
              <a:t/>
            </a:r>
            <a:br>
              <a:rPr lang="en-GB" sz="2000" dirty="0" smtClean="0"/>
            </a:br>
            <a:r>
              <a:rPr lang="en-GB" dirty="0" smtClean="0"/>
              <a:t/>
            </a:r>
            <a:br>
              <a:rPr lang="en-GB" dirty="0" smtClean="0"/>
            </a:br>
            <a:r>
              <a:rPr lang="en-US" dirty="0" smtClean="0"/>
              <a:t/>
            </a:r>
            <a:br>
              <a:rPr lang="en-US" dirty="0" smtClean="0"/>
            </a:br>
            <a:r>
              <a:rPr lang="en-GB" dirty="0" smtClean="0"/>
              <a:t/>
            </a:r>
            <a:br>
              <a:rPr lang="en-GB" dirty="0" smtClean="0"/>
            </a:br>
            <a:r>
              <a:rPr lang="en-GB" dirty="0" smtClean="0"/>
              <a:t> </a:t>
            </a:r>
            <a:r>
              <a:rPr lang="en-US" dirty="0" smtClean="0"/>
              <a:t/>
            </a:r>
            <a:br>
              <a:rPr lang="en-US" dirty="0" smtClean="0"/>
            </a:br>
            <a:endParaRPr lang="en-US" b="1" dirty="0"/>
          </a:p>
        </p:txBody>
      </p:sp>
      <p:sp>
        <p:nvSpPr>
          <p:cNvPr id="4" name="Slide Number Placeholder 3"/>
          <p:cNvSpPr>
            <a:spLocks noGrp="1"/>
          </p:cNvSpPr>
          <p:nvPr>
            <p:ph type="sldNum" sz="quarter" idx="12"/>
          </p:nvPr>
        </p:nvSpPr>
        <p:spPr>
          <a:xfrm>
            <a:off x="6553200" y="6340475"/>
            <a:ext cx="2133600" cy="365125"/>
          </a:xfrm>
        </p:spPr>
        <p:txBody>
          <a:bodyPr/>
          <a:lstStyle/>
          <a:p>
            <a:fld id="{882EFDD4-50AF-4C63-981E-CFB9460AD4B6}" type="slidenum">
              <a:rPr lang="en-US" smtClean="0"/>
              <a:pPr/>
              <a:t>6</a:t>
            </a:fld>
            <a:endParaRPr lang="en-US" dirty="0"/>
          </a:p>
        </p:txBody>
      </p:sp>
      <p:sp>
        <p:nvSpPr>
          <p:cNvPr id="6" name="Title 1"/>
          <p:cNvSpPr txBox="1">
            <a:spLocks/>
          </p:cNvSpPr>
          <p:nvPr/>
        </p:nvSpPr>
        <p:spPr>
          <a:xfrm>
            <a:off x="381000" y="0"/>
            <a:ext cx="8229600" cy="762000"/>
          </a:xfrm>
          <a:prstGeom prst="rect">
            <a:avLst/>
          </a:prstGeom>
        </p:spPr>
        <p:txBody>
          <a:bodyPr vert="horz" lIns="91440" tIns="45720" rIns="91440" bIns="45720" rtlCol="0" anchor="ctr">
            <a:noAutofit/>
          </a:bodyPr>
          <a:lstStyle/>
          <a:p>
            <a:pPr algn="ctr" fontAlgn="auto">
              <a:spcBef>
                <a:spcPts val="0"/>
              </a:spcBef>
              <a:spcAft>
                <a:spcPts val="0"/>
              </a:spcAft>
              <a:defRPr/>
            </a:pPr>
            <a:r>
              <a:rPr lang="en-US" sz="4000" b="1" kern="0" dirty="0" smtClean="0">
                <a:solidFill>
                  <a:schemeClr val="bg1"/>
                </a:solidFill>
                <a:ea typeface="굴림" charset="-127"/>
                <a:cs typeface="Arial" pitchFamily="34" charset="0"/>
              </a:rPr>
              <a:t>End of Year Appraisal Process</a:t>
            </a:r>
            <a:endParaRPr lang="en-US" sz="4000" kern="0" dirty="0" smtClean="0">
              <a:solidFill>
                <a:schemeClr val="bg1"/>
              </a:solidFill>
              <a:ea typeface="굴림" charset="-127"/>
              <a:cs typeface="Arial" pitchFamily="34" charset="0"/>
            </a:endParaRPr>
          </a:p>
        </p:txBody>
      </p:sp>
      <p:grpSp>
        <p:nvGrpSpPr>
          <p:cNvPr id="3" name="Group 33"/>
          <p:cNvGrpSpPr/>
          <p:nvPr/>
        </p:nvGrpSpPr>
        <p:grpSpPr>
          <a:xfrm>
            <a:off x="359524" y="1143000"/>
            <a:ext cx="8479676" cy="1646695"/>
            <a:chOff x="528561" y="1374280"/>
            <a:chExt cx="8257318" cy="1826120"/>
          </a:xfrm>
        </p:grpSpPr>
        <p:sp>
          <p:nvSpPr>
            <p:cNvPr id="35" name="Pentagon 34"/>
            <p:cNvSpPr/>
            <p:nvPr/>
          </p:nvSpPr>
          <p:spPr>
            <a:xfrm>
              <a:off x="533401" y="1938358"/>
              <a:ext cx="1798695" cy="1262042"/>
            </a:xfrm>
            <a:prstGeom prst="homePlate">
              <a:avLst>
                <a:gd name="adj" fmla="val 38327"/>
              </a:avLst>
            </a:prstGeom>
            <a:gradFill>
              <a:gsLst>
                <a:gs pos="13000">
                  <a:schemeClr val="bg1"/>
                </a:gs>
                <a:gs pos="69000">
                  <a:schemeClr val="bg1">
                    <a:lumMod val="85000"/>
                  </a:schemeClr>
                </a:gs>
                <a:gs pos="100000">
                  <a:schemeClr val="bg1"/>
                </a:gs>
              </a:gsLst>
              <a:lin ang="5400000" scaled="0"/>
            </a:gradFill>
            <a:ln w="12700">
              <a:solidFill>
                <a:schemeClr val="tx1">
                  <a:lumMod val="75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smtClean="0">
                  <a:solidFill>
                    <a:schemeClr val="tx1"/>
                  </a:solidFill>
                  <a:latin typeface="Arial" pitchFamily="34" charset="0"/>
                  <a:cs typeface="Arial" pitchFamily="34" charset="0"/>
                </a:rPr>
                <a:t>Employee </a:t>
              </a:r>
              <a:endParaRPr lang="en-US" sz="1700" b="1" dirty="0">
                <a:solidFill>
                  <a:schemeClr val="tx1"/>
                </a:solidFill>
                <a:latin typeface="Arial" pitchFamily="34" charset="0"/>
                <a:cs typeface="Arial" pitchFamily="34" charset="0"/>
              </a:endParaRPr>
            </a:p>
          </p:txBody>
        </p:sp>
        <p:sp>
          <p:nvSpPr>
            <p:cNvPr id="36" name="Chevron 35"/>
            <p:cNvSpPr/>
            <p:nvPr/>
          </p:nvSpPr>
          <p:spPr>
            <a:xfrm>
              <a:off x="2042530" y="1938358"/>
              <a:ext cx="1902138" cy="1262042"/>
            </a:xfrm>
            <a:prstGeom prst="chevron">
              <a:avLst>
                <a:gd name="adj" fmla="val 38110"/>
              </a:avLst>
            </a:prstGeom>
            <a:gradFill>
              <a:gsLst>
                <a:gs pos="13000">
                  <a:schemeClr val="bg1"/>
                </a:gs>
                <a:gs pos="69000">
                  <a:schemeClr val="bg1">
                    <a:lumMod val="85000"/>
                  </a:schemeClr>
                </a:gs>
                <a:gs pos="100000">
                  <a:schemeClr val="bg1"/>
                </a:gs>
              </a:gsLst>
              <a:lin ang="5400000" scaled="0"/>
            </a:gradFill>
            <a:ln w="12700">
              <a:solidFill>
                <a:schemeClr val="tx1"/>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b="1" dirty="0">
                <a:solidFill>
                  <a:schemeClr val="tx1"/>
                </a:solidFill>
              </a:endParaRPr>
            </a:p>
          </p:txBody>
        </p:sp>
        <p:sp>
          <p:nvSpPr>
            <p:cNvPr id="37" name="Chevron 36"/>
            <p:cNvSpPr/>
            <p:nvPr/>
          </p:nvSpPr>
          <p:spPr>
            <a:xfrm>
              <a:off x="3666675" y="1938358"/>
              <a:ext cx="1902138" cy="1262042"/>
            </a:xfrm>
            <a:prstGeom prst="chevron">
              <a:avLst>
                <a:gd name="adj" fmla="val 38110"/>
              </a:avLst>
            </a:prstGeom>
            <a:gradFill>
              <a:gsLst>
                <a:gs pos="13000">
                  <a:schemeClr val="bg1"/>
                </a:gs>
                <a:gs pos="69000">
                  <a:schemeClr val="bg1">
                    <a:lumMod val="85000"/>
                  </a:schemeClr>
                </a:gs>
                <a:gs pos="100000">
                  <a:schemeClr val="bg1"/>
                </a:gs>
              </a:gsLst>
              <a:lin ang="5400000" scaled="0"/>
            </a:gradFill>
            <a:ln w="12700">
              <a:solidFill>
                <a:schemeClr val="tx1"/>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b="1" dirty="0">
                <a:solidFill>
                  <a:schemeClr val="tx1"/>
                </a:solidFill>
              </a:endParaRPr>
            </a:p>
          </p:txBody>
        </p:sp>
        <p:sp>
          <p:nvSpPr>
            <p:cNvPr id="38" name="Chevron 37"/>
            <p:cNvSpPr/>
            <p:nvPr/>
          </p:nvSpPr>
          <p:spPr>
            <a:xfrm>
              <a:off x="5280364" y="1938358"/>
              <a:ext cx="1902138" cy="1262042"/>
            </a:xfrm>
            <a:prstGeom prst="chevron">
              <a:avLst>
                <a:gd name="adj" fmla="val 38110"/>
              </a:avLst>
            </a:prstGeom>
            <a:gradFill>
              <a:gsLst>
                <a:gs pos="13000">
                  <a:schemeClr val="bg1"/>
                </a:gs>
                <a:gs pos="69000">
                  <a:schemeClr val="bg1">
                    <a:lumMod val="85000"/>
                  </a:schemeClr>
                </a:gs>
                <a:gs pos="100000">
                  <a:schemeClr val="bg1"/>
                </a:gs>
              </a:gsLst>
              <a:lin ang="5400000" scaled="0"/>
            </a:gradFill>
            <a:ln w="12700">
              <a:solidFill>
                <a:schemeClr val="tx1"/>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smtClean="0">
                  <a:solidFill>
                    <a:schemeClr val="tx1"/>
                  </a:solidFill>
                </a:rPr>
                <a:t>Director</a:t>
              </a:r>
              <a:endParaRPr lang="en-US" b="1" dirty="0">
                <a:solidFill>
                  <a:schemeClr val="tx1"/>
                </a:solidFill>
              </a:endParaRPr>
            </a:p>
          </p:txBody>
        </p:sp>
        <p:sp>
          <p:nvSpPr>
            <p:cNvPr id="39" name="Chevron 38"/>
            <p:cNvSpPr/>
            <p:nvPr/>
          </p:nvSpPr>
          <p:spPr>
            <a:xfrm>
              <a:off x="6918013" y="1938358"/>
              <a:ext cx="1867866" cy="1262042"/>
            </a:xfrm>
            <a:prstGeom prst="chevron">
              <a:avLst>
                <a:gd name="adj" fmla="val 37444"/>
              </a:avLst>
            </a:prstGeom>
            <a:gradFill>
              <a:gsLst>
                <a:gs pos="13000">
                  <a:schemeClr val="bg1"/>
                </a:gs>
                <a:gs pos="69000">
                  <a:schemeClr val="bg1">
                    <a:lumMod val="85000"/>
                  </a:schemeClr>
                </a:gs>
                <a:gs pos="100000">
                  <a:schemeClr val="bg1"/>
                </a:gs>
              </a:gsLst>
              <a:lin ang="5400000" scaled="0"/>
            </a:gradFill>
            <a:ln w="12700">
              <a:solidFill>
                <a:schemeClr val="tx1"/>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MD</a:t>
              </a:r>
              <a:endParaRPr lang="en-US" b="1" dirty="0">
                <a:solidFill>
                  <a:schemeClr val="tx1"/>
                </a:solidFill>
              </a:endParaRPr>
            </a:p>
          </p:txBody>
        </p:sp>
        <p:sp>
          <p:nvSpPr>
            <p:cNvPr id="40" name="Freeform 6"/>
            <p:cNvSpPr>
              <a:spLocks/>
            </p:cNvSpPr>
            <p:nvPr/>
          </p:nvSpPr>
          <p:spPr bwMode="auto">
            <a:xfrm>
              <a:off x="536576" y="1374280"/>
              <a:ext cx="7697788" cy="449469"/>
            </a:xfrm>
            <a:custGeom>
              <a:avLst/>
              <a:gdLst>
                <a:gd name="connsiteX0" fmla="*/ 2317 w 2317"/>
                <a:gd name="connsiteY0" fmla="*/ 149 h 149"/>
                <a:gd name="connsiteX1" fmla="*/ 2203 w 2317"/>
                <a:gd name="connsiteY1" fmla="*/ 0 h 149"/>
                <a:gd name="connsiteX2" fmla="*/ 1 w 2317"/>
                <a:gd name="connsiteY2" fmla="*/ 0 h 149"/>
                <a:gd name="connsiteX3" fmla="*/ 0 w 2317"/>
                <a:gd name="connsiteY3" fmla="*/ 1 h 149"/>
                <a:gd name="connsiteX4" fmla="*/ 0 w 2317"/>
                <a:gd name="connsiteY4" fmla="*/ 149 h 149"/>
                <a:gd name="connsiteX5" fmla="*/ 2317 w 2317"/>
                <a:gd name="connsiteY5" fmla="*/ 149 h 149"/>
                <a:gd name="connsiteX0" fmla="*/ 2317 w 2317"/>
                <a:gd name="connsiteY0" fmla="*/ 151 h 151"/>
                <a:gd name="connsiteX1" fmla="*/ 2211 w 2317"/>
                <a:gd name="connsiteY1" fmla="*/ 0 h 151"/>
                <a:gd name="connsiteX2" fmla="*/ 1 w 2317"/>
                <a:gd name="connsiteY2" fmla="*/ 2 h 151"/>
                <a:gd name="connsiteX3" fmla="*/ 0 w 2317"/>
                <a:gd name="connsiteY3" fmla="*/ 3 h 151"/>
                <a:gd name="connsiteX4" fmla="*/ 0 w 2317"/>
                <a:gd name="connsiteY4" fmla="*/ 151 h 151"/>
                <a:gd name="connsiteX5" fmla="*/ 2317 w 2317"/>
                <a:gd name="connsiteY5" fmla="*/ 151 h 151"/>
                <a:gd name="connsiteX0" fmla="*/ 2317 w 2317"/>
                <a:gd name="connsiteY0" fmla="*/ 151 h 151"/>
                <a:gd name="connsiteX1" fmla="*/ 2211 w 2317"/>
                <a:gd name="connsiteY1" fmla="*/ 0 h 151"/>
                <a:gd name="connsiteX2" fmla="*/ 2222 w 2317"/>
                <a:gd name="connsiteY2" fmla="*/ 3 h 151"/>
                <a:gd name="connsiteX3" fmla="*/ 1 w 2317"/>
                <a:gd name="connsiteY3" fmla="*/ 2 h 151"/>
                <a:gd name="connsiteX4" fmla="*/ 0 w 2317"/>
                <a:gd name="connsiteY4" fmla="*/ 3 h 151"/>
                <a:gd name="connsiteX5" fmla="*/ 0 w 2317"/>
                <a:gd name="connsiteY5" fmla="*/ 151 h 151"/>
                <a:gd name="connsiteX6" fmla="*/ 2317 w 2317"/>
                <a:gd name="connsiteY6" fmla="*/ 151 h 151"/>
                <a:gd name="connsiteX0" fmla="*/ 2317 w 2317"/>
                <a:gd name="connsiteY0" fmla="*/ 151 h 151"/>
                <a:gd name="connsiteX1" fmla="*/ 2211 w 2317"/>
                <a:gd name="connsiteY1" fmla="*/ 0 h 151"/>
                <a:gd name="connsiteX2" fmla="*/ 2222 w 2317"/>
                <a:gd name="connsiteY2" fmla="*/ 3 h 151"/>
                <a:gd name="connsiteX3" fmla="*/ 2196 w 2317"/>
                <a:gd name="connsiteY3" fmla="*/ 1 h 151"/>
                <a:gd name="connsiteX4" fmla="*/ 1 w 2317"/>
                <a:gd name="connsiteY4" fmla="*/ 2 h 151"/>
                <a:gd name="connsiteX5" fmla="*/ 0 w 2317"/>
                <a:gd name="connsiteY5" fmla="*/ 3 h 151"/>
                <a:gd name="connsiteX6" fmla="*/ 0 w 2317"/>
                <a:gd name="connsiteY6" fmla="*/ 151 h 151"/>
                <a:gd name="connsiteX7" fmla="*/ 2317 w 2317"/>
                <a:gd name="connsiteY7" fmla="*/ 151 h 151"/>
                <a:gd name="connsiteX0" fmla="*/ 2317 w 2317"/>
                <a:gd name="connsiteY0" fmla="*/ 151 h 151"/>
                <a:gd name="connsiteX1" fmla="*/ 2211 w 2317"/>
                <a:gd name="connsiteY1" fmla="*/ 0 h 151"/>
                <a:gd name="connsiteX2" fmla="*/ 2222 w 2317"/>
                <a:gd name="connsiteY2" fmla="*/ 3 h 151"/>
                <a:gd name="connsiteX3" fmla="*/ 1 w 2317"/>
                <a:gd name="connsiteY3" fmla="*/ 2 h 151"/>
                <a:gd name="connsiteX4" fmla="*/ 0 w 2317"/>
                <a:gd name="connsiteY4" fmla="*/ 3 h 151"/>
                <a:gd name="connsiteX5" fmla="*/ 0 w 2317"/>
                <a:gd name="connsiteY5" fmla="*/ 151 h 151"/>
                <a:gd name="connsiteX6" fmla="*/ 2317 w 2317"/>
                <a:gd name="connsiteY6" fmla="*/ 151 h 151"/>
                <a:gd name="connsiteX0" fmla="*/ 2317 w 2317"/>
                <a:gd name="connsiteY0" fmla="*/ 149 h 149"/>
                <a:gd name="connsiteX1" fmla="*/ 2222 w 2317"/>
                <a:gd name="connsiteY1" fmla="*/ 1 h 149"/>
                <a:gd name="connsiteX2" fmla="*/ 1 w 2317"/>
                <a:gd name="connsiteY2" fmla="*/ 0 h 149"/>
                <a:gd name="connsiteX3" fmla="*/ 0 w 2317"/>
                <a:gd name="connsiteY3" fmla="*/ 1 h 149"/>
                <a:gd name="connsiteX4" fmla="*/ 0 w 2317"/>
                <a:gd name="connsiteY4" fmla="*/ 149 h 149"/>
                <a:gd name="connsiteX5" fmla="*/ 2317 w 2317"/>
                <a:gd name="connsiteY5" fmla="*/ 149 h 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 h="149">
                  <a:moveTo>
                    <a:pt x="2317" y="149"/>
                  </a:moveTo>
                  <a:cubicBezTo>
                    <a:pt x="2285" y="100"/>
                    <a:pt x="2254" y="50"/>
                    <a:pt x="2222" y="1"/>
                  </a:cubicBezTo>
                  <a:lnTo>
                    <a:pt x="1" y="0"/>
                  </a:lnTo>
                  <a:cubicBezTo>
                    <a:pt x="1" y="0"/>
                    <a:pt x="0" y="0"/>
                    <a:pt x="0" y="1"/>
                  </a:cubicBezTo>
                  <a:lnTo>
                    <a:pt x="0" y="149"/>
                  </a:lnTo>
                  <a:lnTo>
                    <a:pt x="2317" y="149"/>
                  </a:lnTo>
                  <a:close/>
                </a:path>
              </a:pathLst>
            </a:custGeom>
            <a:solidFill>
              <a:srgbClr val="0091EA"/>
            </a:solidFill>
            <a:ln w="9525">
              <a:solidFill>
                <a:srgbClr val="0070C0"/>
              </a:solidFill>
              <a:round/>
              <a:headEnd/>
              <a:tailEnd/>
            </a:ln>
          </p:spPr>
          <p:txBody>
            <a:bodyPr vert="horz" wrap="square" lIns="91440" tIns="45720" rIns="91440" bIns="45720" numCol="1" anchor="t" anchorCtr="0" compatLnSpc="1">
              <a:prstTxWarp prst="textNoShape">
                <a:avLst/>
              </a:prstTxWarp>
            </a:bodyPr>
            <a:lstStyle/>
            <a:p>
              <a:endParaRPr lang="en-US" b="1" dirty="0"/>
            </a:p>
          </p:txBody>
        </p:sp>
        <p:sp>
          <p:nvSpPr>
            <p:cNvPr id="41" name="Text Box 394"/>
            <p:cNvSpPr txBox="1">
              <a:spLocks noChangeArrowheads="1"/>
            </p:cNvSpPr>
            <p:nvPr/>
          </p:nvSpPr>
          <p:spPr bwMode="auto">
            <a:xfrm>
              <a:off x="528561" y="1375997"/>
              <a:ext cx="1504950" cy="443706"/>
            </a:xfrm>
            <a:prstGeom prst="rect">
              <a:avLst/>
            </a:prstGeom>
            <a:noFill/>
            <a:ln w="9525" algn="ctr">
              <a:noFill/>
              <a:miter lim="800000"/>
              <a:headEnd/>
              <a:tailEnd/>
            </a:ln>
            <a:effectLst/>
          </p:spPr>
          <p:txBody>
            <a:bodyPr wrap="square" lIns="91440" tIns="91440" anchor="ctr" anchorCtr="0">
              <a:spAutoFit/>
            </a:bodyPr>
            <a:lstStyle/>
            <a:p>
              <a:pPr fontAlgn="auto">
                <a:spcBef>
                  <a:spcPts val="0"/>
                </a:spcBef>
                <a:spcAft>
                  <a:spcPts val="0"/>
                </a:spcAft>
                <a:defRPr/>
              </a:pPr>
              <a:r>
                <a:rPr lang="en-US" sz="1700" b="1" kern="0" dirty="0" smtClean="0">
                  <a:solidFill>
                    <a:schemeClr val="bg1"/>
                  </a:solidFill>
                  <a:effectLst>
                    <a:outerShdw blurRad="38100" dist="38100" dir="2700000" algn="tl">
                      <a:srgbClr val="000000">
                        <a:alpha val="43137"/>
                      </a:srgbClr>
                    </a:outerShdw>
                  </a:effectLst>
                  <a:ea typeface="굴림" charset="-127"/>
                  <a:cs typeface="Arial" pitchFamily="34" charset="0"/>
                </a:rPr>
                <a:t>End Oct</a:t>
              </a:r>
            </a:p>
          </p:txBody>
        </p:sp>
        <p:sp>
          <p:nvSpPr>
            <p:cNvPr id="42" name="Text Box 394"/>
            <p:cNvSpPr txBox="1">
              <a:spLocks noChangeArrowheads="1"/>
            </p:cNvSpPr>
            <p:nvPr/>
          </p:nvSpPr>
          <p:spPr bwMode="auto">
            <a:xfrm>
              <a:off x="6708227" y="1375997"/>
              <a:ext cx="1375410" cy="443706"/>
            </a:xfrm>
            <a:prstGeom prst="rect">
              <a:avLst/>
            </a:prstGeom>
            <a:noFill/>
            <a:ln w="9525" algn="ctr">
              <a:noFill/>
              <a:miter lim="800000"/>
              <a:headEnd/>
              <a:tailEnd/>
            </a:ln>
            <a:effectLst/>
          </p:spPr>
          <p:txBody>
            <a:bodyPr wrap="square" lIns="91440" tIns="91440" anchor="ctr" anchorCtr="0">
              <a:spAutoFit/>
            </a:bodyPr>
            <a:lstStyle/>
            <a:p>
              <a:pPr algn="r" fontAlgn="auto">
                <a:spcBef>
                  <a:spcPts val="0"/>
                </a:spcBef>
                <a:spcAft>
                  <a:spcPts val="0"/>
                </a:spcAft>
                <a:defRPr/>
              </a:pPr>
              <a:r>
                <a:rPr lang="en-US" sz="1700" b="1" kern="0" dirty="0" smtClean="0">
                  <a:solidFill>
                    <a:schemeClr val="bg1"/>
                  </a:solidFill>
                  <a:effectLst>
                    <a:outerShdw blurRad="38100" dist="38100" dir="2700000" algn="tl">
                      <a:srgbClr val="000000">
                        <a:alpha val="43137"/>
                      </a:srgbClr>
                    </a:outerShdw>
                  </a:effectLst>
                  <a:ea typeface="굴림" charset="-127"/>
                  <a:cs typeface="Arial" pitchFamily="34" charset="0"/>
                </a:rPr>
                <a:t>15</a:t>
              </a:r>
              <a:r>
                <a:rPr lang="en-US" sz="1700" b="1" kern="0" baseline="30000" dirty="0" smtClean="0">
                  <a:solidFill>
                    <a:schemeClr val="bg1"/>
                  </a:solidFill>
                  <a:effectLst>
                    <a:outerShdw blurRad="38100" dist="38100" dir="2700000" algn="tl">
                      <a:srgbClr val="000000">
                        <a:alpha val="43137"/>
                      </a:srgbClr>
                    </a:outerShdw>
                  </a:effectLst>
                  <a:ea typeface="굴림" charset="-127"/>
                  <a:cs typeface="Arial" pitchFamily="34" charset="0"/>
                </a:rPr>
                <a:t>th</a:t>
              </a:r>
              <a:r>
                <a:rPr lang="en-US" sz="1700" b="1" kern="0" dirty="0" smtClean="0">
                  <a:solidFill>
                    <a:schemeClr val="bg1"/>
                  </a:solidFill>
                  <a:effectLst>
                    <a:outerShdw blurRad="38100" dist="38100" dir="2700000" algn="tl">
                      <a:srgbClr val="000000">
                        <a:alpha val="43137"/>
                      </a:srgbClr>
                    </a:outerShdw>
                  </a:effectLst>
                  <a:ea typeface="굴림" charset="-127"/>
                  <a:cs typeface="Arial" pitchFamily="34" charset="0"/>
                </a:rPr>
                <a:t> Dec</a:t>
              </a:r>
            </a:p>
          </p:txBody>
        </p:sp>
      </p:grpSp>
      <p:cxnSp>
        <p:nvCxnSpPr>
          <p:cNvPr id="44" name="Straight Connector 43"/>
          <p:cNvCxnSpPr/>
          <p:nvPr/>
        </p:nvCxnSpPr>
        <p:spPr>
          <a:xfrm rot="16200000" flipH="1">
            <a:off x="723902" y="4095661"/>
            <a:ext cx="2209799" cy="1"/>
          </a:xfrm>
          <a:prstGeom prst="line">
            <a:avLst/>
          </a:prstGeom>
          <a:ln w="12700">
            <a:gradFill>
              <a:gsLst>
                <a:gs pos="0">
                  <a:schemeClr val="accent1">
                    <a:tint val="66000"/>
                    <a:satMod val="160000"/>
                    <a:alpha val="0"/>
                  </a:schemeClr>
                </a:gs>
                <a:gs pos="50000">
                  <a:srgbClr val="585858"/>
                </a:gs>
                <a:gs pos="100000">
                  <a:schemeClr val="accent1">
                    <a:tint val="23500"/>
                    <a:satMod val="16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16200000" flipH="1">
            <a:off x="2481734" y="4248062"/>
            <a:ext cx="2209799" cy="1"/>
          </a:xfrm>
          <a:prstGeom prst="line">
            <a:avLst/>
          </a:prstGeom>
          <a:ln w="12700">
            <a:gradFill>
              <a:gsLst>
                <a:gs pos="0">
                  <a:schemeClr val="accent1">
                    <a:tint val="66000"/>
                    <a:satMod val="160000"/>
                    <a:alpha val="0"/>
                  </a:schemeClr>
                </a:gs>
                <a:gs pos="50000">
                  <a:srgbClr val="585858"/>
                </a:gs>
                <a:gs pos="100000">
                  <a:schemeClr val="accent1">
                    <a:tint val="23500"/>
                    <a:satMod val="16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4180090" y="4171862"/>
            <a:ext cx="2209799" cy="1"/>
          </a:xfrm>
          <a:prstGeom prst="line">
            <a:avLst/>
          </a:prstGeom>
          <a:ln w="12700">
            <a:gradFill>
              <a:gsLst>
                <a:gs pos="0">
                  <a:schemeClr val="accent1">
                    <a:tint val="66000"/>
                    <a:satMod val="160000"/>
                    <a:alpha val="0"/>
                  </a:schemeClr>
                </a:gs>
                <a:gs pos="50000">
                  <a:srgbClr val="585858"/>
                </a:gs>
                <a:gs pos="100000">
                  <a:schemeClr val="accent1">
                    <a:tint val="23500"/>
                    <a:satMod val="16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5829301" y="4245479"/>
            <a:ext cx="2209799" cy="1"/>
          </a:xfrm>
          <a:prstGeom prst="line">
            <a:avLst/>
          </a:prstGeom>
          <a:ln w="12700">
            <a:gradFill>
              <a:gsLst>
                <a:gs pos="0">
                  <a:schemeClr val="accent1">
                    <a:tint val="66000"/>
                    <a:satMod val="160000"/>
                    <a:alpha val="0"/>
                  </a:schemeClr>
                </a:gs>
                <a:gs pos="50000">
                  <a:srgbClr val="585858"/>
                </a:gs>
                <a:gs pos="100000">
                  <a:schemeClr val="accent1">
                    <a:tint val="23500"/>
                    <a:satMod val="16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8" name="Text Box 394"/>
          <p:cNvSpPr txBox="1">
            <a:spLocks noChangeArrowheads="1"/>
          </p:cNvSpPr>
          <p:nvPr/>
        </p:nvSpPr>
        <p:spPr bwMode="auto">
          <a:xfrm>
            <a:off x="304800" y="3250580"/>
            <a:ext cx="1600199" cy="1431161"/>
          </a:xfrm>
          <a:prstGeom prst="rect">
            <a:avLst/>
          </a:prstGeom>
          <a:noFill/>
          <a:ln w="9525" algn="ctr">
            <a:noFill/>
            <a:miter lim="800000"/>
            <a:headEnd/>
            <a:tailEnd/>
          </a:ln>
          <a:effectLst/>
        </p:spPr>
        <p:txBody>
          <a:bodyPr wrap="square" lIns="91440" tIns="91440" anchor="ctr" anchorCtr="0">
            <a:spAutoFit/>
          </a:bodyPr>
          <a:lstStyle/>
          <a:p>
            <a:r>
              <a:rPr lang="en-US" sz="1200" dirty="0" smtClean="0"/>
              <a:t>Self assessment &amp; update of PPC </a:t>
            </a:r>
          </a:p>
          <a:p>
            <a:endParaRPr lang="en-US" sz="1200" dirty="0" smtClean="0"/>
          </a:p>
          <a:p>
            <a:pPr>
              <a:buFont typeface="Wingdings" pitchFamily="2" charset="2"/>
              <a:buChar char="§"/>
            </a:pPr>
            <a:endParaRPr lang="en-US" sz="800" dirty="0" smtClean="0"/>
          </a:p>
          <a:p>
            <a:r>
              <a:rPr lang="en-US" sz="1200" dirty="0" smtClean="0"/>
              <a:t>Mandatory face to face</a:t>
            </a:r>
          </a:p>
          <a:p>
            <a:pPr>
              <a:buFont typeface="Wingdings" pitchFamily="2" charset="2"/>
              <a:buChar char="§"/>
            </a:pPr>
            <a:endParaRPr lang="en-US" sz="800" dirty="0" smtClean="0"/>
          </a:p>
          <a:p>
            <a:pPr>
              <a:buFont typeface="Wingdings" pitchFamily="2" charset="2"/>
              <a:buChar char="§"/>
            </a:pPr>
            <a:endParaRPr lang="en-US" sz="800" dirty="0" smtClean="0"/>
          </a:p>
        </p:txBody>
      </p:sp>
      <p:sp>
        <p:nvSpPr>
          <p:cNvPr id="49" name="Text Box 394"/>
          <p:cNvSpPr txBox="1">
            <a:spLocks noChangeArrowheads="1"/>
          </p:cNvSpPr>
          <p:nvPr/>
        </p:nvSpPr>
        <p:spPr bwMode="auto">
          <a:xfrm>
            <a:off x="1828800" y="3207633"/>
            <a:ext cx="1752600" cy="2708434"/>
          </a:xfrm>
          <a:prstGeom prst="rect">
            <a:avLst/>
          </a:prstGeom>
          <a:noFill/>
          <a:ln w="9525" algn="ctr">
            <a:noFill/>
            <a:miter lim="800000"/>
            <a:headEnd/>
            <a:tailEnd/>
          </a:ln>
          <a:effectLst/>
        </p:spPr>
        <p:txBody>
          <a:bodyPr wrap="square" lIns="91440" tIns="91440" anchor="ctr" anchorCtr="0">
            <a:spAutoFit/>
          </a:bodyPr>
          <a:lstStyle/>
          <a:p>
            <a:r>
              <a:rPr lang="en-US" sz="1200" dirty="0" smtClean="0"/>
              <a:t>Mandatory face to face discussion  with team members</a:t>
            </a:r>
          </a:p>
          <a:p>
            <a:endParaRPr lang="en-US" sz="900" dirty="0" smtClean="0"/>
          </a:p>
          <a:p>
            <a:r>
              <a:rPr lang="en-US" sz="1200" dirty="0" smtClean="0"/>
              <a:t>Supervisor prepares evidence to support proposals</a:t>
            </a:r>
          </a:p>
          <a:p>
            <a:endParaRPr lang="en-US" sz="900" dirty="0" smtClean="0"/>
          </a:p>
          <a:p>
            <a:r>
              <a:rPr lang="en-US" sz="1200" dirty="0" smtClean="0"/>
              <a:t>Provisional  ranking order and  initial rating</a:t>
            </a:r>
          </a:p>
          <a:p>
            <a:endParaRPr lang="en-US" sz="800" dirty="0" smtClean="0"/>
          </a:p>
          <a:p>
            <a:r>
              <a:rPr lang="en-US" sz="1200" dirty="0" smtClean="0">
                <a:solidFill>
                  <a:srgbClr val="FF0000"/>
                </a:solidFill>
              </a:rPr>
              <a:t>NO  discussions about ranking and performance rating at this stage</a:t>
            </a:r>
          </a:p>
          <a:p>
            <a:endParaRPr lang="en-US" sz="900" dirty="0" smtClean="0"/>
          </a:p>
        </p:txBody>
      </p:sp>
      <p:sp>
        <p:nvSpPr>
          <p:cNvPr id="50" name="Text Box 394"/>
          <p:cNvSpPr txBox="1">
            <a:spLocks noChangeArrowheads="1"/>
          </p:cNvSpPr>
          <p:nvPr/>
        </p:nvSpPr>
        <p:spPr bwMode="auto">
          <a:xfrm>
            <a:off x="3581400" y="3172867"/>
            <a:ext cx="1676400" cy="2846933"/>
          </a:xfrm>
          <a:prstGeom prst="rect">
            <a:avLst/>
          </a:prstGeom>
          <a:noFill/>
          <a:ln w="9525" algn="ctr">
            <a:noFill/>
            <a:miter lim="800000"/>
            <a:headEnd/>
            <a:tailEnd/>
          </a:ln>
          <a:effectLst/>
        </p:spPr>
        <p:txBody>
          <a:bodyPr wrap="square" lIns="91440" tIns="91440" anchor="ctr" anchorCtr="0">
            <a:spAutoFit/>
          </a:bodyPr>
          <a:lstStyle/>
          <a:p>
            <a:r>
              <a:rPr lang="en-US" sz="1200" dirty="0" smtClean="0"/>
              <a:t>Chair ranking session</a:t>
            </a:r>
          </a:p>
          <a:p>
            <a:endParaRPr lang="en-US" sz="1200" dirty="0" smtClean="0"/>
          </a:p>
          <a:p>
            <a:r>
              <a:rPr lang="en-US" sz="1200" dirty="0" smtClean="0"/>
              <a:t>Honoring the initial ranking order by supervisors </a:t>
            </a:r>
          </a:p>
          <a:p>
            <a:pPr>
              <a:buFont typeface="Wingdings" pitchFamily="2" charset="2"/>
              <a:buChar char="§"/>
            </a:pPr>
            <a:endParaRPr lang="en-US" sz="1000" dirty="0" smtClean="0"/>
          </a:p>
          <a:p>
            <a:r>
              <a:rPr lang="en-US" sz="1200" dirty="0" smtClean="0"/>
              <a:t>Changes  in ranking order must be in consultation with the relevant Supervisor/TL</a:t>
            </a:r>
          </a:p>
          <a:p>
            <a:endParaRPr lang="en-GB" sz="1000" dirty="0" smtClean="0"/>
          </a:p>
          <a:p>
            <a:r>
              <a:rPr lang="en-GB" sz="1200" dirty="0" smtClean="0"/>
              <a:t>Assign each employee a performance rating based on appraisal process</a:t>
            </a:r>
            <a:endParaRPr lang="en-US" sz="1200" dirty="0" smtClean="0"/>
          </a:p>
        </p:txBody>
      </p:sp>
      <p:sp>
        <p:nvSpPr>
          <p:cNvPr id="51" name="Text Box 394"/>
          <p:cNvSpPr txBox="1">
            <a:spLocks noChangeArrowheads="1"/>
          </p:cNvSpPr>
          <p:nvPr/>
        </p:nvSpPr>
        <p:spPr bwMode="auto">
          <a:xfrm>
            <a:off x="5334000" y="3200400"/>
            <a:ext cx="1600200" cy="1431161"/>
          </a:xfrm>
          <a:prstGeom prst="rect">
            <a:avLst/>
          </a:prstGeom>
          <a:noFill/>
          <a:ln w="9525" algn="ctr">
            <a:noFill/>
            <a:miter lim="800000"/>
            <a:headEnd/>
            <a:tailEnd/>
          </a:ln>
          <a:effectLst/>
        </p:spPr>
        <p:txBody>
          <a:bodyPr wrap="square" lIns="91440" tIns="91440" anchor="ctr" anchorCtr="0">
            <a:spAutoFit/>
          </a:bodyPr>
          <a:lstStyle/>
          <a:p>
            <a:r>
              <a:rPr lang="en-US" sz="1200" dirty="0" smtClean="0"/>
              <a:t>Chair ranking session</a:t>
            </a:r>
          </a:p>
          <a:p>
            <a:endParaRPr lang="en-US" sz="1200" dirty="0" smtClean="0"/>
          </a:p>
          <a:p>
            <a:r>
              <a:rPr lang="en-US" sz="1200" dirty="0" smtClean="0"/>
              <a:t>Verification of ratings and overall assurance of compliance </a:t>
            </a:r>
          </a:p>
          <a:p>
            <a:endParaRPr lang="en-US" sz="1200" dirty="0" smtClean="0"/>
          </a:p>
          <a:p>
            <a:endParaRPr lang="en-US" sz="1200" dirty="0" smtClean="0"/>
          </a:p>
        </p:txBody>
      </p:sp>
      <p:sp>
        <p:nvSpPr>
          <p:cNvPr id="52" name="Text Box 394"/>
          <p:cNvSpPr txBox="1">
            <a:spLocks noChangeArrowheads="1"/>
          </p:cNvSpPr>
          <p:nvPr/>
        </p:nvSpPr>
        <p:spPr bwMode="auto">
          <a:xfrm>
            <a:off x="7105651" y="3104108"/>
            <a:ext cx="1504949" cy="2077492"/>
          </a:xfrm>
          <a:prstGeom prst="rect">
            <a:avLst/>
          </a:prstGeom>
          <a:noFill/>
          <a:ln w="9525" algn="ctr">
            <a:noFill/>
            <a:miter lim="800000"/>
            <a:headEnd/>
            <a:tailEnd/>
          </a:ln>
          <a:effectLst/>
        </p:spPr>
        <p:txBody>
          <a:bodyPr wrap="square" lIns="91440" tIns="91440" anchor="ctr" anchorCtr="0">
            <a:spAutoFit/>
          </a:bodyPr>
          <a:lstStyle/>
          <a:p>
            <a:pPr fontAlgn="auto">
              <a:lnSpc>
                <a:spcPct val="150000"/>
              </a:lnSpc>
              <a:spcBef>
                <a:spcPts val="0"/>
              </a:spcBef>
              <a:spcAft>
                <a:spcPts val="0"/>
              </a:spcAft>
              <a:defRPr/>
            </a:pPr>
            <a:r>
              <a:rPr lang="en-US" altLang="ko-KR" sz="1200" kern="0" dirty="0" smtClean="0">
                <a:ea typeface="굴림" charset="-127"/>
                <a:cs typeface="Arial" pitchFamily="34" charset="0"/>
              </a:rPr>
              <a:t>Chair ranking session</a:t>
            </a:r>
          </a:p>
          <a:p>
            <a:pPr fontAlgn="auto">
              <a:lnSpc>
                <a:spcPct val="150000"/>
              </a:lnSpc>
              <a:spcBef>
                <a:spcPts val="0"/>
              </a:spcBef>
              <a:spcAft>
                <a:spcPts val="0"/>
              </a:spcAft>
              <a:defRPr/>
            </a:pPr>
            <a:r>
              <a:rPr lang="en-US" altLang="ko-KR" sz="1200" kern="0" dirty="0" smtClean="0">
                <a:ea typeface="굴림" charset="-127"/>
                <a:cs typeface="Arial" pitchFamily="34" charset="0"/>
              </a:rPr>
              <a:t>Overall ranking distribution. </a:t>
            </a:r>
            <a:endParaRPr lang="en-US" altLang="ko-KR" sz="1100" kern="0" dirty="0" smtClean="0">
              <a:ea typeface="굴림" charset="-127"/>
              <a:cs typeface="Arial" pitchFamily="34" charset="0"/>
            </a:endParaRPr>
          </a:p>
          <a:p>
            <a:pPr fontAlgn="auto">
              <a:lnSpc>
                <a:spcPct val="150000"/>
              </a:lnSpc>
              <a:spcBef>
                <a:spcPts val="0"/>
              </a:spcBef>
              <a:spcAft>
                <a:spcPts val="0"/>
              </a:spcAft>
              <a:defRPr/>
            </a:pPr>
            <a:r>
              <a:rPr lang="en-US" altLang="ko-KR" sz="1200" kern="0" dirty="0" smtClean="0">
                <a:ea typeface="굴림" charset="-127"/>
                <a:cs typeface="Arial" pitchFamily="34" charset="0"/>
              </a:rPr>
              <a:t>Sensitivity checks &amp; Assurance</a:t>
            </a:r>
          </a:p>
          <a:p>
            <a:pPr fontAlgn="auto">
              <a:lnSpc>
                <a:spcPct val="150000"/>
              </a:lnSpc>
              <a:spcBef>
                <a:spcPts val="0"/>
              </a:spcBef>
              <a:spcAft>
                <a:spcPts val="0"/>
              </a:spcAft>
              <a:defRPr/>
            </a:pPr>
            <a:r>
              <a:rPr lang="en-US" altLang="ko-KR" sz="1200" kern="0" dirty="0" smtClean="0">
                <a:ea typeface="굴림" charset="-127"/>
                <a:cs typeface="Arial" pitchFamily="34" charset="0"/>
              </a:rPr>
              <a:t>Sign off </a:t>
            </a:r>
          </a:p>
          <a:p>
            <a:pPr fontAlgn="auto">
              <a:lnSpc>
                <a:spcPct val="150000"/>
              </a:lnSpc>
              <a:spcBef>
                <a:spcPts val="0"/>
              </a:spcBef>
              <a:spcAft>
                <a:spcPts val="0"/>
              </a:spcAft>
              <a:buFont typeface="Wingdings" pitchFamily="2" charset="2"/>
              <a:buChar char="§"/>
              <a:defRPr/>
            </a:pPr>
            <a:endParaRPr lang="en-US" altLang="ko-KR" sz="1200" kern="0" dirty="0" smtClean="0">
              <a:ea typeface="굴림" charset="-127"/>
              <a:cs typeface="Arial" pitchFamily="34" charset="0"/>
            </a:endParaRPr>
          </a:p>
        </p:txBody>
      </p:sp>
      <p:sp>
        <p:nvSpPr>
          <p:cNvPr id="53" name="TextBox 52"/>
          <p:cNvSpPr txBox="1"/>
          <p:nvPr/>
        </p:nvSpPr>
        <p:spPr>
          <a:xfrm>
            <a:off x="2362200" y="2027695"/>
            <a:ext cx="1447800" cy="369332"/>
          </a:xfrm>
          <a:prstGeom prst="rect">
            <a:avLst/>
          </a:prstGeom>
          <a:noFill/>
        </p:spPr>
        <p:txBody>
          <a:bodyPr wrap="square" rtlCol="0">
            <a:spAutoFit/>
          </a:bodyPr>
          <a:lstStyle/>
          <a:p>
            <a:r>
              <a:rPr lang="en-US" b="1" dirty="0" smtClean="0">
                <a:cs typeface="Arial" pitchFamily="34" charset="0"/>
              </a:rPr>
              <a:t>Supervisor</a:t>
            </a:r>
            <a:endParaRPr lang="en-US" dirty="0"/>
          </a:p>
        </p:txBody>
      </p:sp>
      <p:sp>
        <p:nvSpPr>
          <p:cNvPr id="54" name="TextBox 53"/>
          <p:cNvSpPr txBox="1"/>
          <p:nvPr/>
        </p:nvSpPr>
        <p:spPr>
          <a:xfrm>
            <a:off x="4114800" y="2027695"/>
            <a:ext cx="1447800" cy="369332"/>
          </a:xfrm>
          <a:prstGeom prst="rect">
            <a:avLst/>
          </a:prstGeom>
          <a:noFill/>
        </p:spPr>
        <p:txBody>
          <a:bodyPr wrap="square" rtlCol="0">
            <a:spAutoFit/>
          </a:bodyPr>
          <a:lstStyle/>
          <a:p>
            <a:r>
              <a:rPr lang="en-US" b="1" dirty="0" smtClean="0">
                <a:cs typeface="Arial" pitchFamily="34" charset="0"/>
              </a:rPr>
              <a:t>Manager</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2EFDD4-50AF-4C63-981E-CFB9460AD4B6}" type="slidenum">
              <a:rPr lang="en-US" smtClean="0"/>
              <a:pPr/>
              <a:t>7</a:t>
            </a:fld>
            <a:endParaRPr lang="en-US" dirty="0"/>
          </a:p>
        </p:txBody>
      </p:sp>
      <p:graphicFrame>
        <p:nvGraphicFramePr>
          <p:cNvPr id="5" name="Diagram 4"/>
          <p:cNvGraphicFramePr/>
          <p:nvPr/>
        </p:nvGraphicFramePr>
        <p:xfrm>
          <a:off x="76200" y="0"/>
          <a:ext cx="89916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2514600" y="914400"/>
            <a:ext cx="3729990" cy="1136713"/>
          </a:xfrm>
          <a:prstGeom prst="rect">
            <a:avLst/>
          </a:prstGeom>
          <a:noFill/>
          <a:ln>
            <a:noFill/>
          </a:ln>
          <a:scene3d>
            <a:camera prst="orthographicFront"/>
            <a:lightRig rig="flat" dir="t"/>
          </a:scene3d>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Rectangle 8"/>
          <p:cNvSpPr/>
          <p:nvPr/>
        </p:nvSpPr>
        <p:spPr>
          <a:xfrm>
            <a:off x="2514600" y="2057400"/>
            <a:ext cx="5486400" cy="600164"/>
          </a:xfrm>
          <a:prstGeom prst="rect">
            <a:avLst/>
          </a:prstGeom>
        </p:spPr>
        <p:txBody>
          <a:bodyPr wrap="square">
            <a:spAutoFit/>
          </a:bodyPr>
          <a:lstStyle/>
          <a:p>
            <a:pPr lvl="0">
              <a:buFont typeface="Arial" pitchFamily="34" charset="0"/>
              <a:buChar char="•"/>
            </a:pPr>
            <a:r>
              <a:rPr lang="en-US" sz="1100" dirty="0" smtClean="0"/>
              <a:t>High quality and fundamental impact on the completion of objectives</a:t>
            </a:r>
          </a:p>
          <a:p>
            <a:pPr lvl="0">
              <a:buFont typeface="Arial" pitchFamily="34" charset="0"/>
              <a:buChar char="•"/>
            </a:pPr>
            <a:r>
              <a:rPr lang="en-US" sz="1100" dirty="0" smtClean="0"/>
              <a:t>Positive influence on decisions, operating procedures and/or implementation</a:t>
            </a:r>
          </a:p>
          <a:p>
            <a:pPr lvl="0">
              <a:buFont typeface="Arial" pitchFamily="34" charset="0"/>
              <a:buChar char="•"/>
            </a:pPr>
            <a:r>
              <a:rPr lang="en-US" sz="1100" dirty="0" smtClean="0"/>
              <a:t>Improves cooperation among participants in the workplace</a:t>
            </a:r>
            <a:endParaRPr lang="en-US" sz="1100" dirty="0"/>
          </a:p>
        </p:txBody>
      </p:sp>
      <p:grpSp>
        <p:nvGrpSpPr>
          <p:cNvPr id="10" name="Group 9"/>
          <p:cNvGrpSpPr/>
          <p:nvPr/>
        </p:nvGrpSpPr>
        <p:grpSpPr>
          <a:xfrm>
            <a:off x="2630805" y="2825687"/>
            <a:ext cx="5522593" cy="1171669"/>
            <a:chOff x="5612732" y="2345151"/>
            <a:chExt cx="3302668" cy="1171669"/>
          </a:xfrm>
          <a:scene3d>
            <a:camera prst="orthographicFront"/>
            <a:lightRig rig="flat" dir="t"/>
          </a:scene3d>
        </p:grpSpPr>
        <p:sp>
          <p:nvSpPr>
            <p:cNvPr id="11" name="Rectangle 10"/>
            <p:cNvSpPr/>
            <p:nvPr/>
          </p:nvSpPr>
          <p:spPr>
            <a:xfrm>
              <a:off x="5795010" y="2380107"/>
              <a:ext cx="3120390" cy="1136713"/>
            </a:xfrm>
            <a:prstGeom prst="rect">
              <a:avLst/>
            </a:prstGeom>
            <a:noFill/>
            <a:ln>
              <a:noFill/>
            </a:ln>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12" name="Rectangle 11"/>
            <p:cNvSpPr/>
            <p:nvPr/>
          </p:nvSpPr>
          <p:spPr>
            <a:xfrm>
              <a:off x="5612732" y="2345151"/>
              <a:ext cx="3120390" cy="1136713"/>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Beyond the set targets</a:t>
              </a:r>
              <a:endParaRPr lang="en-US" sz="1100" kern="1200" dirty="0"/>
            </a:p>
            <a:p>
              <a:pPr marL="57150" lvl="1" indent="-57150" algn="l" defTabSz="488950">
                <a:lnSpc>
                  <a:spcPct val="90000"/>
                </a:lnSpc>
                <a:spcBef>
                  <a:spcPct val="0"/>
                </a:spcBef>
                <a:spcAft>
                  <a:spcPct val="15000"/>
                </a:spcAft>
                <a:buChar char="••"/>
              </a:pPr>
              <a:r>
                <a:rPr lang="en-US" sz="1100" kern="1200" dirty="0" smtClean="0"/>
                <a:t>Taking extra work load and very supportive</a:t>
              </a:r>
              <a:endParaRPr lang="en-US" sz="1100" kern="1200" dirty="0"/>
            </a:p>
            <a:p>
              <a:pPr marL="57150" lvl="1" indent="-57150" algn="l" defTabSz="488950">
                <a:lnSpc>
                  <a:spcPct val="90000"/>
                </a:lnSpc>
                <a:spcBef>
                  <a:spcPct val="0"/>
                </a:spcBef>
                <a:spcAft>
                  <a:spcPct val="15000"/>
                </a:spcAft>
                <a:buChar char="••"/>
              </a:pPr>
              <a:r>
                <a:rPr lang="en-US" sz="1100" kern="1200" dirty="0" smtClean="0"/>
                <a:t>Work with others to overcome obstacles and share knowledge/best practice.</a:t>
              </a:r>
              <a:endParaRPr lang="en-US" sz="1100" kern="1200" dirty="0"/>
            </a:p>
          </p:txBody>
        </p:sp>
      </p:grpSp>
      <p:grpSp>
        <p:nvGrpSpPr>
          <p:cNvPr id="13" name="Group 12"/>
          <p:cNvGrpSpPr/>
          <p:nvPr/>
        </p:nvGrpSpPr>
        <p:grpSpPr>
          <a:xfrm>
            <a:off x="2514600" y="3733800"/>
            <a:ext cx="5943601" cy="1212913"/>
            <a:chOff x="5795010" y="3440620"/>
            <a:chExt cx="3160915" cy="1212913"/>
          </a:xfrm>
          <a:scene3d>
            <a:camera prst="orthographicFront"/>
            <a:lightRig rig="flat" dir="t"/>
          </a:scene3d>
        </p:grpSpPr>
        <p:sp>
          <p:nvSpPr>
            <p:cNvPr id="14" name="Rectangle 13"/>
            <p:cNvSpPr/>
            <p:nvPr/>
          </p:nvSpPr>
          <p:spPr>
            <a:xfrm>
              <a:off x="5795010" y="3516820"/>
              <a:ext cx="3120390" cy="1136713"/>
            </a:xfrm>
            <a:prstGeom prst="rect">
              <a:avLst/>
            </a:prstGeom>
            <a:noFill/>
            <a:ln>
              <a:noFill/>
            </a:ln>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15" name="Rectangle 14"/>
            <p:cNvSpPr/>
            <p:nvPr/>
          </p:nvSpPr>
          <p:spPr>
            <a:xfrm>
              <a:off x="5835535" y="3440620"/>
              <a:ext cx="3120390" cy="1136713"/>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Meets agreed targets</a:t>
              </a:r>
              <a:endParaRPr lang="en-US" sz="1100" kern="1200" dirty="0"/>
            </a:p>
            <a:p>
              <a:pPr marL="57150" lvl="1" indent="-57150" algn="l" defTabSz="488950">
                <a:lnSpc>
                  <a:spcPct val="90000"/>
                </a:lnSpc>
                <a:spcBef>
                  <a:spcPct val="0"/>
                </a:spcBef>
                <a:spcAft>
                  <a:spcPct val="15000"/>
                </a:spcAft>
                <a:buChar char="••"/>
              </a:pPr>
              <a:r>
                <a:rPr lang="en-US" sz="1100" kern="1200" dirty="0" smtClean="0"/>
                <a:t>Applies technical skills and organizational knowledge to get the job done</a:t>
              </a:r>
              <a:endParaRPr lang="en-US" sz="1100" kern="1200" dirty="0"/>
            </a:p>
            <a:p>
              <a:pPr marL="57150" lvl="1" indent="-57150" algn="l" defTabSz="488950">
                <a:lnSpc>
                  <a:spcPct val="90000"/>
                </a:lnSpc>
                <a:spcBef>
                  <a:spcPct val="0"/>
                </a:spcBef>
                <a:spcAft>
                  <a:spcPct val="15000"/>
                </a:spcAft>
                <a:buChar char="••"/>
              </a:pPr>
              <a:r>
                <a:rPr lang="en-US" sz="1100" kern="1200" dirty="0" smtClean="0"/>
                <a:t>Shows keenness to take some additional assignments</a:t>
              </a:r>
              <a:endParaRPr lang="en-US" sz="1100" kern="1200" dirty="0"/>
            </a:p>
          </p:txBody>
        </p:sp>
      </p:grpSp>
      <p:sp>
        <p:nvSpPr>
          <p:cNvPr id="16" name="Rectangle 15"/>
          <p:cNvSpPr/>
          <p:nvPr/>
        </p:nvSpPr>
        <p:spPr>
          <a:xfrm>
            <a:off x="2514600" y="5579989"/>
            <a:ext cx="4572000" cy="769441"/>
          </a:xfrm>
          <a:prstGeom prst="rect">
            <a:avLst/>
          </a:prstGeom>
        </p:spPr>
        <p:txBody>
          <a:bodyPr>
            <a:spAutoFit/>
          </a:bodyPr>
          <a:lstStyle/>
          <a:p>
            <a:pPr lvl="0">
              <a:buFont typeface="Arial" pitchFamily="34" charset="0"/>
              <a:buChar char="•"/>
            </a:pPr>
            <a:r>
              <a:rPr lang="en-US" sz="1100" dirty="0" smtClean="0"/>
              <a:t>Fail to meet minimum targets</a:t>
            </a:r>
          </a:p>
          <a:p>
            <a:pPr lvl="0">
              <a:buFont typeface="Arial" pitchFamily="34" charset="0"/>
              <a:buChar char="•"/>
            </a:pPr>
            <a:r>
              <a:rPr lang="en-US" sz="1100" dirty="0" smtClean="0"/>
              <a:t>Demonstrates little or no contribution to organizational goals</a:t>
            </a:r>
          </a:p>
          <a:p>
            <a:pPr lvl="0">
              <a:buFont typeface="Arial" pitchFamily="34" charset="0"/>
              <a:buChar char="•"/>
            </a:pPr>
            <a:r>
              <a:rPr lang="en-US" sz="1100" dirty="0" smtClean="0"/>
              <a:t>Lack of interest in self development</a:t>
            </a:r>
          </a:p>
          <a:p>
            <a:pPr lvl="0">
              <a:buFont typeface="Arial" pitchFamily="34" charset="0"/>
              <a:buChar char="•"/>
            </a:pPr>
            <a:r>
              <a:rPr lang="en-US" sz="1100" dirty="0" smtClean="0"/>
              <a:t>Need constant supervision and reminding.</a:t>
            </a:r>
            <a:endParaRPr lang="en-US" sz="1100" dirty="0"/>
          </a:p>
        </p:txBody>
      </p:sp>
      <p:sp>
        <p:nvSpPr>
          <p:cNvPr id="17" name="Rectangle 16"/>
          <p:cNvSpPr/>
          <p:nvPr/>
        </p:nvSpPr>
        <p:spPr>
          <a:xfrm>
            <a:off x="2514600" y="4793159"/>
            <a:ext cx="5257800" cy="769441"/>
          </a:xfrm>
          <a:prstGeom prst="rect">
            <a:avLst/>
          </a:prstGeom>
        </p:spPr>
        <p:txBody>
          <a:bodyPr wrap="square">
            <a:spAutoFit/>
          </a:bodyPr>
          <a:lstStyle/>
          <a:p>
            <a:pPr lvl="0">
              <a:buFont typeface="Arial" pitchFamily="34" charset="0"/>
              <a:buChar char="•"/>
            </a:pPr>
            <a:r>
              <a:rPr lang="en-US" sz="1100" dirty="0" smtClean="0"/>
              <a:t>Barely fulfills minimum tasks and targets</a:t>
            </a:r>
          </a:p>
          <a:p>
            <a:pPr lvl="0">
              <a:buFont typeface="Arial" pitchFamily="34" charset="0"/>
              <a:buChar char="•"/>
            </a:pPr>
            <a:r>
              <a:rPr lang="en-US" sz="1100" dirty="0" smtClean="0"/>
              <a:t>The quality of output often has to be checked to minimize errors</a:t>
            </a:r>
          </a:p>
          <a:p>
            <a:pPr lvl="0">
              <a:buFont typeface="Arial" pitchFamily="34" charset="0"/>
              <a:buChar char="•"/>
            </a:pPr>
            <a:r>
              <a:rPr lang="en-US" sz="1100" dirty="0" smtClean="0"/>
              <a:t>Requires regular supervision to deliver targets</a:t>
            </a:r>
          </a:p>
          <a:p>
            <a:pPr lvl="0">
              <a:buFont typeface="Arial" pitchFamily="34" charset="0"/>
              <a:buChar char="•"/>
            </a:pPr>
            <a:r>
              <a:rPr lang="en-US" sz="1100" dirty="0" smtClean="0"/>
              <a:t>Doesn’t demonstrate company behaviors</a:t>
            </a:r>
            <a:endParaRPr lang="en-US" sz="1100" dirty="0"/>
          </a:p>
        </p:txBody>
      </p:sp>
      <p:sp>
        <p:nvSpPr>
          <p:cNvPr id="18" name="Rectangle 17"/>
          <p:cNvSpPr/>
          <p:nvPr/>
        </p:nvSpPr>
        <p:spPr>
          <a:xfrm>
            <a:off x="2514600" y="990600"/>
            <a:ext cx="6019800" cy="600164"/>
          </a:xfrm>
          <a:prstGeom prst="rect">
            <a:avLst/>
          </a:prstGeom>
        </p:spPr>
        <p:txBody>
          <a:bodyPr wrap="square">
            <a:spAutoFit/>
          </a:bodyPr>
          <a:lstStyle/>
          <a:p>
            <a:pPr marL="57150" lvl="1" indent="-57150" defTabSz="488950">
              <a:lnSpc>
                <a:spcPct val="90000"/>
              </a:lnSpc>
              <a:spcBef>
                <a:spcPct val="0"/>
              </a:spcBef>
              <a:spcAft>
                <a:spcPct val="15000"/>
              </a:spcAft>
              <a:buChar char="••"/>
            </a:pPr>
            <a:r>
              <a:rPr lang="en-US" sz="1100" dirty="0" smtClean="0"/>
              <a:t>Demonstrates continuous exceptional performance</a:t>
            </a:r>
          </a:p>
          <a:p>
            <a:pPr marL="57150" lvl="1" indent="-57150" defTabSz="488950">
              <a:lnSpc>
                <a:spcPct val="90000"/>
              </a:lnSpc>
              <a:spcBef>
                <a:spcPct val="0"/>
              </a:spcBef>
              <a:spcAft>
                <a:spcPct val="15000"/>
              </a:spcAft>
              <a:buChar char="••"/>
            </a:pPr>
            <a:r>
              <a:rPr lang="en-US" sz="1100" dirty="0" smtClean="0"/>
              <a:t>Always keen to take on a large amount of work in addition to the normal job requirements</a:t>
            </a:r>
          </a:p>
          <a:p>
            <a:pPr marL="57150" lvl="1" indent="-57150" defTabSz="488950">
              <a:lnSpc>
                <a:spcPct val="90000"/>
              </a:lnSpc>
              <a:spcBef>
                <a:spcPct val="0"/>
              </a:spcBef>
              <a:spcAft>
                <a:spcPct val="15000"/>
              </a:spcAft>
              <a:buChar char="••"/>
            </a:pPr>
            <a:r>
              <a:rPr lang="en-US" sz="1100" dirty="0" smtClean="0"/>
              <a:t>Passionate attitude; drives self and others to exceed exceptionally high business targets and savings</a:t>
            </a:r>
            <a:endParaRPr lang="en-US" sz="1100" dirty="0"/>
          </a:p>
        </p:txBody>
      </p:sp>
      <p:sp>
        <p:nvSpPr>
          <p:cNvPr id="19" name="Title 1"/>
          <p:cNvSpPr>
            <a:spLocks noGrp="1"/>
          </p:cNvSpPr>
          <p:nvPr>
            <p:ph type="title"/>
          </p:nvPr>
        </p:nvSpPr>
        <p:spPr>
          <a:xfrm>
            <a:off x="228600" y="-152400"/>
            <a:ext cx="8686800" cy="990600"/>
          </a:xfrm>
        </p:spPr>
        <p:txBody>
          <a:bodyPr>
            <a:normAutofit/>
          </a:bodyPr>
          <a:lstStyle/>
          <a:p>
            <a:r>
              <a:rPr lang="en-GB" sz="4000" b="1" dirty="0" smtClean="0">
                <a:solidFill>
                  <a:schemeClr val="bg1"/>
                </a:solidFill>
              </a:rPr>
              <a:t>Performance Appraisal Ratings</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410200"/>
          </a:xfrm>
        </p:spPr>
        <p:txBody>
          <a:bodyPr>
            <a:noAutofit/>
          </a:bodyPr>
          <a:lstStyle/>
          <a:p>
            <a:pPr>
              <a:buFontTx/>
              <a:buChar char="•"/>
            </a:pPr>
            <a:r>
              <a:rPr lang="en-US" sz="1800" b="1" dirty="0" smtClean="0"/>
              <a:t>The rating distribution should follow:</a:t>
            </a:r>
          </a:p>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FontTx/>
              <a:buChar char="•"/>
            </a:pPr>
            <a:endParaRPr lang="en-US" sz="2000" dirty="0" smtClean="0"/>
          </a:p>
          <a:p>
            <a:pPr>
              <a:buFontTx/>
              <a:buChar char="•"/>
            </a:pPr>
            <a:endParaRPr lang="en-US" sz="2000" dirty="0" smtClean="0"/>
          </a:p>
          <a:p>
            <a:pPr>
              <a:buNone/>
            </a:pPr>
            <a:endParaRPr lang="en-US" sz="800" dirty="0" smtClean="0"/>
          </a:p>
          <a:p>
            <a:endParaRPr lang="en-US" sz="1800" dirty="0" smtClean="0"/>
          </a:p>
          <a:p>
            <a:endParaRPr lang="en-US" sz="1800" dirty="0" smtClean="0"/>
          </a:p>
          <a:p>
            <a:r>
              <a:rPr lang="en-US" sz="1800" b="1" dirty="0" smtClean="0"/>
              <a:t>Peer groups:</a:t>
            </a:r>
          </a:p>
          <a:p>
            <a:pPr>
              <a:buNone/>
            </a:pPr>
            <a:endParaRPr lang="en-US" sz="2000" dirty="0" smtClean="0"/>
          </a:p>
          <a:p>
            <a:pPr>
              <a:buNone/>
            </a:pPr>
            <a:endParaRPr lang="en-US" sz="2000" dirty="0" smtClean="0"/>
          </a:p>
          <a:p>
            <a:pPr lvl="0">
              <a:defRPr/>
            </a:pPr>
            <a:endParaRPr lang="en-US" sz="2000" dirty="0" smtClean="0"/>
          </a:p>
          <a:p>
            <a:pPr lvl="0">
              <a:defRPr/>
            </a:pPr>
            <a:endParaRPr lang="en-US" sz="2000" dirty="0" smtClean="0"/>
          </a:p>
          <a:p>
            <a:pPr>
              <a:buNone/>
            </a:pPr>
            <a:endParaRPr lang="en-US" sz="2000" dirty="0"/>
          </a:p>
        </p:txBody>
      </p:sp>
      <p:sp>
        <p:nvSpPr>
          <p:cNvPr id="4" name="Slide Number Placeholder 3"/>
          <p:cNvSpPr>
            <a:spLocks noGrp="1"/>
          </p:cNvSpPr>
          <p:nvPr>
            <p:ph type="sldNum" sz="quarter" idx="12"/>
          </p:nvPr>
        </p:nvSpPr>
        <p:spPr/>
        <p:txBody>
          <a:bodyPr/>
          <a:lstStyle/>
          <a:p>
            <a:fld id="{882EFDD4-50AF-4C63-981E-CFB9460AD4B6}" type="slidenum">
              <a:rPr lang="en-US" smtClean="0"/>
              <a:pPr/>
              <a:t>8</a:t>
            </a:fld>
            <a:endParaRPr lang="en-US" dirty="0"/>
          </a:p>
        </p:txBody>
      </p:sp>
      <p:sp>
        <p:nvSpPr>
          <p:cNvPr id="6" name="Title 1"/>
          <p:cNvSpPr>
            <a:spLocks noGrp="1"/>
          </p:cNvSpPr>
          <p:nvPr>
            <p:ph type="title"/>
          </p:nvPr>
        </p:nvSpPr>
        <p:spPr>
          <a:xfrm>
            <a:off x="457200" y="0"/>
            <a:ext cx="8229600" cy="762000"/>
          </a:xfrm>
        </p:spPr>
        <p:txBody>
          <a:bodyPr>
            <a:normAutofit/>
          </a:bodyPr>
          <a:lstStyle/>
          <a:p>
            <a:r>
              <a:rPr lang="en-GB" sz="4000" b="1" dirty="0" smtClean="0">
                <a:solidFill>
                  <a:schemeClr val="bg1"/>
                </a:solidFill>
              </a:rPr>
              <a:t>Performance Rating Distribution</a:t>
            </a:r>
            <a:endParaRPr lang="en-US" sz="4000" b="1" dirty="0">
              <a:solidFill>
                <a:schemeClr val="bg1"/>
              </a:solidFill>
            </a:endParaRPr>
          </a:p>
        </p:txBody>
      </p:sp>
      <p:graphicFrame>
        <p:nvGraphicFramePr>
          <p:cNvPr id="5" name="Table 4"/>
          <p:cNvGraphicFramePr>
            <a:graphicFrameLocks noGrp="1"/>
          </p:cNvGraphicFramePr>
          <p:nvPr/>
        </p:nvGraphicFramePr>
        <p:xfrm>
          <a:off x="533400" y="1600200"/>
          <a:ext cx="7848600" cy="2362199"/>
        </p:xfrm>
        <a:graphic>
          <a:graphicData uri="http://schemas.openxmlformats.org/drawingml/2006/table">
            <a:tbl>
              <a:tblPr/>
              <a:tblGrid>
                <a:gridCol w="2222612"/>
                <a:gridCol w="1041850"/>
                <a:gridCol w="2292069"/>
                <a:gridCol w="2292069"/>
              </a:tblGrid>
              <a:tr h="337457">
                <a:tc>
                  <a:txBody>
                    <a:bodyPr/>
                    <a:lstStyle/>
                    <a:p>
                      <a:pPr marL="0" marR="0" algn="ctr">
                        <a:spcBef>
                          <a:spcPts val="0"/>
                        </a:spcBef>
                        <a:spcAft>
                          <a:spcPts val="0"/>
                        </a:spcAft>
                      </a:pPr>
                      <a:r>
                        <a:rPr lang="en-US" sz="1600" b="1" dirty="0">
                          <a:solidFill>
                            <a:schemeClr val="tx1"/>
                          </a:solidFill>
                          <a:latin typeface="+mj-lt"/>
                          <a:ea typeface="Times New Roman"/>
                        </a:rPr>
                        <a:t>Performance Rating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70000">
                          <a:srgbClr val="FAF17A"/>
                        </a:gs>
                        <a:gs pos="70000">
                          <a:srgbClr val="F6E940"/>
                        </a:gs>
                        <a:gs pos="100000">
                          <a:srgbClr val="FFC000"/>
                        </a:gs>
                      </a:gsLst>
                      <a:lin ang="5400000" scaled="0"/>
                    </a:gradFill>
                  </a:tcPr>
                </a:tc>
                <a:tc>
                  <a:txBody>
                    <a:bodyPr/>
                    <a:lstStyle/>
                    <a:p>
                      <a:pPr marL="0" marR="0" algn="ctr">
                        <a:spcBef>
                          <a:spcPts val="0"/>
                        </a:spcBef>
                        <a:spcAft>
                          <a:spcPts val="0"/>
                        </a:spcAft>
                      </a:pPr>
                      <a:r>
                        <a:rPr lang="en-US" sz="1600" b="1" dirty="0">
                          <a:solidFill>
                            <a:schemeClr val="tx1"/>
                          </a:solidFill>
                          <a:latin typeface="+mj-lt"/>
                          <a:ea typeface="Times New Roman"/>
                        </a:rPr>
                        <a:t>Initial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70000">
                          <a:srgbClr val="FAF17A"/>
                        </a:gs>
                        <a:gs pos="70000">
                          <a:srgbClr val="F6E940"/>
                        </a:gs>
                        <a:gs pos="100000">
                          <a:srgbClr val="FFC000"/>
                        </a:gs>
                      </a:gsLst>
                      <a:lin ang="5400000" scaled="0"/>
                    </a:gradFill>
                  </a:tcPr>
                </a:tc>
                <a:tc>
                  <a:txBody>
                    <a:bodyPr/>
                    <a:lstStyle/>
                    <a:p>
                      <a:pPr marL="0" marR="0" algn="ctr">
                        <a:spcBef>
                          <a:spcPts val="0"/>
                        </a:spcBef>
                        <a:spcAft>
                          <a:spcPts val="0"/>
                        </a:spcAft>
                      </a:pPr>
                      <a:r>
                        <a:rPr lang="en-US" sz="1600" b="1" dirty="0">
                          <a:latin typeface="+mj-lt"/>
                          <a:ea typeface="Times New Roman"/>
                        </a:rPr>
                        <a:t>Allocated Percentage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70000">
                          <a:srgbClr val="FAF17A"/>
                        </a:gs>
                        <a:gs pos="70000">
                          <a:srgbClr val="F6E940"/>
                        </a:gs>
                        <a:gs pos="100000">
                          <a:srgbClr val="FFC000"/>
                        </a:gs>
                      </a:gsLst>
                      <a:lin ang="5400000" scaled="0"/>
                    </a:gradFill>
                  </a:tcPr>
                </a:tc>
                <a:tc>
                  <a:txBody>
                    <a:bodyPr/>
                    <a:lstStyle/>
                    <a:p>
                      <a:pPr marL="0" marR="0" algn="ctr">
                        <a:spcBef>
                          <a:spcPts val="0"/>
                        </a:spcBef>
                        <a:spcAft>
                          <a:spcPts val="0"/>
                        </a:spcAft>
                      </a:pPr>
                      <a:r>
                        <a:rPr lang="en-US" sz="1600" b="1" dirty="0" smtClean="0">
                          <a:latin typeface="+mj-lt"/>
                          <a:ea typeface="Times New Roman"/>
                        </a:rPr>
                        <a:t>Rule</a:t>
                      </a:r>
                      <a:endParaRPr lang="en-US" sz="1600" b="1"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70000">
                          <a:srgbClr val="FAF17A"/>
                        </a:gs>
                        <a:gs pos="70000">
                          <a:srgbClr val="F6E940"/>
                        </a:gs>
                        <a:gs pos="100000">
                          <a:srgbClr val="FFC000"/>
                        </a:gs>
                      </a:gsLst>
                      <a:lin ang="5400000" scaled="0"/>
                    </a:gradFill>
                  </a:tcPr>
                </a:tc>
              </a:tr>
              <a:tr h="337457">
                <a:tc>
                  <a:txBody>
                    <a:bodyPr/>
                    <a:lstStyle/>
                    <a:p>
                      <a:pPr marL="0" marR="0" indent="228600" algn="l">
                        <a:spcBef>
                          <a:spcPts val="0"/>
                        </a:spcBef>
                        <a:spcAft>
                          <a:spcPts val="0"/>
                        </a:spcAft>
                      </a:pPr>
                      <a:r>
                        <a:rPr lang="en-US" sz="1600" b="1" dirty="0">
                          <a:solidFill>
                            <a:srgbClr val="0000CC"/>
                          </a:solidFill>
                          <a:latin typeface="+mj-lt"/>
                          <a:ea typeface="Times New Roman"/>
                        </a:rPr>
                        <a:t>Exceptional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smtClean="0">
                          <a:latin typeface="+mj-lt"/>
                          <a:ea typeface="Times New Roman"/>
                        </a:rPr>
                        <a:t>EX</a:t>
                      </a:r>
                      <a:endParaRPr lang="en-US" sz="1600" b="1"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FF0000"/>
                          </a:solidFill>
                          <a:latin typeface="+mj-lt"/>
                          <a:ea typeface="Times New Roman"/>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ctr">
                        <a:spcBef>
                          <a:spcPts val="0"/>
                        </a:spcBef>
                        <a:spcAft>
                          <a:spcPts val="0"/>
                        </a:spcAft>
                      </a:pPr>
                      <a:r>
                        <a:rPr lang="en-US" sz="1600" dirty="0" smtClean="0">
                          <a:latin typeface="+mj-lt"/>
                          <a:ea typeface="Times New Roman"/>
                        </a:rPr>
                        <a:t>Fixed</a:t>
                      </a:r>
                      <a:r>
                        <a:rPr lang="en-US" sz="1600" baseline="0" dirty="0" smtClean="0">
                          <a:latin typeface="+mj-lt"/>
                          <a:ea typeface="Times New Roman"/>
                        </a:rPr>
                        <a:t> -</a:t>
                      </a:r>
                      <a:endParaRPr lang="en-US" sz="1600" dirty="0" smtClean="0">
                        <a:latin typeface="+mj-lt"/>
                        <a:ea typeface="Times New Roman"/>
                      </a:endParaRPr>
                    </a:p>
                    <a:p>
                      <a:pPr marL="0" marR="0" algn="ctr">
                        <a:spcBef>
                          <a:spcPts val="0"/>
                        </a:spcBef>
                        <a:spcAft>
                          <a:spcPts val="0"/>
                        </a:spcAft>
                      </a:pPr>
                      <a:r>
                        <a:rPr lang="en-US" sz="1600" dirty="0" smtClean="0">
                          <a:latin typeface="+mj-lt"/>
                          <a:ea typeface="Times New Roman"/>
                        </a:rPr>
                        <a:t>Can move downwards</a:t>
                      </a:r>
                      <a:endParaRPr lang="en-US" sz="1600"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457">
                <a:tc>
                  <a:txBody>
                    <a:bodyPr/>
                    <a:lstStyle/>
                    <a:p>
                      <a:pPr marL="0" marR="0" indent="228600" algn="l">
                        <a:spcBef>
                          <a:spcPts val="0"/>
                        </a:spcBef>
                        <a:spcAft>
                          <a:spcPts val="0"/>
                        </a:spcAft>
                      </a:pPr>
                      <a:r>
                        <a:rPr lang="en-US" sz="1600" b="1" dirty="0">
                          <a:solidFill>
                            <a:srgbClr val="0000CC"/>
                          </a:solidFill>
                          <a:latin typeface="+mj-lt"/>
                          <a:ea typeface="Times New Roman"/>
                        </a:rPr>
                        <a:t>Superior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smtClean="0">
                          <a:latin typeface="+mj-lt"/>
                          <a:ea typeface="Times New Roman"/>
                        </a:rPr>
                        <a:t>SP</a:t>
                      </a:r>
                      <a:endParaRPr lang="en-US" sz="1600" b="1"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FF0000"/>
                          </a:solidFill>
                          <a:latin typeface="+mj-lt"/>
                          <a:ea typeface="Times New Roman"/>
                        </a:rPr>
                        <a:t>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a:spcBef>
                          <a:spcPts val="0"/>
                        </a:spcBef>
                        <a:spcAft>
                          <a:spcPts val="0"/>
                        </a:spcAft>
                      </a:pPr>
                      <a:endParaRPr lang="en-US"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457">
                <a:tc>
                  <a:txBody>
                    <a:bodyPr/>
                    <a:lstStyle/>
                    <a:p>
                      <a:pPr marL="0" marR="0" indent="228600" algn="l">
                        <a:spcBef>
                          <a:spcPts val="0"/>
                        </a:spcBef>
                        <a:spcAft>
                          <a:spcPts val="0"/>
                        </a:spcAft>
                      </a:pPr>
                      <a:r>
                        <a:rPr lang="en-US" sz="1600" b="1" dirty="0">
                          <a:solidFill>
                            <a:srgbClr val="0000CC"/>
                          </a:solidFill>
                          <a:latin typeface="+mj-lt"/>
                          <a:ea typeface="Times New Roman"/>
                        </a:rPr>
                        <a:t>Above Target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smtClean="0">
                          <a:latin typeface="+mj-lt"/>
                          <a:ea typeface="Times New Roman"/>
                        </a:rPr>
                        <a:t>AT</a:t>
                      </a:r>
                      <a:endParaRPr lang="en-US" sz="1600" b="1"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FF0000"/>
                          </a:solidFill>
                          <a:latin typeface="+mj-lt"/>
                          <a:ea typeface="Times New Roman"/>
                        </a:rPr>
                        <a:t>20%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a:spcBef>
                          <a:spcPts val="0"/>
                        </a:spcBef>
                        <a:spcAft>
                          <a:spcPts val="0"/>
                        </a:spcAft>
                      </a:pPr>
                      <a:endParaRPr lang="en-US"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457">
                <a:tc>
                  <a:txBody>
                    <a:bodyPr/>
                    <a:lstStyle/>
                    <a:p>
                      <a:pPr marL="0" marR="0" indent="228600" algn="l">
                        <a:spcBef>
                          <a:spcPts val="0"/>
                        </a:spcBef>
                        <a:spcAft>
                          <a:spcPts val="0"/>
                        </a:spcAft>
                      </a:pPr>
                      <a:r>
                        <a:rPr lang="en-US" sz="1600" b="1" dirty="0">
                          <a:solidFill>
                            <a:srgbClr val="0000CC"/>
                          </a:solidFill>
                          <a:latin typeface="+mj-lt"/>
                          <a:ea typeface="Times New Roman"/>
                        </a:rPr>
                        <a:t>Good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smtClean="0">
                          <a:latin typeface="+mj-lt"/>
                          <a:ea typeface="Times New Roman"/>
                        </a:rPr>
                        <a:t>GO</a:t>
                      </a:r>
                      <a:endParaRPr lang="en-US" sz="1600" b="1"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FF0000"/>
                          </a:solidFill>
                          <a:latin typeface="+mj-lt"/>
                          <a:ea typeface="Times New Roman"/>
                        </a:rPr>
                        <a:t>55%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457">
                <a:tc>
                  <a:txBody>
                    <a:bodyPr/>
                    <a:lstStyle/>
                    <a:p>
                      <a:pPr marL="0" marR="0" indent="228600" algn="l">
                        <a:spcBef>
                          <a:spcPts val="0"/>
                        </a:spcBef>
                        <a:spcAft>
                          <a:spcPts val="0"/>
                        </a:spcAft>
                      </a:pPr>
                      <a:r>
                        <a:rPr lang="en-US" sz="1600" b="1" dirty="0">
                          <a:solidFill>
                            <a:srgbClr val="0000CC"/>
                          </a:solidFill>
                          <a:latin typeface="+mj-lt"/>
                          <a:ea typeface="Times New Roman"/>
                        </a:rPr>
                        <a:t>Below Target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smtClean="0">
                          <a:latin typeface="+mj-lt"/>
                          <a:ea typeface="Times New Roman"/>
                        </a:rPr>
                        <a:t>BT</a:t>
                      </a:r>
                      <a:endParaRPr lang="en-US" sz="1600" b="1"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FF0000"/>
                          </a:solidFill>
                          <a:latin typeface="+mj-lt"/>
                          <a:ea typeface="Times New Roman"/>
                        </a:rPr>
                        <a:t>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spcBef>
                          <a:spcPts val="0"/>
                        </a:spcBef>
                        <a:spcAft>
                          <a:spcPts val="0"/>
                        </a:spcAft>
                      </a:pPr>
                      <a:r>
                        <a:rPr lang="en-US" sz="1600" dirty="0" smtClean="0">
                          <a:latin typeface="+mj-lt"/>
                          <a:ea typeface="Times New Roman"/>
                        </a:rPr>
                        <a:t>Guided -</a:t>
                      </a:r>
                    </a:p>
                    <a:p>
                      <a:pPr marL="0" marR="0" algn="ctr">
                        <a:spcBef>
                          <a:spcPts val="0"/>
                        </a:spcBef>
                        <a:spcAft>
                          <a:spcPts val="0"/>
                        </a:spcAft>
                      </a:pPr>
                      <a:r>
                        <a:rPr lang="en-US" sz="1600" dirty="0" smtClean="0">
                          <a:latin typeface="+mj-lt"/>
                          <a:ea typeface="Times New Roman"/>
                        </a:rPr>
                        <a:t>Can move upwards</a:t>
                      </a:r>
                      <a:endParaRPr lang="en-US" sz="1600"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457">
                <a:tc>
                  <a:txBody>
                    <a:bodyPr/>
                    <a:lstStyle/>
                    <a:p>
                      <a:pPr marL="0" marR="0" indent="228600" algn="l">
                        <a:spcBef>
                          <a:spcPts val="0"/>
                        </a:spcBef>
                        <a:spcAft>
                          <a:spcPts val="0"/>
                        </a:spcAft>
                      </a:pPr>
                      <a:r>
                        <a:rPr lang="en-US" sz="1600" b="1" dirty="0">
                          <a:solidFill>
                            <a:srgbClr val="0000CC"/>
                          </a:solidFill>
                          <a:latin typeface="+mj-lt"/>
                          <a:ea typeface="Times New Roman"/>
                        </a:rPr>
                        <a:t>Unsatisfactory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smtClean="0">
                          <a:latin typeface="+mj-lt"/>
                          <a:ea typeface="Times New Roman"/>
                        </a:rPr>
                        <a:t>US</a:t>
                      </a:r>
                      <a:endParaRPr lang="en-US" sz="1600" b="1" dirty="0">
                        <a:latin typeface="+mj-lt"/>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FF0000"/>
                          </a:solidFill>
                          <a:latin typeface="+mj-lt"/>
                          <a:ea typeface="Times New Roman"/>
                        </a:rPr>
                        <a:t>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a:spcBef>
                          <a:spcPts val="0"/>
                        </a:spcBef>
                        <a:spcAft>
                          <a:spcPts val="0"/>
                        </a:spcAft>
                      </a:pPr>
                      <a:endParaRPr lang="en-US"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Rounded Rectangle 9"/>
          <p:cNvSpPr/>
          <p:nvPr/>
        </p:nvSpPr>
        <p:spPr>
          <a:xfrm>
            <a:off x="838200" y="4800600"/>
            <a:ext cx="1295400" cy="457200"/>
          </a:xfrm>
          <a:prstGeom prst="roundRect">
            <a:avLst/>
          </a:prstGeom>
          <a:gradFill flip="none" rotWithShape="1">
            <a:gsLst>
              <a:gs pos="52000">
                <a:srgbClr val="FFC000">
                  <a:alpha val="59000"/>
                </a:srgbClr>
              </a:gs>
              <a:gs pos="0">
                <a:srgbClr val="FFFF00"/>
              </a:gs>
            </a:gsLst>
            <a:lin ang="27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SG1 &amp; SG2</a:t>
            </a:r>
            <a:endParaRPr lang="en-US" b="1" dirty="0">
              <a:solidFill>
                <a:schemeClr val="tx1"/>
              </a:solidFill>
            </a:endParaRPr>
          </a:p>
        </p:txBody>
      </p:sp>
      <p:sp>
        <p:nvSpPr>
          <p:cNvPr id="11" name="Rounded Rectangle 10"/>
          <p:cNvSpPr/>
          <p:nvPr/>
        </p:nvSpPr>
        <p:spPr>
          <a:xfrm>
            <a:off x="2381250" y="4800600"/>
            <a:ext cx="1295400" cy="457200"/>
          </a:xfrm>
          <a:prstGeom prst="roundRect">
            <a:avLst/>
          </a:prstGeom>
          <a:gradFill flip="none" rotWithShape="1">
            <a:gsLst>
              <a:gs pos="52000">
                <a:srgbClr val="FFC000">
                  <a:alpha val="59000"/>
                </a:srgbClr>
              </a:gs>
              <a:gs pos="0">
                <a:srgbClr val="FFFF00"/>
              </a:gs>
            </a:gsLst>
            <a:lin ang="27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SG3 &amp; SG4</a:t>
            </a:r>
            <a:endParaRPr lang="en-US" b="1" dirty="0">
              <a:solidFill>
                <a:schemeClr val="tx1"/>
              </a:solidFill>
            </a:endParaRPr>
          </a:p>
        </p:txBody>
      </p:sp>
      <p:sp>
        <p:nvSpPr>
          <p:cNvPr id="12" name="Rounded Rectangle 11"/>
          <p:cNvSpPr/>
          <p:nvPr/>
        </p:nvSpPr>
        <p:spPr>
          <a:xfrm>
            <a:off x="3924300" y="4800600"/>
            <a:ext cx="1295400" cy="457200"/>
          </a:xfrm>
          <a:prstGeom prst="roundRect">
            <a:avLst/>
          </a:prstGeom>
          <a:gradFill flip="none" rotWithShape="1">
            <a:gsLst>
              <a:gs pos="52000">
                <a:srgbClr val="FFC000">
                  <a:alpha val="59000"/>
                </a:srgbClr>
              </a:gs>
              <a:gs pos="0">
                <a:srgbClr val="FFFF00"/>
              </a:gs>
            </a:gsLst>
            <a:lin ang="27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SG5 &amp; SG6</a:t>
            </a:r>
            <a:endParaRPr lang="en-US" b="1" dirty="0">
              <a:solidFill>
                <a:schemeClr val="tx1"/>
              </a:solidFill>
            </a:endParaRPr>
          </a:p>
        </p:txBody>
      </p:sp>
      <p:sp>
        <p:nvSpPr>
          <p:cNvPr id="13" name="Rounded Rectangle 12"/>
          <p:cNvSpPr/>
          <p:nvPr/>
        </p:nvSpPr>
        <p:spPr>
          <a:xfrm>
            <a:off x="5467350" y="4800600"/>
            <a:ext cx="1295400" cy="457200"/>
          </a:xfrm>
          <a:prstGeom prst="roundRect">
            <a:avLst/>
          </a:prstGeom>
          <a:gradFill flip="none" rotWithShape="1">
            <a:gsLst>
              <a:gs pos="52000">
                <a:srgbClr val="FFC000">
                  <a:alpha val="59000"/>
                </a:srgbClr>
              </a:gs>
              <a:gs pos="0">
                <a:srgbClr val="FFFF00"/>
              </a:gs>
            </a:gsLst>
            <a:lin ang="27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SG7 &amp; SG8</a:t>
            </a:r>
            <a:endParaRPr lang="en-US" b="1" dirty="0">
              <a:solidFill>
                <a:schemeClr val="tx1"/>
              </a:solidFill>
            </a:endParaRPr>
          </a:p>
        </p:txBody>
      </p:sp>
      <p:sp>
        <p:nvSpPr>
          <p:cNvPr id="14" name="Rounded Rectangle 13"/>
          <p:cNvSpPr/>
          <p:nvPr/>
        </p:nvSpPr>
        <p:spPr>
          <a:xfrm>
            <a:off x="6934200" y="4800600"/>
            <a:ext cx="1524000" cy="457200"/>
          </a:xfrm>
          <a:prstGeom prst="roundRect">
            <a:avLst/>
          </a:prstGeom>
          <a:gradFill flip="none" rotWithShape="1">
            <a:gsLst>
              <a:gs pos="52000">
                <a:srgbClr val="FFC000">
                  <a:alpha val="59000"/>
                </a:srgbClr>
              </a:gs>
              <a:gs pos="0">
                <a:srgbClr val="FFFF00"/>
              </a:gs>
            </a:gsLst>
            <a:lin ang="27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SG9 &amp; Below</a:t>
            </a:r>
            <a:endParaRPr lang="en-US" b="1"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2EFDD4-50AF-4C63-981E-CFB9460AD4B6}" type="slidenum">
              <a:rPr lang="en-US" smtClean="0"/>
              <a:pPr/>
              <a:t>9</a:t>
            </a:fld>
            <a:endParaRPr lang="en-US" dirty="0"/>
          </a:p>
        </p:txBody>
      </p:sp>
      <p:sp>
        <p:nvSpPr>
          <p:cNvPr id="7" name="Content Placeholder 2"/>
          <p:cNvSpPr txBox="1">
            <a:spLocks/>
          </p:cNvSpPr>
          <p:nvPr/>
        </p:nvSpPr>
        <p:spPr>
          <a:xfrm>
            <a:off x="381000" y="1219200"/>
            <a:ext cx="8458200" cy="4114800"/>
          </a:xfrm>
          <a:prstGeom prst="rect">
            <a:avLst/>
          </a:prstGeom>
        </p:spPr>
        <p:txBody>
          <a:bodyPr vert="horz" lIns="91440" tIns="45720" rIns="91440" bIns="45720" rtlCol="0">
            <a:noAutofit/>
          </a:bodyPr>
          <a:lstStyle/>
          <a:p>
            <a:pPr marL="342900" indent="-342900">
              <a:spcBef>
                <a:spcPct val="20000"/>
              </a:spcBef>
              <a:buFont typeface="Arial" pitchFamily="34" charset="0"/>
              <a:buChar char="•"/>
            </a:pPr>
            <a:r>
              <a:rPr lang="en-GB" dirty="0" smtClean="0">
                <a:solidFill>
                  <a:srgbClr val="0000CC"/>
                </a:solidFill>
              </a:rPr>
              <a:t>The purpose of the appraisal is t</a:t>
            </a:r>
            <a:r>
              <a:rPr kumimoji="0" lang="en-GB" b="0" i="0" u="none" strike="noStrike" kern="1200" cap="none" spc="0" normalizeH="0" baseline="0" noProof="0" dirty="0" smtClean="0">
                <a:ln>
                  <a:noFill/>
                </a:ln>
                <a:solidFill>
                  <a:srgbClr val="0000CC"/>
                </a:solidFill>
                <a:effectLst/>
                <a:uLnTx/>
                <a:uFillTx/>
                <a:latin typeface="+mn-lt"/>
                <a:ea typeface="+mn-ea"/>
                <a:cs typeface="+mn-cs"/>
              </a:rPr>
              <a:t>o evaluate the employee’s overall performance for the current year Not last years.</a:t>
            </a:r>
          </a:p>
          <a:p>
            <a:pPr marL="342900" indent="-342900">
              <a:spcBef>
                <a:spcPct val="20000"/>
              </a:spcBef>
            </a:pPr>
            <a:endParaRPr kumimoji="0" lang="en-GB" sz="8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spcBef>
                <a:spcPct val="20000"/>
              </a:spcBef>
              <a:buFont typeface="Arial" pitchFamily="34" charset="0"/>
              <a:buChar char="•"/>
            </a:pPr>
            <a:r>
              <a:rPr lang="en-GB" dirty="0" smtClean="0">
                <a:solidFill>
                  <a:srgbClr val="C00000"/>
                </a:solidFill>
              </a:rPr>
              <a:t>Performance Reviews must be conducted </a:t>
            </a:r>
          </a:p>
          <a:p>
            <a:pPr marL="342900" indent="-342900">
              <a:spcBef>
                <a:spcPct val="20000"/>
              </a:spcBef>
            </a:pPr>
            <a:r>
              <a:rPr lang="en-GB" dirty="0" smtClean="0">
                <a:solidFill>
                  <a:srgbClr val="C00000"/>
                </a:solidFill>
              </a:rPr>
              <a:t>	face-to-face basis.</a:t>
            </a:r>
          </a:p>
          <a:p>
            <a:pPr marL="342900" indent="-342900">
              <a:spcBef>
                <a:spcPct val="20000"/>
              </a:spcBef>
            </a:pPr>
            <a:r>
              <a:rPr lang="en-GB" dirty="0" smtClean="0">
                <a:solidFill>
                  <a:srgbClr val="C00000"/>
                </a:solidFill>
              </a:rPr>
              <a:t>	</a:t>
            </a:r>
          </a:p>
          <a:p>
            <a:pPr marL="342900" indent="-342900">
              <a:spcBef>
                <a:spcPct val="20000"/>
              </a:spcBef>
            </a:pPr>
            <a:endParaRPr lang="en-GB" sz="800" dirty="0" smtClean="0">
              <a:solidFill>
                <a:srgbClr val="C00000"/>
              </a:solidFill>
            </a:endParaRPr>
          </a:p>
          <a:p>
            <a:pPr marL="342900" indent="-342900">
              <a:spcBef>
                <a:spcPct val="20000"/>
              </a:spcBef>
              <a:buFont typeface="Arial" pitchFamily="34" charset="0"/>
              <a:buChar char="•"/>
            </a:pPr>
            <a:r>
              <a:rPr lang="en-GB" dirty="0" smtClean="0">
                <a:solidFill>
                  <a:srgbClr val="0000CC"/>
                </a:solidFill>
              </a:rPr>
              <a:t>The ranking employee lists are as of 30</a:t>
            </a:r>
            <a:r>
              <a:rPr lang="en-GB" baseline="30000" dirty="0" smtClean="0">
                <a:solidFill>
                  <a:srgbClr val="0000CC"/>
                </a:solidFill>
              </a:rPr>
              <a:t>th</a:t>
            </a:r>
            <a:r>
              <a:rPr lang="en-GB" dirty="0" smtClean="0">
                <a:solidFill>
                  <a:srgbClr val="0000CC"/>
                </a:solidFill>
              </a:rPr>
              <a:t> September (SAP Download).</a:t>
            </a:r>
          </a:p>
          <a:p>
            <a:pPr marL="342900" marR="0" lvl="0" indent="-342900" algn="l" defTabSz="914400" rtl="0" eaLnBrk="1" fontAlgn="auto" latinLnBrk="0" hangingPunct="1">
              <a:spcBef>
                <a:spcPct val="20000"/>
              </a:spcBef>
              <a:spcAft>
                <a:spcPts val="0"/>
              </a:spcAft>
              <a:buClrTx/>
              <a:buSzTx/>
              <a:tabLst/>
              <a:defRPr/>
            </a:pPr>
            <a:endParaRPr lang="en-US" sz="1000" dirty="0" smtClean="0"/>
          </a:p>
          <a:p>
            <a:pPr marL="342900" indent="-342900">
              <a:spcBef>
                <a:spcPct val="20000"/>
              </a:spcBef>
              <a:buFont typeface="Arial" pitchFamily="34" charset="0"/>
              <a:buChar char="•"/>
            </a:pPr>
            <a:r>
              <a:rPr lang="en-GB" dirty="0" smtClean="0">
                <a:solidFill>
                  <a:srgbClr val="0000CC"/>
                </a:solidFill>
              </a:rPr>
              <a:t>The Ranking Panel consists of supervisors and/or managers directly responsible for employees performance.  </a:t>
            </a:r>
          </a:p>
          <a:p>
            <a:pPr marL="342900" indent="-342900">
              <a:spcBef>
                <a:spcPct val="20000"/>
              </a:spcBef>
              <a:buFont typeface="Arial" pitchFamily="34" charset="0"/>
              <a:buChar char="•"/>
            </a:pPr>
            <a:endParaRPr lang="en-GB" dirty="0" smtClean="0">
              <a:solidFill>
                <a:srgbClr val="0000CC"/>
              </a:solidFill>
            </a:endParaRPr>
          </a:p>
          <a:p>
            <a:pPr marL="342900" indent="-342900">
              <a:spcBef>
                <a:spcPct val="20000"/>
              </a:spcBef>
              <a:buFont typeface="Arial" pitchFamily="34" charset="0"/>
              <a:buChar char="•"/>
            </a:pPr>
            <a:r>
              <a:rPr lang="en-GB" dirty="0" smtClean="0">
                <a:solidFill>
                  <a:srgbClr val="C00000"/>
                </a:solidFill>
              </a:rPr>
              <a:t>The Session is facilitated by HRBPs and chaired by a Director/Manager. </a:t>
            </a:r>
            <a:endParaRPr lang="en-US" dirty="0" smtClean="0">
              <a:solidFill>
                <a:srgbClr val="C00000"/>
              </a:solidFill>
            </a:endParaRPr>
          </a:p>
          <a:p>
            <a:pPr marL="342900" marR="0" lvl="0" indent="-342900" algn="l" defTabSz="914400" rtl="0" eaLnBrk="1" fontAlgn="auto" latinLnBrk="0" hangingPunct="1">
              <a:spcBef>
                <a:spcPct val="20000"/>
              </a:spcBef>
              <a:spcAft>
                <a:spcPts val="0"/>
              </a:spcAft>
              <a:buClrTx/>
              <a:buSzTx/>
              <a:buFont typeface="Arial" pitchFamily="34" charset="0"/>
              <a:buChar char="•"/>
              <a:tabLst/>
              <a:defRPr/>
            </a:pPr>
            <a:endParaRPr kumimoji="0" lang="en-GB"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spcBef>
                <a:spcPct val="20000"/>
              </a:spcBef>
              <a:spcAft>
                <a:spcPts val="0"/>
              </a:spcAft>
              <a:buClrTx/>
              <a:buSzTx/>
              <a:buFont typeface="Arial" pitchFamily="34" charset="0"/>
              <a:buChar char="•"/>
              <a:tabLst/>
              <a:defRPr/>
            </a:pPr>
            <a:endParaRPr kumimoji="0" lang="en-US" b="0" i="0" u="none" strike="noStrike" kern="1200" cap="none" spc="0" normalizeH="0" baseline="0" noProof="0" dirty="0">
              <a:ln>
                <a:noFill/>
              </a:ln>
              <a:solidFill>
                <a:schemeClr val="tx1"/>
              </a:solidFill>
              <a:effectLst/>
              <a:uLnTx/>
              <a:uFillTx/>
              <a:latin typeface="+mn-lt"/>
              <a:ea typeface="+mn-ea"/>
              <a:cs typeface="+mn-cs"/>
            </a:endParaRPr>
          </a:p>
        </p:txBody>
      </p:sp>
      <p:sp>
        <p:nvSpPr>
          <p:cNvPr id="9" name="Title 1"/>
          <p:cNvSpPr>
            <a:spLocks noGrp="1"/>
          </p:cNvSpPr>
          <p:nvPr>
            <p:ph type="title"/>
          </p:nvPr>
        </p:nvSpPr>
        <p:spPr>
          <a:xfrm>
            <a:off x="457200" y="0"/>
            <a:ext cx="8229600" cy="762000"/>
          </a:xfrm>
        </p:spPr>
        <p:txBody>
          <a:bodyPr>
            <a:normAutofit/>
          </a:bodyPr>
          <a:lstStyle/>
          <a:p>
            <a:pPr algn="l"/>
            <a:r>
              <a:rPr lang="en-GB" sz="4000" b="1" dirty="0" smtClean="0">
                <a:solidFill>
                  <a:schemeClr val="bg1"/>
                </a:solidFill>
              </a:rPr>
              <a:t>General Guidelines</a:t>
            </a:r>
            <a:endParaRPr lang="en-US" sz="4000" b="1" dirty="0">
              <a:solidFill>
                <a:schemeClr val="bg1"/>
              </a:solidFill>
            </a:endParaRPr>
          </a:p>
        </p:txBody>
      </p:sp>
      <p:pic>
        <p:nvPicPr>
          <p:cNvPr id="10" name="Picture 9"/>
          <p:cNvPicPr/>
          <p:nvPr/>
        </p:nvPicPr>
        <p:blipFill>
          <a:blip r:embed="rId3" cstate="print"/>
          <a:srcRect/>
          <a:stretch>
            <a:fillRect/>
          </a:stretch>
        </p:blipFill>
        <p:spPr bwMode="auto">
          <a:xfrm>
            <a:off x="5029200" y="1905000"/>
            <a:ext cx="3505200" cy="990600"/>
          </a:xfrm>
          <a:prstGeom prst="rect">
            <a:avLst/>
          </a:prstGeom>
          <a:noFill/>
          <a:ln w="9525">
            <a:solidFill>
              <a:schemeClr val="tx1"/>
            </a:solid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4191000" y="2532888"/>
            <a:ext cx="809625" cy="3627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252e52f-b3ee-4f0b-b2e6-fe4192bbdd07">FWWE5DTKKKWE-45-159</_dlc_DocId>
    <_dlc_DocIdUrl xmlns="9252e52f-b3ee-4f0b-b2e6-fe4192bbdd07">
      <Url>http://sww.pdo.shell.om/C13/HumanResourses/_layouts/DocIdRedir.aspx?ID=FWWE5DTKKKWE-45-159</Url>
      <Description>FWWE5DTKKKWE-45-159</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9C425F01C1BC124E85AB26A369D217C4" ma:contentTypeVersion="1" ma:contentTypeDescription="Create a new document." ma:contentTypeScope="" ma:versionID="679916ed4a06c042a815c3bb909cf4ef">
  <xsd:schema xmlns:xsd="http://www.w3.org/2001/XMLSchema" xmlns:xs="http://www.w3.org/2001/XMLSchema" xmlns:p="http://schemas.microsoft.com/office/2006/metadata/properties" xmlns:ns3="9252e52f-b3ee-4f0b-b2e6-fe4192bbdd07" targetNamespace="http://schemas.microsoft.com/office/2006/metadata/properties" ma:root="true" ma:fieldsID="c224095d41d3a69941e7f795b815f997" ns3:_="">
    <xsd:import namespace="9252e52f-b3ee-4f0b-b2e6-fe4192bbdd07"/>
    <xsd:element name="properties">
      <xsd:complexType>
        <xsd:sequence>
          <xsd:element name="documentManagement">
            <xsd:complexType>
              <xsd:all>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52e52f-b3ee-4f0b-b2e6-fe4192bbdd0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A0AA57-9CDE-482C-913E-94D7F2D8AFEB}">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9252e52f-b3ee-4f0b-b2e6-fe4192bbdd07"/>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41814C5B-CEFC-4832-A4A2-E677693FCF9B}">
  <ds:schemaRefs>
    <ds:schemaRef ds:uri="http://schemas.microsoft.com/sharepoint/events"/>
  </ds:schemaRefs>
</ds:datastoreItem>
</file>

<file path=customXml/itemProps3.xml><?xml version="1.0" encoding="utf-8"?>
<ds:datastoreItem xmlns:ds="http://schemas.openxmlformats.org/officeDocument/2006/customXml" ds:itemID="{7367A78F-48A3-4101-9687-BEFA472590F6}">
  <ds:schemaRefs>
    <ds:schemaRef ds:uri="http://schemas.microsoft.com/sharepoint/v3/contenttype/forms"/>
  </ds:schemaRefs>
</ds:datastoreItem>
</file>

<file path=customXml/itemProps4.xml><?xml version="1.0" encoding="utf-8"?>
<ds:datastoreItem xmlns:ds="http://schemas.openxmlformats.org/officeDocument/2006/customXml" ds:itemID="{5FE6B60D-0152-4091-9FED-884379C6F1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52e52f-b3ee-4f0b-b2e6-fe4192bbdd0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18808</TotalTime>
  <Words>1066</Words>
  <Application>Microsoft Office PowerPoint</Application>
  <PresentationFormat>On-screen Show (4:3)</PresentationFormat>
  <Paragraphs>268</Paragraphs>
  <Slides>14</Slides>
  <Notes>11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Performance Ranking Criteria &amp; Guidelines </vt:lpstr>
      <vt:lpstr>Objectives</vt:lpstr>
      <vt:lpstr>What is Performance Ranking?</vt:lpstr>
      <vt:lpstr>Slide 4</vt:lpstr>
      <vt:lpstr>Slide 5</vt:lpstr>
      <vt:lpstr>             </vt:lpstr>
      <vt:lpstr>Performance Appraisal Ratings</vt:lpstr>
      <vt:lpstr>Performance Rating Distribution</vt:lpstr>
      <vt:lpstr>General Guidelines</vt:lpstr>
      <vt:lpstr>General Guidelines</vt:lpstr>
      <vt:lpstr>Points Considered while ranking</vt:lpstr>
      <vt:lpstr>Diversity and Inclusion  A ‘lens’ to help review performance fairly</vt:lpstr>
      <vt:lpstr>Slide 13</vt:lpstr>
      <vt:lpstr>Slide 14</vt:lpstr>
    </vt:vector>
  </TitlesOfParts>
  <Company>United Media Services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Ruchi Shakrani</dc:creator>
  <cp:lastModifiedBy>mu61169</cp:lastModifiedBy>
  <cp:revision>518</cp:revision>
  <dcterms:created xsi:type="dcterms:W3CDTF">2012-10-15T05:32:30Z</dcterms:created>
  <dcterms:modified xsi:type="dcterms:W3CDTF">2016-10-18T04:26:51Z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0x0101009C425F01C1BC124E85AB26A369D217C4</vt:lpwstr>
  </property>
  <property fmtid="{D5CDD505-2E9C-101B-9397-08002B2CF9AE}" pid="3" name="_dlc_DocIdItemGuid">
    <vt:lpwstr>7519576a-33d8-4409-83e5-8b6d99bf81f2</vt:lpwstr>
  </property>
</Properties>
</file>