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Finger Pinched Area Pic-4.jpg"/>
          <p:cNvPicPr>
            <a:picLocks noChangeAspect="1"/>
          </p:cNvPicPr>
          <p:nvPr/>
        </p:nvPicPr>
        <p:blipFill>
          <a:blip r:embed="rId3" cstate="print"/>
          <a:srcRect b="14873"/>
          <a:stretch>
            <a:fillRect/>
          </a:stretch>
        </p:blipFill>
        <p:spPr>
          <a:xfrm>
            <a:off x="5791200" y="1828800"/>
            <a:ext cx="3153872" cy="2514600"/>
          </a:xfrm>
          <a:prstGeom prst="rect">
            <a:avLst/>
          </a:prstGeom>
        </p:spPr>
      </p:pic>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457200" y="33528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4"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5"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668672618"/>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(#38)</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1095395</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10.11.2016 at 20:15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err="1">
                          <a:solidFill>
                            <a:schemeClr val="dk1"/>
                          </a:solidFill>
                          <a:latin typeface="Calibri" pitchFamily="34" charset="0"/>
                          <a:ea typeface="+mn-ea"/>
                          <a:cs typeface="Calibri" pitchFamily="34" charset="0"/>
                        </a:rPr>
                        <a:t>Ameen</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304800" y="3886200"/>
            <a:ext cx="4800600" cy="838200"/>
          </a:xfrm>
          <a:prstGeom prst="wedgeRoundRectCallout">
            <a:avLst>
              <a:gd name="adj1" fmla="val 66792"/>
              <a:gd name="adj2" fmla="val 93914"/>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Do you make sure the equipment is isolated before you work on it?</a:t>
            </a:r>
            <a:endParaRPr lang="en-US" sz="1200" dirty="0">
              <a:solidFill>
                <a:srgbClr val="000000"/>
              </a:solidFill>
              <a:latin typeface="Calibri" pitchFamily="34" charset="0"/>
              <a:cs typeface="Calibri" pitchFamily="34" charset="0"/>
            </a:endParaRPr>
          </a:p>
          <a:p>
            <a:pPr marL="342900" indent="-342900">
              <a:buFont typeface="Arial" charset="0"/>
              <a:buAutoNum type="arabicPeriod"/>
            </a:pPr>
            <a:r>
              <a:rPr lang="en-US" sz="1200">
                <a:solidFill>
                  <a:srgbClr val="000000"/>
                </a:solidFill>
                <a:latin typeface="Calibri" pitchFamily="34" charset="0"/>
                <a:cs typeface="Calibri" pitchFamily="34" charset="0"/>
              </a:rPr>
              <a:t>Do you </a:t>
            </a:r>
            <a:r>
              <a:rPr lang="en-US" sz="1200" dirty="0">
                <a:solidFill>
                  <a:srgbClr val="000000"/>
                </a:solidFill>
                <a:latin typeface="Calibri" pitchFamily="34" charset="0"/>
                <a:cs typeface="Calibri" pitchFamily="34" charset="0"/>
              </a:rPr>
              <a:t>keep your hands and fingers away from </a:t>
            </a:r>
            <a:r>
              <a:rPr lang="en-US" sz="1200" dirty="0">
                <a:latin typeface="Calibri" pitchFamily="34" charset="0"/>
                <a:cs typeface="Calibri" pitchFamily="34" charset="0"/>
              </a:rPr>
              <a:t>pinch</a:t>
            </a:r>
            <a:r>
              <a:rPr lang="en-US" sz="1200" dirty="0">
                <a:solidFill>
                  <a:srgbClr val="000000"/>
                </a:solidFill>
                <a:latin typeface="Calibri" pitchFamily="34" charset="0"/>
                <a:cs typeface="Calibri" pitchFamily="34" charset="0"/>
              </a:rPr>
              <a:t> points?</a:t>
            </a:r>
          </a:p>
          <a:p>
            <a:pPr marL="342900" indent="-342900">
              <a:buFont typeface="Arial" charset="0"/>
              <a:buAutoNum type="arabicPeriod"/>
            </a:pPr>
            <a:r>
              <a:rPr lang="en-US" sz="1200" dirty="0">
                <a:latin typeface="Calibri" pitchFamily="34" charset="0"/>
                <a:cs typeface="Calibri" pitchFamily="34" charset="0"/>
              </a:rPr>
              <a:t>Do you use the correct tools for the job?</a:t>
            </a:r>
          </a:p>
          <a:p>
            <a:pPr marL="342900" indent="-342900">
              <a:buFont typeface="Arial" charset="0"/>
              <a:buAutoNum type="arabicPeriod"/>
            </a:pPr>
            <a:r>
              <a:rPr lang="en-US" sz="1200" dirty="0">
                <a:latin typeface="Calibri" pitchFamily="34" charset="0"/>
                <a:cs typeface="Calibri" pitchFamily="34" charset="0"/>
              </a:rPr>
              <a:t>Do you consider if your fingers are in the “line of fire?”</a:t>
            </a:r>
          </a:p>
          <a:p>
            <a:pPr marL="342900" indent="-342900"/>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sp>
        <p:nvSpPr>
          <p:cNvPr id="3073" name="Rectangle 1"/>
          <p:cNvSpPr>
            <a:spLocks noChangeArrowheads="1"/>
          </p:cNvSpPr>
          <p:nvPr/>
        </p:nvSpPr>
        <p:spPr bwMode="auto">
          <a:xfrm>
            <a:off x="152400" y="2438399"/>
            <a:ext cx="5562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1" hangingPunct="1"/>
            <a:r>
              <a:rPr lang="en-US" sz="1200" dirty="0">
                <a:latin typeface="Calibri" pitchFamily="34" charset="0"/>
                <a:cs typeface="Calibri" pitchFamily="34" charset="0"/>
              </a:rPr>
              <a:t>While working on the  Farr tong gear shifter a mechanic noticed a loose nut on the shifter mechanism and placed his left hand in between the gear and the shifting mechanism resulting in his middle finger being crushed and the tip being amputated. </a:t>
            </a:r>
          </a:p>
        </p:txBody>
      </p:sp>
      <p:pic>
        <p:nvPicPr>
          <p:cNvPr id="17" name="Picture 16" descr="Dropped object on himself.png"/>
          <p:cNvPicPr>
            <a:picLocks noChangeAspect="1"/>
          </p:cNvPicPr>
          <p:nvPr/>
        </p:nvPicPr>
        <p:blipFill>
          <a:blip r:embed="rId6" cstate="print"/>
          <a:stretch>
            <a:fillRect/>
          </a:stretch>
        </p:blipFill>
        <p:spPr>
          <a:xfrm>
            <a:off x="228599" y="838200"/>
            <a:ext cx="1236547" cy="1219200"/>
          </a:xfrm>
          <a:prstGeom prst="rect">
            <a:avLst/>
          </a:prstGeom>
        </p:spPr>
      </p:pic>
      <p:sp>
        <p:nvSpPr>
          <p:cNvPr id="22" name="TextBox 21"/>
          <p:cNvSpPr txBox="1"/>
          <p:nvPr/>
        </p:nvSpPr>
        <p:spPr>
          <a:xfrm>
            <a:off x="6553200" y="4648200"/>
            <a:ext cx="2133600" cy="246221"/>
          </a:xfrm>
          <a:prstGeom prst="rect">
            <a:avLst/>
          </a:prstGeom>
          <a:noFill/>
        </p:spPr>
        <p:txBody>
          <a:bodyPr wrap="square" rtlCol="0">
            <a:spAutoFit/>
          </a:bodyPr>
          <a:lstStyle/>
          <a:p>
            <a:pPr algn="ctr"/>
            <a:r>
              <a:rPr lang="en-GB" sz="1000" dirty="0">
                <a:latin typeface="+mj-lt"/>
              </a:rPr>
              <a:t>Farr tong gear mechanism </a:t>
            </a:r>
          </a:p>
        </p:txBody>
      </p:sp>
      <p:cxnSp>
        <p:nvCxnSpPr>
          <p:cNvPr id="25" name="Straight Arrow Connector 24"/>
          <p:cNvCxnSpPr>
            <a:stCxn id="22" idx="0"/>
          </p:cNvCxnSpPr>
          <p:nvPr/>
        </p:nvCxnSpPr>
        <p:spPr bwMode="auto">
          <a:xfrm flipH="1" flipV="1">
            <a:off x="7010402" y="3733802"/>
            <a:ext cx="609598" cy="914398"/>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
        <p:nvSpPr>
          <p:cNvPr id="21" name="TextBox 20"/>
          <p:cNvSpPr txBox="1"/>
          <p:nvPr/>
        </p:nvSpPr>
        <p:spPr>
          <a:xfrm>
            <a:off x="6248400" y="3810000"/>
            <a:ext cx="152400" cy="461665"/>
          </a:xfrm>
          <a:prstGeom prst="rect">
            <a:avLst/>
          </a:prstGeom>
          <a:solidFill>
            <a:schemeClr val="bg1">
              <a:lumMod val="65000"/>
            </a:schemeClr>
          </a:solidFill>
          <a:ln>
            <a:no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endParaRPr lang="en-GB"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91782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68396AA8-E7F3-40B8-9D0C-1EBC2402390E}"/>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schemas.microsoft.com/office/2006/documentManagement/types"/>
    <ds:schemaRef ds:uri="http://purl.org/dc/dcmitype/"/>
    <ds:schemaRef ds:uri="4880e4f8-4b7d-4bdd-91e3-e10d47036eca"/>
    <ds:schemaRef ds:uri="http://purl.org/dc/elements/1.1/"/>
    <ds:schemaRef ds:uri="http://purl.org/dc/terms/"/>
    <ds:schemaRef ds:uri="http://schemas.microsoft.com/office/infopath/2007/PartnerControls"/>
    <ds:schemaRef ds:uri="http://schemas.openxmlformats.org/package/2006/metadata/core-properties"/>
    <ds:schemaRef ds:uri="9d51eac6-a7d5-47f5-a119-63d146adb134"/>
    <ds:schemaRef ds:uri="http://schemas.microsoft.com/office/2006/metadata/properties"/>
    <ds:schemaRef ds:uri="http://www.w3.org/XML/1998/namespace"/>
    <ds:schemaRef ds:uri="http://schemas.microsoft.com/sharepoint/v3/fields"/>
    <ds:schemaRef ds:uri="4880E4F8-4B7D-4BDD-91E3-E10D47036ECA"/>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
  <TotalTime>6301</TotalTime>
  <Words>163</Words>
  <Application>Microsoft Office PowerPoint</Application>
  <PresentationFormat>On-screen Show (4:3)</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707</cp:revision>
  <dcterms:created xsi:type="dcterms:W3CDTF">2001-05-03T06:07:08Z</dcterms:created>
  <dcterms:modified xsi:type="dcterms:W3CDTF">2024-04-21T06:43:55Z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