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4.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0"/>
  </p:notesMasterIdLst>
  <p:handoutMasterIdLst>
    <p:handoutMasterId r:id="rId21"/>
  </p:handoutMasterIdLst>
  <p:sldIdLst>
    <p:sldId id="268" r:id="rId5"/>
    <p:sldId id="295" r:id="rId6"/>
    <p:sldId id="278" r:id="rId7"/>
    <p:sldId id="291" r:id="rId8"/>
    <p:sldId id="296" r:id="rId9"/>
    <p:sldId id="267" r:id="rId10"/>
    <p:sldId id="288" r:id="rId11"/>
    <p:sldId id="287" r:id="rId12"/>
    <p:sldId id="301" r:id="rId13"/>
    <p:sldId id="300" r:id="rId14"/>
    <p:sldId id="289" r:id="rId15"/>
    <p:sldId id="284" r:id="rId16"/>
    <p:sldId id="297" r:id="rId17"/>
    <p:sldId id="299" r:id="rId18"/>
    <p:sldId id="298" r:id="rId19"/>
  </p:sldIdLst>
  <p:sldSz cx="9144000" cy="6858000" type="screen4x3"/>
  <p:notesSz cx="6670675" cy="99298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9610C0"/>
    <a:srgbClr val="FF3300"/>
    <a:srgbClr val="5DD5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7126" autoAdjust="0"/>
  </p:normalViewPr>
  <p:slideViewPr>
    <p:cSldViewPr>
      <p:cViewPr varScale="1">
        <p:scale>
          <a:sx n="85" d="100"/>
          <a:sy n="85" d="100"/>
        </p:scale>
        <p:origin x="-228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28"/>
        <p:guide pos="210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u55250\Desktop\Bon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latin typeface="Calibri" pitchFamily="34" charset="0"/>
                <a:cs typeface="Calibri" pitchFamily="34" charset="0"/>
              </a:defRPr>
            </a:pPr>
            <a:r>
              <a:rPr lang="en-US" dirty="0">
                <a:latin typeface="Calibri" pitchFamily="34" charset="0"/>
                <a:cs typeface="Calibri" pitchFamily="34" charset="0"/>
              </a:rPr>
              <a:t>JAN 2015 TO OCT 2016</a:t>
            </a:r>
          </a:p>
        </c:rich>
      </c:tx>
      <c:layout/>
    </c:title>
    <c:view3D>
      <c:perspective val="30"/>
    </c:view3D>
    <c:plotArea>
      <c:layout/>
      <c:bar3DChart>
        <c:barDir val="col"/>
        <c:grouping val="clustered"/>
        <c:ser>
          <c:idx val="0"/>
          <c:order val="0"/>
          <c:tx>
            <c:v>JAN 2015 To OCT 2016</c:v>
          </c:tx>
          <c:spPr>
            <a:solidFill>
              <a:srgbClr val="0070C0"/>
            </a:solidFill>
          </c:spPr>
          <c:dPt>
            <c:idx val="1"/>
            <c:spPr>
              <a:solidFill>
                <a:srgbClr val="FF0000"/>
              </a:solidFill>
            </c:spPr>
          </c:dPt>
          <c:dPt>
            <c:idx val="2"/>
            <c:spPr>
              <a:solidFill>
                <a:srgbClr val="FFC000"/>
              </a:solidFill>
            </c:spPr>
          </c:dPt>
          <c:dLbls>
            <c:dLbl>
              <c:idx val="0"/>
              <c:layout>
                <c:manualLayout>
                  <c:x val="2.0202020202020211E-2"/>
                  <c:y val="-8.620689655172464E-3"/>
                </c:manualLayout>
              </c:layout>
              <c:showVal val="1"/>
            </c:dLbl>
            <c:dLbl>
              <c:idx val="1"/>
              <c:layout>
                <c:manualLayout>
                  <c:x val="1.1784511784511878E-2"/>
                  <c:y val="2.8735632183908193E-3"/>
                </c:manualLayout>
              </c:layout>
              <c:showVal val="1"/>
            </c:dLbl>
            <c:dLbl>
              <c:idx val="2"/>
              <c:layout>
                <c:manualLayout>
                  <c:x val="1.5151515151515221E-2"/>
                  <c:y val="0"/>
                </c:manualLayout>
              </c:layout>
              <c:showVal val="1"/>
            </c:dLbl>
            <c:spPr>
              <a:noFill/>
              <a:ln>
                <a:noFill/>
              </a:ln>
            </c:spPr>
            <c:txPr>
              <a:bodyPr/>
              <a:lstStyle/>
              <a:p>
                <a:pPr>
                  <a:defRPr sz="1200" b="1">
                    <a:latin typeface="Calibri" pitchFamily="34" charset="0"/>
                    <a:cs typeface="Calibri" pitchFamily="34" charset="0"/>
                  </a:defRPr>
                </a:pPr>
                <a:endParaRPr lang="en-US"/>
              </a:p>
            </c:txPr>
            <c:showVal val="1"/>
          </c:dLbls>
          <c:cat>
            <c:strRef>
              <c:f>Sheet1!$L$24:$L$26</c:f>
              <c:strCache>
                <c:ptCount val="3"/>
                <c:pt idx="0">
                  <c:v>MVI </c:v>
                </c:pt>
                <c:pt idx="1">
                  <c:v>Rollovers </c:v>
                </c:pt>
                <c:pt idx="2">
                  <c:v>Rear Shunt</c:v>
                </c:pt>
              </c:strCache>
            </c:strRef>
          </c:cat>
          <c:val>
            <c:numRef>
              <c:f>Sheet1!$K$24:$K$26</c:f>
              <c:numCache>
                <c:formatCode>General</c:formatCode>
                <c:ptCount val="3"/>
                <c:pt idx="0">
                  <c:v>163</c:v>
                </c:pt>
                <c:pt idx="1">
                  <c:v>50</c:v>
                </c:pt>
                <c:pt idx="2">
                  <c:v>45</c:v>
                </c:pt>
              </c:numCache>
            </c:numRef>
          </c:val>
        </c:ser>
        <c:shape val="cylinder"/>
        <c:axId val="105412864"/>
        <c:axId val="110233088"/>
        <c:axId val="0"/>
      </c:bar3DChart>
      <c:catAx>
        <c:axId val="105412864"/>
        <c:scaling>
          <c:orientation val="minMax"/>
        </c:scaling>
        <c:axPos val="b"/>
        <c:tickLblPos val="nextTo"/>
        <c:txPr>
          <a:bodyPr/>
          <a:lstStyle/>
          <a:p>
            <a:pPr>
              <a:defRPr sz="1100" b="1">
                <a:latin typeface="Calibri" pitchFamily="34" charset="0"/>
                <a:cs typeface="Calibri" pitchFamily="34" charset="0"/>
              </a:defRPr>
            </a:pPr>
            <a:endParaRPr lang="en-US"/>
          </a:p>
        </c:txPr>
        <c:crossAx val="110233088"/>
        <c:crosses val="autoZero"/>
        <c:auto val="1"/>
        <c:lblAlgn val="ctr"/>
        <c:lblOffset val="100"/>
      </c:catAx>
      <c:valAx>
        <c:axId val="110233088"/>
        <c:scaling>
          <c:orientation val="minMax"/>
        </c:scaling>
        <c:axPos val="l"/>
        <c:majorGridlines/>
        <c:numFmt formatCode="General" sourceLinked="1"/>
        <c:tickLblPos val="nextTo"/>
        <c:crossAx val="10541286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spPr>
            <a:solidFill>
              <a:srgbClr val="FF0000"/>
            </a:solidFill>
          </c:spPr>
          <c:dPt>
            <c:idx val="1"/>
            <c:spPr>
              <a:solidFill>
                <a:srgbClr val="0070C0"/>
              </a:solidFill>
            </c:spPr>
          </c:dPt>
          <c:dLbls>
            <c:dLbl>
              <c:idx val="0"/>
              <c:layout>
                <c:manualLayout>
                  <c:x val="5.5555555555555558E-3"/>
                  <c:y val="-3.2407407407407648E-2"/>
                </c:manualLayout>
              </c:layout>
              <c:showVal val="1"/>
            </c:dLbl>
            <c:dLbl>
              <c:idx val="1"/>
              <c:layout>
                <c:manualLayout>
                  <c:x val="0"/>
                  <c:y val="-4.1666666666666664E-2"/>
                </c:manualLayout>
              </c:layout>
              <c:showVal val="1"/>
            </c:dLbl>
            <c:txPr>
              <a:bodyPr/>
              <a:lstStyle/>
              <a:p>
                <a:pPr>
                  <a:defRPr b="1">
                    <a:latin typeface="Calibri" pitchFamily="34" charset="0"/>
                    <a:cs typeface="Calibri" pitchFamily="34" charset="0"/>
                  </a:defRPr>
                </a:pPr>
                <a:endParaRPr lang="en-US"/>
              </a:p>
            </c:txPr>
            <c:showVal val="1"/>
          </c:dLbls>
          <c:cat>
            <c:strRef>
              <c:f>Sheet1!$I$5:$I$6</c:f>
              <c:strCache>
                <c:ptCount val="2"/>
                <c:pt idx="0">
                  <c:v>Fractures</c:v>
                </c:pt>
                <c:pt idx="1">
                  <c:v>LTIs</c:v>
                </c:pt>
              </c:strCache>
            </c:strRef>
          </c:cat>
          <c:val>
            <c:numRef>
              <c:f>Sheet1!$J$5:$J$6</c:f>
              <c:numCache>
                <c:formatCode>General</c:formatCode>
                <c:ptCount val="2"/>
                <c:pt idx="0">
                  <c:v>100</c:v>
                </c:pt>
                <c:pt idx="1">
                  <c:v>88</c:v>
                </c:pt>
              </c:numCache>
            </c:numRef>
          </c:val>
        </c:ser>
        <c:dLbls>
          <c:showVal val="1"/>
        </c:dLbls>
        <c:shape val="cylinder"/>
        <c:axId val="129911424"/>
        <c:axId val="130843008"/>
        <c:axId val="0"/>
      </c:bar3DChart>
      <c:catAx>
        <c:axId val="129911424"/>
        <c:scaling>
          <c:orientation val="minMax"/>
        </c:scaling>
        <c:axPos val="b"/>
        <c:tickLblPos val="nextTo"/>
        <c:txPr>
          <a:bodyPr/>
          <a:lstStyle/>
          <a:p>
            <a:pPr>
              <a:defRPr sz="1200" b="1">
                <a:latin typeface="Calibri" pitchFamily="34" charset="0"/>
                <a:cs typeface="Calibri" pitchFamily="34" charset="0"/>
              </a:defRPr>
            </a:pPr>
            <a:endParaRPr lang="en-US"/>
          </a:p>
        </c:txPr>
        <c:crossAx val="130843008"/>
        <c:crosses val="autoZero"/>
        <c:auto val="1"/>
        <c:lblAlgn val="ctr"/>
        <c:lblOffset val="100"/>
      </c:catAx>
      <c:valAx>
        <c:axId val="130843008"/>
        <c:scaling>
          <c:orientation val="minMax"/>
        </c:scaling>
        <c:axPos val="l"/>
        <c:majorGridlines/>
        <c:numFmt formatCode="General" sourceLinked="1"/>
        <c:tickLblPos val="nextTo"/>
        <c:crossAx val="12991142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dPt>
            <c:idx val="0"/>
            <c:spPr>
              <a:solidFill>
                <a:srgbClr val="FF0000"/>
              </a:solidFill>
              <a:ln>
                <a:solidFill>
                  <a:srgbClr val="FF0000"/>
                </a:solidFill>
              </a:ln>
            </c:spPr>
          </c:dPt>
          <c:dPt>
            <c:idx val="1"/>
            <c:spPr>
              <a:solidFill>
                <a:srgbClr val="0070C0"/>
              </a:solidFill>
            </c:spPr>
          </c:dPt>
          <c:dLbls>
            <c:dLbl>
              <c:idx val="0"/>
              <c:layout/>
              <c:tx>
                <c:rich>
                  <a:bodyPr/>
                  <a:lstStyle/>
                  <a:p>
                    <a:r>
                      <a:rPr lang="en-US" b="1">
                        <a:latin typeface="Calibri" pitchFamily="34" charset="0"/>
                        <a:cs typeface="Calibri" pitchFamily="34" charset="0"/>
                      </a:rPr>
                      <a:t>24</a:t>
                    </a:r>
                  </a:p>
                </c:rich>
              </c:tx>
              <c:showVal val="1"/>
            </c:dLbl>
            <c:dLbl>
              <c:idx val="1"/>
              <c:spPr/>
              <c:txPr>
                <a:bodyPr/>
                <a:lstStyle/>
                <a:p>
                  <a:pPr>
                    <a:defRPr b="1">
                      <a:latin typeface="Calibri" pitchFamily="34" charset="0"/>
                      <a:cs typeface="Calibri" pitchFamily="34" charset="0"/>
                    </a:defRPr>
                  </a:pPr>
                  <a:endParaRPr lang="en-US"/>
                </a:p>
              </c:txPr>
            </c:dLbl>
            <c:showVal val="1"/>
          </c:dLbls>
          <c:cat>
            <c:numRef>
              <c:f>Sheet1!$E$12:$F$12</c:f>
              <c:numCache>
                <c:formatCode>General</c:formatCode>
                <c:ptCount val="2"/>
                <c:pt idx="0">
                  <c:v>2015</c:v>
                </c:pt>
                <c:pt idx="1">
                  <c:v>2016</c:v>
                </c:pt>
              </c:numCache>
            </c:numRef>
          </c:cat>
          <c:val>
            <c:numRef>
              <c:f>Sheet1!$E$13:$F$13</c:f>
              <c:numCache>
                <c:formatCode>General</c:formatCode>
                <c:ptCount val="2"/>
                <c:pt idx="0">
                  <c:v>24</c:v>
                </c:pt>
                <c:pt idx="1">
                  <c:v>13</c:v>
                </c:pt>
              </c:numCache>
            </c:numRef>
          </c:val>
        </c:ser>
        <c:shape val="cylinder"/>
        <c:axId val="160619136"/>
        <c:axId val="160974336"/>
        <c:axId val="0"/>
      </c:bar3DChart>
      <c:catAx>
        <c:axId val="160619136"/>
        <c:scaling>
          <c:orientation val="minMax"/>
        </c:scaling>
        <c:axPos val="b"/>
        <c:numFmt formatCode="General" sourceLinked="1"/>
        <c:tickLblPos val="nextTo"/>
        <c:crossAx val="160974336"/>
        <c:crosses val="autoZero"/>
        <c:auto val="1"/>
        <c:lblAlgn val="ctr"/>
        <c:lblOffset val="100"/>
      </c:catAx>
      <c:valAx>
        <c:axId val="160974336"/>
        <c:scaling>
          <c:orientation val="minMax"/>
        </c:scaling>
        <c:axPos val="l"/>
        <c:majorGridlines/>
        <c:numFmt formatCode="General" sourceLinked="1"/>
        <c:tickLblPos val="nextTo"/>
        <c:crossAx val="160619136"/>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
  <c:chart>
    <c:view3D>
      <c:rAngAx val="1"/>
    </c:view3D>
    <c:plotArea>
      <c:layout/>
      <c:bar3DChart>
        <c:barDir val="col"/>
        <c:grouping val="clustered"/>
        <c:ser>
          <c:idx val="0"/>
          <c:order val="0"/>
          <c:tx>
            <c:strRef>
              <c:f>Sheet1!$B$1</c:f>
              <c:strCache>
                <c:ptCount val="1"/>
                <c:pt idx="0">
                  <c:v>2015</c:v>
                </c:pt>
              </c:strCache>
            </c:strRef>
          </c:tx>
          <c:spPr>
            <a:solidFill>
              <a:srgbClr val="0070C0"/>
            </a:solidFill>
          </c:spPr>
          <c:dLbls>
            <c:txPr>
              <a:bodyPr/>
              <a:lstStyle/>
              <a:p>
                <a:pPr>
                  <a:defRPr>
                    <a:latin typeface="Calibri" pitchFamily="34" charset="0"/>
                    <a:cs typeface="Calibri" pitchFamily="34" charset="0"/>
                  </a:defRPr>
                </a:pPr>
                <a:endParaRPr lang="en-US"/>
              </a:p>
            </c:txPr>
            <c:showVal val="1"/>
          </c:dLbls>
          <c:cat>
            <c:strRef>
              <c:f>Sheet1!$A$2:$A$3</c:f>
              <c:strCache>
                <c:ptCount val="2"/>
                <c:pt idx="0">
                  <c:v>Over head line </c:v>
                </c:pt>
                <c:pt idx="1">
                  <c:v>Excavation</c:v>
                </c:pt>
              </c:strCache>
            </c:strRef>
          </c:cat>
          <c:val>
            <c:numRef>
              <c:f>Sheet1!$B$2:$B$3</c:f>
              <c:numCache>
                <c:formatCode>General</c:formatCode>
                <c:ptCount val="2"/>
                <c:pt idx="0">
                  <c:v>5</c:v>
                </c:pt>
                <c:pt idx="1">
                  <c:v>7</c:v>
                </c:pt>
              </c:numCache>
            </c:numRef>
          </c:val>
        </c:ser>
        <c:ser>
          <c:idx val="1"/>
          <c:order val="1"/>
          <c:tx>
            <c:strRef>
              <c:f>Sheet1!$C$1</c:f>
              <c:strCache>
                <c:ptCount val="1"/>
                <c:pt idx="0">
                  <c:v>2016</c:v>
                </c:pt>
              </c:strCache>
            </c:strRef>
          </c:tx>
          <c:spPr>
            <a:solidFill>
              <a:srgbClr val="FF0000"/>
            </a:solidFill>
          </c:spPr>
          <c:dLbls>
            <c:txPr>
              <a:bodyPr/>
              <a:lstStyle/>
              <a:p>
                <a:pPr>
                  <a:defRPr>
                    <a:latin typeface="Calibri" pitchFamily="34" charset="0"/>
                    <a:cs typeface="Calibri" pitchFamily="34" charset="0"/>
                  </a:defRPr>
                </a:pPr>
                <a:endParaRPr lang="en-US"/>
              </a:p>
            </c:txPr>
            <c:showVal val="1"/>
          </c:dLbls>
          <c:cat>
            <c:strRef>
              <c:f>Sheet1!$A$2:$A$3</c:f>
              <c:strCache>
                <c:ptCount val="2"/>
                <c:pt idx="0">
                  <c:v>Over head line </c:v>
                </c:pt>
                <c:pt idx="1">
                  <c:v>Excavation</c:v>
                </c:pt>
              </c:strCache>
            </c:strRef>
          </c:cat>
          <c:val>
            <c:numRef>
              <c:f>Sheet1!$C$2:$C$3</c:f>
              <c:numCache>
                <c:formatCode>General</c:formatCode>
                <c:ptCount val="2"/>
                <c:pt idx="0">
                  <c:v>4</c:v>
                </c:pt>
                <c:pt idx="1">
                  <c:v>7</c:v>
                </c:pt>
              </c:numCache>
            </c:numRef>
          </c:val>
        </c:ser>
        <c:shape val="cylinder"/>
        <c:axId val="189516032"/>
        <c:axId val="189534592"/>
        <c:axId val="0"/>
      </c:bar3DChart>
      <c:catAx>
        <c:axId val="189516032"/>
        <c:scaling>
          <c:orientation val="minMax"/>
        </c:scaling>
        <c:axPos val="b"/>
        <c:tickLblPos val="nextTo"/>
        <c:txPr>
          <a:bodyPr/>
          <a:lstStyle/>
          <a:p>
            <a:pPr>
              <a:defRPr>
                <a:latin typeface="Calibri" pitchFamily="34" charset="0"/>
                <a:cs typeface="Calibri" pitchFamily="34" charset="0"/>
              </a:defRPr>
            </a:pPr>
            <a:endParaRPr lang="en-US"/>
          </a:p>
        </c:txPr>
        <c:crossAx val="189534592"/>
        <c:crosses val="autoZero"/>
        <c:auto val="1"/>
        <c:lblAlgn val="ctr"/>
        <c:lblOffset val="100"/>
      </c:catAx>
      <c:valAx>
        <c:axId val="189534592"/>
        <c:scaling>
          <c:orientation val="minMax"/>
        </c:scaling>
        <c:axPos val="l"/>
        <c:majorGridlines/>
        <c:numFmt formatCode="General" sourceLinked="1"/>
        <c:tickLblPos val="nextTo"/>
        <c:txPr>
          <a:bodyPr/>
          <a:lstStyle/>
          <a:p>
            <a:pPr>
              <a:defRPr>
                <a:latin typeface="Calibri" pitchFamily="34" charset="0"/>
                <a:cs typeface="Calibri" pitchFamily="34" charset="0"/>
              </a:defRPr>
            </a:pPr>
            <a:endParaRPr lang="en-US"/>
          </a:p>
        </c:txPr>
        <c:crossAx val="189516032"/>
        <c:crosses val="autoZero"/>
        <c:crossBetween val="between"/>
      </c:valAx>
    </c:plotArea>
    <c:legend>
      <c:legendPos val="r"/>
      <c:layout/>
      <c:txPr>
        <a:bodyPr/>
        <a:lstStyle/>
        <a:p>
          <a:pPr>
            <a:defRPr>
              <a:latin typeface="Calibri" pitchFamily="34" charset="0"/>
              <a:cs typeface="Calibri" pitchFamily="34" charset="0"/>
            </a:defRPr>
          </a:pPr>
          <a:endParaRPr lang="en-US"/>
        </a:p>
      </c:txP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1146" cy="49680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779530" y="0"/>
            <a:ext cx="2891145" cy="49680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433006"/>
            <a:ext cx="2891146" cy="496808"/>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779530" y="9433006"/>
            <a:ext cx="2891145" cy="496808"/>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a:defRPr sz="1200"/>
            </a:lvl1pPr>
          </a:lstStyle>
          <a:p>
            <a:pPr>
              <a:defRPr/>
            </a:pPr>
            <a:fld id="{CB5CE6FA-3FE8-43BA-B11C-7B32E98FF1C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1146" cy="49680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779530" y="0"/>
            <a:ext cx="2891145" cy="49680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852488" y="744538"/>
            <a:ext cx="4965700" cy="37242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944" y="4717297"/>
            <a:ext cx="4890789" cy="446809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433006"/>
            <a:ext cx="2891146" cy="496808"/>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779530" y="9433006"/>
            <a:ext cx="2891145" cy="496808"/>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a:defRPr sz="1200"/>
            </a:lvl1pPr>
          </a:lstStyle>
          <a:p>
            <a:pPr>
              <a:defRPr/>
            </a:pPr>
            <a:fld id="{C08C17F4-A7E3-4C24-80C3-CE3A319FFCB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reason for this</a:t>
            </a:r>
            <a:r>
              <a:rPr lang="en-GB" baseline="0" dirty="0" smtClean="0"/>
              <a:t> </a:t>
            </a:r>
            <a:r>
              <a:rPr lang="en-GB" b="1" baseline="0" dirty="0" smtClean="0"/>
              <a:t>work stoppage </a:t>
            </a:r>
            <a:r>
              <a:rPr lang="en-GB" baseline="0" dirty="0" smtClean="0"/>
              <a:t>is to highlight the fact that PDO and its contractors are having many </a:t>
            </a:r>
            <a:r>
              <a:rPr lang="en-GB" b="1" baseline="0" dirty="0" smtClean="0"/>
              <a:t>repeat incidents</a:t>
            </a:r>
            <a:r>
              <a:rPr lang="en-GB" baseline="0" dirty="0" smtClean="0"/>
              <a:t>, the majority of which could be avoided! </a:t>
            </a:r>
          </a:p>
          <a:p>
            <a:endParaRPr lang="en-GB" baseline="0" dirty="0" smtClean="0"/>
          </a:p>
          <a:p>
            <a:r>
              <a:rPr lang="en-GB" baseline="0" dirty="0" smtClean="0"/>
              <a:t>Emphasise this is about repeat incidents………….repeat yourself so make the point about repeating. </a:t>
            </a:r>
            <a:endParaRPr lang="en-GB"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baseline="0" dirty="0" smtClean="0">
                <a:solidFill>
                  <a:srgbClr val="FF0000"/>
                </a:solidFill>
              </a:rPr>
              <a:t>Ask the attendees:</a:t>
            </a:r>
          </a:p>
          <a:p>
            <a:pPr>
              <a:buFont typeface="Arial" pitchFamily="34" charset="0"/>
              <a:buChar char="•"/>
            </a:pPr>
            <a:r>
              <a:rPr lang="en-GB" b="1" baseline="0" dirty="0" smtClean="0">
                <a:solidFill>
                  <a:srgbClr val="FF0000"/>
                </a:solidFill>
              </a:rPr>
              <a:t> Why they think these things happen……………</a:t>
            </a:r>
          </a:p>
          <a:p>
            <a:pPr>
              <a:buFont typeface="Arial" pitchFamily="34" charset="0"/>
              <a:buChar char="•"/>
            </a:pPr>
            <a:r>
              <a:rPr lang="en-GB" b="1" baseline="0" dirty="0" smtClean="0">
                <a:solidFill>
                  <a:srgbClr val="FF0000"/>
                </a:solidFill>
              </a:rPr>
              <a:t> </a:t>
            </a:r>
            <a:r>
              <a:rPr lang="en-GB" dirty="0" smtClean="0"/>
              <a:t>Here are just 4 examples</a:t>
            </a:r>
            <a:r>
              <a:rPr lang="en-GB" baseline="0" dirty="0" smtClean="0"/>
              <a:t> of overhead strikes and excavation related incidents </a:t>
            </a:r>
          </a:p>
          <a:p>
            <a:r>
              <a:rPr lang="en-GB" baseline="0" dirty="0" smtClean="0"/>
              <a:t> </a:t>
            </a:r>
          </a:p>
          <a:p>
            <a:pPr marL="0" indent="0">
              <a:lnSpc>
                <a:spcPct val="100000"/>
              </a:lnSpc>
              <a:buFontTx/>
              <a:buNone/>
            </a:pPr>
            <a:r>
              <a:rPr lang="en-GB" baseline="0" dirty="0" smtClean="0"/>
              <a:t>1. Nov</a:t>
            </a:r>
            <a:r>
              <a:rPr lang="en-US" sz="1200" dirty="0" smtClean="0">
                <a:solidFill>
                  <a:schemeClr val="tx1">
                    <a:lumMod val="50000"/>
                  </a:schemeClr>
                </a:solidFill>
              </a:rPr>
              <a:t> 2015   A tipper driving with the body raised made contact with an Over Head Line – Reason: the body was raised </a:t>
            </a:r>
            <a:endParaRPr lang="en-GB" baseline="0" dirty="0" smtClean="0"/>
          </a:p>
          <a:p>
            <a:pPr marL="0" indent="0">
              <a:lnSpc>
                <a:spcPct val="100000"/>
              </a:lnSpc>
              <a:buFontTx/>
              <a:buNone/>
            </a:pPr>
            <a:r>
              <a:rPr lang="en-GB" baseline="0" dirty="0" smtClean="0"/>
              <a:t>2. </a:t>
            </a:r>
            <a:r>
              <a:rPr lang="en-US" sz="1200" dirty="0" smtClean="0">
                <a:solidFill>
                  <a:schemeClr val="tx1">
                    <a:lumMod val="50000"/>
                  </a:schemeClr>
                </a:solidFill>
              </a:rPr>
              <a:t>Aug</a:t>
            </a:r>
            <a:r>
              <a:rPr lang="en-US" sz="1200" baseline="0" dirty="0" smtClean="0">
                <a:solidFill>
                  <a:schemeClr val="tx1">
                    <a:lumMod val="50000"/>
                  </a:schemeClr>
                </a:solidFill>
              </a:rPr>
              <a:t> </a:t>
            </a:r>
            <a:r>
              <a:rPr lang="en-US" sz="1200" dirty="0" smtClean="0">
                <a:solidFill>
                  <a:schemeClr val="tx1">
                    <a:lumMod val="50000"/>
                  </a:schemeClr>
                </a:solidFill>
              </a:rPr>
              <a:t>2016   While completing a foundations task a cable was punctured tripping a main power station – Reason:</a:t>
            </a:r>
            <a:r>
              <a:rPr lang="en-US" sz="1200" baseline="0" dirty="0" smtClean="0">
                <a:solidFill>
                  <a:schemeClr val="tx1">
                    <a:lumMod val="50000"/>
                  </a:schemeClr>
                </a:solidFill>
              </a:rPr>
              <a:t> Cable protection had been removed </a:t>
            </a:r>
            <a:endParaRPr lang="en-GB" baseline="0" dirty="0" smtClean="0"/>
          </a:p>
          <a:p>
            <a:pPr marL="0" indent="0">
              <a:lnSpc>
                <a:spcPct val="100000"/>
              </a:lnSpc>
              <a:buFontTx/>
              <a:buNone/>
            </a:pPr>
            <a:r>
              <a:rPr lang="en-GB" baseline="0" dirty="0" smtClean="0"/>
              <a:t>3. </a:t>
            </a:r>
            <a:r>
              <a:rPr lang="en-US" sz="1200" dirty="0" smtClean="0">
                <a:solidFill>
                  <a:schemeClr val="tx1">
                    <a:lumMod val="50000"/>
                  </a:schemeClr>
                </a:solidFill>
              </a:rPr>
              <a:t>Sep 2015   During a rig move a winch truck with the Rig generator made</a:t>
            </a:r>
            <a:r>
              <a:rPr lang="en-US" sz="1200" baseline="0" dirty="0" smtClean="0">
                <a:solidFill>
                  <a:schemeClr val="tx1">
                    <a:lumMod val="50000"/>
                  </a:schemeClr>
                </a:solidFill>
              </a:rPr>
              <a:t> contact with an Over Head Line</a:t>
            </a:r>
            <a:r>
              <a:rPr lang="en-US" sz="1200" dirty="0" smtClean="0">
                <a:solidFill>
                  <a:schemeClr val="tx1">
                    <a:lumMod val="50000"/>
                  </a:schemeClr>
                </a:solidFill>
              </a:rPr>
              <a:t>.  - Reason: Driver diverted from</a:t>
            </a:r>
            <a:r>
              <a:rPr lang="en-US" sz="1200" baseline="0" dirty="0" smtClean="0">
                <a:solidFill>
                  <a:schemeClr val="tx1">
                    <a:lumMod val="50000"/>
                  </a:schemeClr>
                </a:solidFill>
              </a:rPr>
              <a:t> the approved route </a:t>
            </a:r>
            <a:endParaRPr lang="en-GB" baseline="0" dirty="0" smtClean="0"/>
          </a:p>
          <a:p>
            <a:r>
              <a:rPr lang="en-GB" baseline="0" dirty="0" smtClean="0"/>
              <a:t>4. Aug 2016  </a:t>
            </a:r>
            <a:r>
              <a:rPr lang="en-GB" sz="1200" kern="1200" dirty="0" smtClean="0">
                <a:solidFill>
                  <a:schemeClr val="tx1"/>
                </a:solidFill>
                <a:latin typeface="Times New Roman" pitchFamily="18" charset="0"/>
                <a:ea typeface="+mn-ea"/>
                <a:cs typeface="Arial" charset="0"/>
              </a:rPr>
              <a:t>Back-hoe bucket teeth punctured the insulation of</a:t>
            </a:r>
            <a:r>
              <a:rPr lang="en-GB" sz="1200" kern="1200" dirty="0" smtClean="0">
                <a:solidFill>
                  <a:schemeClr val="tx1"/>
                </a:solidFill>
                <a:latin typeface="Times New Roman" pitchFamily="18" charset="0"/>
                <a:ea typeface="+mn-ea"/>
                <a:cs typeface="+mn-cs"/>
              </a:rPr>
              <a:t> HV cable while doing mechanical excavation tripping the station. – Reason: Cable in location NOT marked on map</a:t>
            </a:r>
            <a:endParaRPr lang="en-GB" b="1" dirty="0">
              <a:solidFill>
                <a:srgbClr val="FF0000"/>
              </a:solidFill>
            </a:endParaRPr>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Between January 2015 and October 2016 </a:t>
            </a:r>
          </a:p>
          <a:p>
            <a:pPr>
              <a:buFont typeface="Arial" pitchFamily="34" charset="0"/>
              <a:buChar char="•"/>
            </a:pPr>
            <a:r>
              <a:rPr lang="en-GB" dirty="0" smtClean="0"/>
              <a:t>That is just 22 months</a:t>
            </a:r>
          </a:p>
          <a:p>
            <a:pPr>
              <a:buFont typeface="Arial" pitchFamily="34" charset="0"/>
              <a:buChar char="•"/>
            </a:pPr>
            <a:r>
              <a:rPr lang="en-GB" dirty="0" smtClean="0"/>
              <a:t>PDO &amp; its contractors have suffered 23 incidents involving overhead line</a:t>
            </a:r>
            <a:r>
              <a:rPr lang="en-GB" baseline="0" dirty="0" smtClean="0"/>
              <a:t> strikes</a:t>
            </a:r>
            <a:r>
              <a:rPr lang="en-GB" dirty="0" smtClean="0"/>
              <a:t> and excavation.</a:t>
            </a:r>
            <a:r>
              <a:rPr lang="en-GB" baseline="0" dirty="0" smtClean="0"/>
              <a:t> </a:t>
            </a:r>
          </a:p>
          <a:p>
            <a:pPr>
              <a:buFont typeface="Arial" pitchFamily="34" charset="0"/>
              <a:buChar char="•"/>
            </a:pPr>
            <a:r>
              <a:rPr lang="en-GB" baseline="0" dirty="0" smtClean="0"/>
              <a:t>9 incidents in 2015 </a:t>
            </a:r>
            <a:r>
              <a:rPr lang="en-GB" dirty="0" smtClean="0"/>
              <a:t>with 1 incident costing 50,000 OMR </a:t>
            </a:r>
          </a:p>
          <a:p>
            <a:pPr>
              <a:buFont typeface="Arial" pitchFamily="34" charset="0"/>
              <a:buChar char="•"/>
            </a:pPr>
            <a:r>
              <a:rPr lang="en-GB" dirty="0" smtClean="0"/>
              <a:t>14 incidents</a:t>
            </a:r>
            <a:r>
              <a:rPr lang="en-GB" baseline="0" dirty="0" smtClean="0"/>
              <a:t> </a:t>
            </a:r>
            <a:r>
              <a:rPr lang="en-GB" dirty="0" smtClean="0"/>
              <a:t>in 2016 with 2</a:t>
            </a:r>
            <a:r>
              <a:rPr lang="en-GB" baseline="0" dirty="0" smtClean="0"/>
              <a:t> incidents costing </a:t>
            </a:r>
            <a:r>
              <a:rPr lang="en-GB" dirty="0" smtClean="0"/>
              <a:t>over 500,000 OMR 10 x more than the previous year.</a:t>
            </a:r>
          </a:p>
          <a:p>
            <a:pPr>
              <a:buFont typeface="Arial" pitchFamily="34" charset="0"/>
              <a:buChar char="•"/>
            </a:pPr>
            <a:endParaRPr lang="en-GB" dirty="0" smtClean="0"/>
          </a:p>
          <a:p>
            <a:pPr>
              <a:buFont typeface="Arial" pitchFamily="34" charset="0"/>
              <a:buChar char="•"/>
            </a:pPr>
            <a:r>
              <a:rPr lang="en-GB" dirty="0" smtClean="0"/>
              <a:t> </a:t>
            </a:r>
            <a:r>
              <a:rPr lang="en-GB" b="1" dirty="0" smtClean="0"/>
              <a:t>This is enough</a:t>
            </a:r>
            <a:r>
              <a:rPr lang="en-GB" b="1" baseline="0" dirty="0" smtClean="0"/>
              <a:t> money to put 60 students through a year in school here in Oman </a:t>
            </a:r>
          </a:p>
          <a:p>
            <a:pPr>
              <a:buFont typeface="Arial" pitchFamily="34" charset="0"/>
              <a:buChar char="•"/>
            </a:pPr>
            <a:r>
              <a:rPr lang="en-GB" b="1" baseline="0" dirty="0" smtClean="0"/>
              <a:t> This is enough to build an additional hospital here in Oman </a:t>
            </a:r>
            <a:endParaRPr lang="en-US" b="1"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Two</a:t>
            </a:r>
            <a:r>
              <a:rPr lang="en-GB" baseline="0" dirty="0" smtClean="0"/>
              <a:t> of the biggest excuses we hear REPEATED time and time again is:</a:t>
            </a:r>
          </a:p>
          <a:p>
            <a:pPr>
              <a:buFont typeface="Arial" pitchFamily="34" charset="0"/>
              <a:buChar char="•"/>
            </a:pPr>
            <a:r>
              <a:rPr lang="en-GB" baseline="0" dirty="0" smtClean="0"/>
              <a:t> </a:t>
            </a:r>
            <a:r>
              <a:rPr lang="en-GB" b="1" baseline="0" dirty="0" smtClean="0"/>
              <a:t>We don’t have time</a:t>
            </a:r>
          </a:p>
          <a:p>
            <a:pPr>
              <a:buFont typeface="Arial" pitchFamily="34" charset="0"/>
              <a:buChar char="•"/>
            </a:pPr>
            <a:r>
              <a:rPr lang="en-GB" b="1" baseline="0" dirty="0" smtClean="0"/>
              <a:t> HSE is slowing the operation down</a:t>
            </a:r>
          </a:p>
          <a:p>
            <a:pPr>
              <a:buFont typeface="Arial" pitchFamily="34" charset="0"/>
              <a:buChar char="•"/>
            </a:pPr>
            <a:endParaRPr lang="en-GB" baseline="0" dirty="0" smtClean="0"/>
          </a:p>
          <a:p>
            <a:pPr>
              <a:buFontTx/>
              <a:buNone/>
            </a:pPr>
            <a:r>
              <a:rPr lang="en-GB" baseline="0" dirty="0" smtClean="0"/>
              <a:t>Move to next slide </a:t>
            </a:r>
            <a:endParaRPr lang="en-GB"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all know that safety and</a:t>
            </a:r>
            <a:r>
              <a:rPr lang="en-GB" baseline="0" dirty="0" smtClean="0"/>
              <a:t> productions clash, but they shouldn’t.  They go together hand in hand.</a:t>
            </a:r>
          </a:p>
          <a:p>
            <a:endParaRPr lang="en-GB" baseline="0" dirty="0" smtClean="0"/>
          </a:p>
          <a:p>
            <a:r>
              <a:rPr lang="en-GB" baseline="0" dirty="0" smtClean="0"/>
              <a:t>If you do the job correctly and as per the training or procedure then you shouldn’t get hurt and when an incident does occur, if you ensure the learnings are shared and understood by the attendees then we should be able to prevent a reoccurrence………</a:t>
            </a:r>
            <a:r>
              <a:rPr lang="en-GB" b="1" baseline="0" dirty="0" smtClean="0"/>
              <a:t>STOP the REPEAT incidents  </a:t>
            </a:r>
            <a:endParaRPr lang="en-GB" b="1"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is the closing interactions section.</a:t>
            </a:r>
          </a:p>
          <a:p>
            <a:endParaRPr lang="en-GB" baseline="0" dirty="0" smtClean="0"/>
          </a:p>
          <a:p>
            <a:r>
              <a:rPr lang="en-GB" b="1" baseline="0" dirty="0" smtClean="0"/>
              <a:t>Ask the first question and ensure engagement from the attendees</a:t>
            </a:r>
            <a:r>
              <a:rPr lang="en-GB" baseline="0" dirty="0" smtClean="0"/>
              <a:t>.  Ensure you check for understanding by randomly asking individuals (especially quiet or people who appear to be uninterested) to explain what you have told them about in today’s work stoppage </a:t>
            </a:r>
          </a:p>
          <a:p>
            <a:endParaRPr lang="en-GB" baseline="0" dirty="0" smtClean="0"/>
          </a:p>
          <a:p>
            <a:r>
              <a:rPr lang="en-GB" b="1" baseline="0" dirty="0" smtClean="0"/>
              <a:t>Then ask the second question</a:t>
            </a:r>
          </a:p>
          <a:p>
            <a:endParaRPr lang="en-GB" baseline="0" dirty="0" smtClean="0"/>
          </a:p>
          <a:p>
            <a:r>
              <a:rPr lang="en-GB" b="1" baseline="0" dirty="0" smtClean="0"/>
              <a:t>Get them  All to commit to working safely. </a:t>
            </a:r>
          </a:p>
          <a:p>
            <a:endParaRPr lang="en-GB" baseline="0" dirty="0" smtClean="0"/>
          </a:p>
          <a:p>
            <a:r>
              <a:rPr lang="en-GB" baseline="0" dirty="0" smtClean="0"/>
              <a:t>Check understanding again. </a:t>
            </a:r>
            <a:endParaRPr lang="en-GB"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Everyone</a:t>
            </a:r>
            <a:r>
              <a:rPr lang="en-GB" baseline="0" dirty="0" smtClean="0"/>
              <a:t> is busy.</a:t>
            </a:r>
          </a:p>
          <a:p>
            <a:r>
              <a:rPr lang="en-GB" baseline="0" dirty="0" smtClean="0"/>
              <a:t>Everyone is working hard.</a:t>
            </a:r>
          </a:p>
          <a:p>
            <a:r>
              <a:rPr lang="en-GB" baseline="0" dirty="0" smtClean="0"/>
              <a:t>Everyone wants to do their job and go home safe.</a:t>
            </a:r>
          </a:p>
          <a:p>
            <a:r>
              <a:rPr lang="en-GB" b="1" baseline="0" dirty="0" smtClean="0"/>
              <a:t>BUT not everyone is doing their job safely.</a:t>
            </a:r>
          </a:p>
          <a:p>
            <a:r>
              <a:rPr lang="en-GB" b="1" baseline="0" dirty="0" smtClean="0"/>
              <a:t>Lets STOP MAKING EXCUSES!  </a:t>
            </a:r>
            <a:endParaRPr lang="en-GB" b="1"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Ask the people that you are presenting this work stoppage to</a:t>
            </a:r>
            <a:r>
              <a:rPr lang="en-GB" baseline="0" dirty="0" smtClean="0"/>
              <a:t> give you their personal opinions…………..</a:t>
            </a:r>
          </a:p>
          <a:p>
            <a:r>
              <a:rPr lang="en-GB" baseline="0" dirty="0" smtClean="0"/>
              <a:t>If they say </a:t>
            </a:r>
            <a:r>
              <a:rPr lang="en-GB" b="1" baseline="0" dirty="0" smtClean="0"/>
              <a:t>yes</a:t>
            </a:r>
            <a:r>
              <a:rPr lang="en-GB" baseline="0" dirty="0" smtClean="0"/>
              <a:t> or </a:t>
            </a:r>
            <a:r>
              <a:rPr lang="en-GB" b="1" baseline="0" dirty="0" smtClean="0"/>
              <a:t>no</a:t>
            </a:r>
            <a:r>
              <a:rPr lang="en-GB" baseline="0" dirty="0" smtClean="0"/>
              <a:t>, ask them to justify their answers as to why they believe their answer to the right one.</a:t>
            </a:r>
          </a:p>
          <a:p>
            <a:r>
              <a:rPr lang="en-GB" baseline="0" dirty="0" smtClean="0"/>
              <a:t>Have a 5 – 10 minute engagement before moving onto the next slide.  </a:t>
            </a:r>
          </a:p>
          <a:p>
            <a:r>
              <a:rPr lang="en-GB" baseline="0" dirty="0" smtClean="0"/>
              <a:t>Ask the following questions: </a:t>
            </a:r>
          </a:p>
          <a:p>
            <a:pPr marL="228600" indent="-228600">
              <a:buFont typeface="+mj-lt"/>
              <a:buAutoNum type="arabicPeriod"/>
            </a:pPr>
            <a:r>
              <a:rPr lang="en-GB" baseline="0" dirty="0" smtClean="0"/>
              <a:t>What do you think are the top 3 incidents in your work area?  (The person delivering should know what they are.)</a:t>
            </a:r>
          </a:p>
          <a:p>
            <a:pPr marL="228600" indent="-228600">
              <a:buFont typeface="+mj-lt"/>
              <a:buAutoNum type="arabicPeriod"/>
            </a:pPr>
            <a:r>
              <a:rPr lang="en-GB" baseline="0" dirty="0" smtClean="0"/>
              <a:t>How do you think they could have been prevented?</a:t>
            </a:r>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Simply show them this slide pausing</a:t>
            </a:r>
            <a:r>
              <a:rPr lang="en-GB" baseline="0" dirty="0" smtClean="0"/>
              <a:t> to let it sink in before moving on to the next questions.</a:t>
            </a:r>
          </a:p>
          <a:p>
            <a:endParaRPr lang="en-GB" baseline="0" dirty="0" smtClean="0"/>
          </a:p>
          <a:p>
            <a:pPr>
              <a:buFont typeface="Arial" pitchFamily="34" charset="0"/>
              <a:buChar char="•"/>
            </a:pPr>
            <a:r>
              <a:rPr lang="en-GB" baseline="0" dirty="0" smtClean="0"/>
              <a:t> Do you know why “we are not”? (Because we’re still having them AND we keep repeating the same mistakes) </a:t>
            </a:r>
            <a:endParaRPr lang="en-GB"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baseline="0" dirty="0" smtClean="0">
                <a:solidFill>
                  <a:srgbClr val="FF0000"/>
                </a:solidFill>
              </a:rPr>
              <a:t>Ask the attendees:</a:t>
            </a:r>
          </a:p>
          <a:p>
            <a:pPr>
              <a:buFont typeface="Arial" pitchFamily="34" charset="0"/>
              <a:buChar char="•"/>
            </a:pPr>
            <a:r>
              <a:rPr lang="en-GB" b="1" baseline="0" dirty="0" smtClean="0">
                <a:solidFill>
                  <a:srgbClr val="FF0000"/>
                </a:solidFill>
              </a:rPr>
              <a:t> Why they think these things happen……………</a:t>
            </a:r>
            <a:r>
              <a:rPr lang="en-GB" b="0" baseline="0" dirty="0" smtClean="0">
                <a:solidFill>
                  <a:srgbClr val="FF0000"/>
                </a:solidFill>
              </a:rPr>
              <a:t>there is no right or wrong answers, it is more about engagement and getting people talking and thinking about the consequences of not paying attention on the roads.</a:t>
            </a:r>
          </a:p>
          <a:p>
            <a:pPr>
              <a:buFont typeface="Arial" pitchFamily="34" charset="0"/>
              <a:buChar char="•"/>
            </a:pPr>
            <a:r>
              <a:rPr lang="en-GB" b="1" baseline="0" dirty="0" smtClean="0">
                <a:solidFill>
                  <a:srgbClr val="FF0000"/>
                </a:solidFill>
              </a:rPr>
              <a:t> How many people here drive without seat belts?  </a:t>
            </a:r>
          </a:p>
          <a:p>
            <a:pPr>
              <a:buFont typeface="Arial" pitchFamily="34" charset="0"/>
              <a:buChar char="•"/>
            </a:pPr>
            <a:r>
              <a:rPr lang="en-GB" b="1" baseline="0" dirty="0" smtClean="0">
                <a:solidFill>
                  <a:srgbClr val="FF0000"/>
                </a:solidFill>
              </a:rPr>
              <a:t> How many people here answer a call on their GSM for a few seconds?  </a:t>
            </a:r>
          </a:p>
          <a:p>
            <a:pPr>
              <a:buFont typeface="Arial" pitchFamily="34" charset="0"/>
              <a:buChar char="•"/>
            </a:pPr>
            <a:r>
              <a:rPr lang="en-GB" b="1" baseline="0" dirty="0" smtClean="0">
                <a:solidFill>
                  <a:srgbClr val="FF0000"/>
                </a:solidFill>
              </a:rPr>
              <a:t> How many people here have driven long distances while tired? </a:t>
            </a:r>
            <a:endParaRPr lang="en-GB" b="1" dirty="0" smtClean="0">
              <a:solidFill>
                <a:srgbClr val="FF0000"/>
              </a:solidFill>
            </a:endParaRPr>
          </a:p>
          <a:p>
            <a:endParaRPr lang="en-GB" dirty="0" smtClean="0"/>
          </a:p>
          <a:p>
            <a:r>
              <a:rPr lang="en-GB" dirty="0" smtClean="0"/>
              <a:t>Here are just 4 examples</a:t>
            </a:r>
            <a:r>
              <a:rPr lang="en-GB" baseline="0" dirty="0" smtClean="0"/>
              <a:t> of MVI’s. </a:t>
            </a:r>
          </a:p>
          <a:p>
            <a:endParaRPr lang="en-GB" baseline="0" dirty="0" smtClean="0"/>
          </a:p>
          <a:p>
            <a:pPr marL="0" indent="0">
              <a:lnSpc>
                <a:spcPct val="100000"/>
              </a:lnSpc>
              <a:buFontTx/>
              <a:buNone/>
            </a:pPr>
            <a:r>
              <a:rPr lang="en-GB" baseline="0" dirty="0" smtClean="0"/>
              <a:t>1. </a:t>
            </a:r>
            <a:r>
              <a:rPr lang="en-US" sz="1200" dirty="0" smtClean="0">
                <a:solidFill>
                  <a:schemeClr val="tx1">
                    <a:lumMod val="50000"/>
                  </a:schemeClr>
                </a:solidFill>
              </a:rPr>
              <a:t>Oct  2016   </a:t>
            </a:r>
            <a:r>
              <a:rPr lang="en-GB" sz="1200" dirty="0" smtClean="0"/>
              <a:t>A water tanker deployed for sprinkling water on a graded road</a:t>
            </a:r>
            <a:r>
              <a:rPr lang="en-US" sz="1200" dirty="0" smtClean="0">
                <a:solidFill>
                  <a:schemeClr val="tx1">
                    <a:lumMod val="50000"/>
                  </a:schemeClr>
                </a:solidFill>
              </a:rPr>
              <a:t>. </a:t>
            </a:r>
            <a:r>
              <a:rPr lang="en-GB" sz="1200" dirty="0" smtClean="0">
                <a:solidFill>
                  <a:schemeClr val="tx1"/>
                </a:solidFill>
              </a:rPr>
              <a:t>A</a:t>
            </a:r>
            <a:r>
              <a:rPr lang="en-GB" sz="1200" dirty="0" smtClean="0"/>
              <a:t> tipper hit rear end of the tanker resulting in major damages to the tipper.</a:t>
            </a:r>
            <a:endParaRPr lang="en-GB" baseline="0" dirty="0" smtClean="0"/>
          </a:p>
          <a:p>
            <a:pPr marL="0" indent="0">
              <a:lnSpc>
                <a:spcPct val="100000"/>
              </a:lnSpc>
              <a:buFontTx/>
              <a:buNone/>
            </a:pPr>
            <a:r>
              <a:rPr lang="en-GB" baseline="0" dirty="0" smtClean="0"/>
              <a:t>2. </a:t>
            </a:r>
            <a:r>
              <a:rPr lang="en-US" sz="1200" dirty="0" smtClean="0">
                <a:solidFill>
                  <a:schemeClr val="tx1">
                    <a:lumMod val="50000"/>
                  </a:schemeClr>
                </a:solidFill>
              </a:rPr>
              <a:t>May</a:t>
            </a:r>
            <a:r>
              <a:rPr lang="en-US" sz="1200" baseline="0" dirty="0" smtClean="0">
                <a:solidFill>
                  <a:schemeClr val="tx1">
                    <a:lumMod val="50000"/>
                  </a:schemeClr>
                </a:solidFill>
              </a:rPr>
              <a:t> </a:t>
            </a:r>
            <a:r>
              <a:rPr lang="en-US" sz="1200" dirty="0" smtClean="0">
                <a:solidFill>
                  <a:schemeClr val="tx1">
                    <a:lumMod val="50000"/>
                  </a:schemeClr>
                </a:solidFill>
              </a:rPr>
              <a:t>2016   A pick-up driver with one passenger lost control, resulting in the vehicle rolling over multiple times. </a:t>
            </a:r>
            <a:endParaRPr lang="en-GB" baseline="0" dirty="0" smtClean="0"/>
          </a:p>
          <a:p>
            <a:pPr marL="0" indent="0">
              <a:lnSpc>
                <a:spcPct val="100000"/>
              </a:lnSpc>
              <a:buFontTx/>
              <a:buNone/>
            </a:pPr>
            <a:r>
              <a:rPr lang="en-GB" baseline="0" dirty="0" smtClean="0"/>
              <a:t>3. </a:t>
            </a:r>
            <a:r>
              <a:rPr lang="en-US" sz="1200" dirty="0" smtClean="0">
                <a:solidFill>
                  <a:schemeClr val="tx1">
                    <a:lumMod val="50000"/>
                  </a:schemeClr>
                </a:solidFill>
              </a:rPr>
              <a:t>Feb  2016   A tanker parked on a slope moved backwards and tipped over into the ditch, 8m deep. </a:t>
            </a:r>
            <a:endParaRPr lang="en-GB" baseline="0" dirty="0" smtClean="0"/>
          </a:p>
          <a:p>
            <a:r>
              <a:rPr lang="en-GB" baseline="0" dirty="0" smtClean="0"/>
              <a:t>4. Jun  2016   A Prado driver lost control on the Muscat Nizwa highway </a:t>
            </a:r>
            <a:r>
              <a:rPr lang="en-GB" b="1" baseline="0" dirty="0" smtClean="0">
                <a:solidFill>
                  <a:srgbClr val="FF0000"/>
                </a:solidFill>
              </a:rPr>
              <a:t>rolling over losing his life.</a:t>
            </a:r>
          </a:p>
          <a:p>
            <a:endParaRPr lang="en-GB" b="1" baseline="0" dirty="0" smtClean="0">
              <a:solidFill>
                <a:srgbClr val="FF0000"/>
              </a:solidFill>
            </a:endParaRPr>
          </a:p>
          <a:p>
            <a:pPr>
              <a:buFont typeface="Arial" pitchFamily="34" charset="0"/>
              <a:buChar char="•"/>
            </a:pPr>
            <a:r>
              <a:rPr lang="en-GB" b="1" baseline="0" dirty="0" smtClean="0">
                <a:solidFill>
                  <a:srgbClr val="FF0000"/>
                </a:solidFill>
              </a:rPr>
              <a:t>DON’T BE THE NEXT VICTIM!</a:t>
            </a:r>
          </a:p>
          <a:p>
            <a:pPr>
              <a:buFont typeface="Arial" pitchFamily="34" charset="0"/>
              <a:buChar char="•"/>
            </a:pPr>
            <a:endParaRPr lang="en-GB" b="1" baseline="0" dirty="0" smtClean="0">
              <a:solidFill>
                <a:srgbClr val="FF0000"/>
              </a:solidFill>
            </a:endParaRPr>
          </a:p>
          <a:p>
            <a:pPr>
              <a:buFont typeface="Arial" pitchFamily="34" charset="0"/>
              <a:buChar char="•"/>
            </a:pPr>
            <a:r>
              <a:rPr lang="en-GB" b="1" baseline="0" dirty="0" smtClean="0">
                <a:solidFill>
                  <a:srgbClr val="FF0000"/>
                </a:solidFill>
              </a:rPr>
              <a:t>Instead of repeating the mistakes, try repeating “doing the right thing” and this will become your habit. </a:t>
            </a:r>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Between January 2015 and October 2016 (22 months) </a:t>
            </a:r>
          </a:p>
          <a:p>
            <a:pPr>
              <a:buFont typeface="Arial" pitchFamily="34" charset="0"/>
              <a:buChar char="•"/>
            </a:pPr>
            <a:r>
              <a:rPr lang="en-GB" dirty="0" smtClean="0"/>
              <a:t>PDO &amp; its contractors have suffered</a:t>
            </a:r>
            <a:r>
              <a:rPr lang="en-GB" baseline="0" dirty="0" smtClean="0"/>
              <a:t> </a:t>
            </a:r>
            <a:r>
              <a:rPr lang="en-GB" b="1" baseline="0" dirty="0" smtClean="0"/>
              <a:t>163</a:t>
            </a:r>
            <a:r>
              <a:rPr lang="en-GB" baseline="0" dirty="0" smtClean="0"/>
              <a:t> Motor Vehicle Incidents (MVI) </a:t>
            </a:r>
          </a:p>
          <a:p>
            <a:pPr>
              <a:buFont typeface="Arial" pitchFamily="34" charset="0"/>
              <a:buChar char="•"/>
            </a:pPr>
            <a:r>
              <a:rPr lang="en-GB" b="1" baseline="0" dirty="0" smtClean="0"/>
              <a:t>50</a:t>
            </a:r>
            <a:r>
              <a:rPr lang="en-GB" baseline="0" dirty="0" smtClean="0"/>
              <a:t> resulted in a roll over, </a:t>
            </a:r>
          </a:p>
          <a:p>
            <a:pPr>
              <a:buFont typeface="Arial" pitchFamily="34" charset="0"/>
              <a:buChar char="•"/>
            </a:pPr>
            <a:r>
              <a:rPr lang="en-GB" b="1" baseline="0" dirty="0" smtClean="0"/>
              <a:t>45</a:t>
            </a:r>
            <a:r>
              <a:rPr lang="en-GB" baseline="0" dirty="0" smtClean="0"/>
              <a:t> of these incidents were from rear shunts.  </a:t>
            </a:r>
          </a:p>
          <a:p>
            <a:endParaRPr lang="en-GB" baseline="0" dirty="0" smtClean="0"/>
          </a:p>
          <a:p>
            <a:r>
              <a:rPr lang="en-GB" b="1" baseline="0" dirty="0" smtClean="0"/>
              <a:t>Ask them if they know what a rear end shunt is and get someone in the crowd to explain it. </a:t>
            </a:r>
            <a:endParaRPr lang="en-GB" b="1"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Calibri" pitchFamily="34" charset="0"/>
                <a:cs typeface="Calibri" pitchFamily="34" charset="0"/>
              </a:rPr>
              <a:t>Questions: How many bones</a:t>
            </a:r>
            <a:r>
              <a:rPr lang="en-US" sz="1200" b="1" baseline="0" dirty="0" smtClean="0">
                <a:latin typeface="Calibri" pitchFamily="34" charset="0"/>
                <a:cs typeface="Calibri" pitchFamily="34" charset="0"/>
              </a:rPr>
              <a:t> do you think an adult human has? </a:t>
            </a:r>
            <a:endParaRPr lang="en-US" sz="1200" b="1" dirty="0" smtClean="0">
              <a:latin typeface="Calibri" pitchFamily="34" charset="0"/>
              <a:cs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Calibri" pitchFamily="34" charset="0"/>
              <a:cs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Calibri" pitchFamily="34" charset="0"/>
                <a:cs typeface="Calibri" pitchFamily="34" charset="0"/>
              </a:rPr>
              <a:t>Answer: </a:t>
            </a:r>
            <a:r>
              <a:rPr lang="en-US" sz="1200" dirty="0" smtClean="0">
                <a:latin typeface="Calibri" pitchFamily="34" charset="0"/>
                <a:cs typeface="Calibri" pitchFamily="34" charset="0"/>
              </a:rPr>
              <a:t>The human skeleton has </a:t>
            </a:r>
            <a:r>
              <a:rPr lang="en-US" sz="1200" b="1" dirty="0" smtClean="0">
                <a:latin typeface="Calibri" pitchFamily="34" charset="0"/>
                <a:cs typeface="Calibri" pitchFamily="34" charset="0"/>
              </a:rPr>
              <a:t>206 bones</a:t>
            </a:r>
            <a:r>
              <a:rPr lang="en-US" sz="1200" dirty="0" smtClean="0">
                <a:latin typeface="Calibri" pitchFamily="34" charset="0"/>
                <a:cs typeface="Calibri" pitchFamily="34" charset="0"/>
              </a:rPr>
              <a:t> by adulthood.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Calibri" pitchFamily="34" charset="0"/>
              <a:cs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Calibri" pitchFamily="34" charset="0"/>
                <a:cs typeface="Calibri" pitchFamily="34" charset="0"/>
              </a:rPr>
              <a:t>Ask the people attending…………………….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Calibri" pitchFamily="34" charset="0"/>
              <a:cs typeface="Calibri" pitchFamily="34" charset="0"/>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smtClean="0">
                <a:latin typeface="Calibri" pitchFamily="34" charset="0"/>
                <a:cs typeface="Calibri" pitchFamily="34" charset="0"/>
              </a:rPr>
              <a:t>Do you know of anyone who has been injured at work?</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aseline="0" dirty="0" smtClean="0">
                <a:latin typeface="Calibri" pitchFamily="34" charset="0"/>
                <a:cs typeface="Calibri" pitchFamily="34" charset="0"/>
              </a:rPr>
              <a:t>Did any of them result in a fracture?</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aseline="0" dirty="0" smtClean="0">
                <a:latin typeface="Calibri" pitchFamily="34" charset="0"/>
                <a:cs typeface="Calibri" pitchFamily="34" charset="0"/>
              </a:rPr>
              <a:t>How did it affect their lives or the lives of their families?</a:t>
            </a:r>
          </a:p>
          <a:p>
            <a:pPr marL="228600" marR="0" indent="-228600" algn="l" defTabSz="914400" rtl="0" eaLnBrk="0" fontAlgn="base" latinLnBrk="0" hangingPunct="0">
              <a:lnSpc>
                <a:spcPct val="100000"/>
              </a:lnSpc>
              <a:spcBef>
                <a:spcPct val="30000"/>
              </a:spcBef>
              <a:spcAft>
                <a:spcPct val="0"/>
              </a:spcAft>
              <a:buClrTx/>
              <a:buSzTx/>
              <a:buFont typeface="+mj-lt"/>
              <a:buNone/>
              <a:tabLst/>
              <a:defRPr/>
            </a:pPr>
            <a:endParaRPr lang="en-US" sz="1200" baseline="0" dirty="0" smtClean="0">
              <a:latin typeface="Calibri" pitchFamily="34" charset="0"/>
              <a:cs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latin typeface="Calibri" pitchFamily="34" charset="0"/>
                <a:cs typeface="Calibri" pitchFamily="34" charset="0"/>
              </a:rPr>
              <a:t>People always have stories to share. </a:t>
            </a:r>
            <a:endParaRPr lang="en-US" sz="1200" b="1" dirty="0" smtClean="0">
              <a:latin typeface="Calibri" pitchFamily="34" charset="0"/>
              <a:cs typeface="Calibri"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Select</a:t>
            </a:r>
            <a:r>
              <a:rPr lang="en-GB" b="1" baseline="0" dirty="0" smtClean="0"/>
              <a:t> a person from the attendees to come stand with you at the front as you explain the next points</a:t>
            </a:r>
            <a:endParaRPr lang="en-GB" b="1" dirty="0" smtClean="0"/>
          </a:p>
          <a:p>
            <a:endParaRPr lang="en-GB" dirty="0" smtClean="0"/>
          </a:p>
          <a:p>
            <a:pPr marL="228600" indent="-228600">
              <a:buFont typeface="+mj-lt"/>
              <a:buAutoNum type="arabicPeriod"/>
            </a:pPr>
            <a:r>
              <a:rPr lang="en-GB" dirty="0" smtClean="0"/>
              <a:t>So as we said, an adult</a:t>
            </a:r>
            <a:r>
              <a:rPr lang="en-GB" baseline="0" dirty="0" smtClean="0"/>
              <a:t> human has 206 bones in their body </a:t>
            </a:r>
          </a:p>
          <a:p>
            <a:pPr marL="228600" indent="-228600">
              <a:buFont typeface="+mj-lt"/>
              <a:buAutoNum type="arabicPeriod"/>
            </a:pPr>
            <a:r>
              <a:rPr lang="en-GB" baseline="0" dirty="0" smtClean="0"/>
              <a:t>Between January 2015 – October 2016 PDO and its contractors had 88 LTI’s </a:t>
            </a:r>
          </a:p>
          <a:p>
            <a:pPr marL="228600" indent="-228600">
              <a:buFont typeface="+mj-lt"/>
              <a:buAutoNum type="arabicPeriod"/>
            </a:pPr>
            <a:r>
              <a:rPr lang="en-GB" baseline="0" dirty="0" smtClean="0"/>
              <a:t>And they resulted in 100 fractured bones</a:t>
            </a:r>
          </a:p>
          <a:p>
            <a:endParaRPr lang="en-GB" baseline="0" dirty="0" smtClean="0"/>
          </a:p>
          <a:p>
            <a:r>
              <a:rPr lang="en-GB" baseline="0" dirty="0" smtClean="0"/>
              <a:t>Using the person at the front, explain……………That means that we have broken 49% of </a:t>
            </a:r>
            <a:r>
              <a:rPr lang="en-GB" b="1" baseline="0" dirty="0" smtClean="0"/>
              <a:t>all</a:t>
            </a:r>
            <a:r>
              <a:rPr lang="en-GB" baseline="0" dirty="0" smtClean="0"/>
              <a:t> of the bones in this persons body. </a:t>
            </a:r>
          </a:p>
          <a:p>
            <a:endParaRPr lang="en-GB" baseline="0" dirty="0" smtClean="0"/>
          </a:p>
          <a:p>
            <a:r>
              <a:rPr lang="en-GB" baseline="0" dirty="0" smtClean="0"/>
              <a:t>Ask the attendees the questions……………..</a:t>
            </a:r>
          </a:p>
          <a:p>
            <a:pPr marL="228600" indent="-228600">
              <a:buFont typeface="+mj-lt"/>
              <a:buAutoNum type="arabicPeriod"/>
            </a:pPr>
            <a:r>
              <a:rPr lang="en-GB" baseline="0" dirty="0" smtClean="0"/>
              <a:t>Do you think that is acceptable?  </a:t>
            </a:r>
            <a:r>
              <a:rPr lang="en-GB" b="1" baseline="0" dirty="0" smtClean="0"/>
              <a:t>No, neither do we! </a:t>
            </a:r>
          </a:p>
          <a:p>
            <a:pPr marL="228600" indent="-228600">
              <a:buFont typeface="+mj-lt"/>
              <a:buAutoNum type="arabicPeriod"/>
            </a:pPr>
            <a:r>
              <a:rPr lang="en-GB" b="0" baseline="0" dirty="0" smtClean="0"/>
              <a:t>Why is this not acceptable? </a:t>
            </a:r>
            <a:endParaRPr lang="en-GB" b="0"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1" baseline="0" dirty="0" smtClean="0"/>
              <a:t>Where are these injuries happening? 		Answer is : </a:t>
            </a:r>
            <a:r>
              <a:rPr lang="en-US" baseline="0" dirty="0" smtClean="0"/>
              <a:t>All of the above incidents happened on rig floor</a:t>
            </a:r>
            <a:endParaRPr lang="en-US" b="1" baseline="0" dirty="0" smtClean="0"/>
          </a:p>
          <a:p>
            <a:pPr>
              <a:buFont typeface="Arial" pitchFamily="34" charset="0"/>
              <a:buChar char="•"/>
            </a:pPr>
            <a:r>
              <a:rPr lang="en-US" b="1" baseline="0" dirty="0" smtClean="0"/>
              <a:t>Why do you think we keep making the same mistakes?</a:t>
            </a:r>
          </a:p>
          <a:p>
            <a:pPr>
              <a:buFont typeface="Arial" pitchFamily="34" charset="0"/>
              <a:buChar char="•"/>
            </a:pPr>
            <a:r>
              <a:rPr lang="en-US" baseline="0" dirty="0" smtClean="0"/>
              <a:t>From Jan to December </a:t>
            </a:r>
            <a:r>
              <a:rPr lang="en-US" dirty="0" smtClean="0"/>
              <a:t>2015,</a:t>
            </a:r>
            <a:r>
              <a:rPr lang="en-US" baseline="0" dirty="0" smtClean="0"/>
              <a:t> 24 hands and fingers injures. include  Restricted work Case (RWC) Medical Treatment Cases (MTC) and Lost Time incidents  (LTIs)  .</a:t>
            </a:r>
          </a:p>
          <a:p>
            <a:pPr>
              <a:buFont typeface="Arial" pitchFamily="34" charset="0"/>
              <a:buChar char="•"/>
            </a:pPr>
            <a:r>
              <a:rPr lang="en-US" baseline="0" dirty="0" smtClean="0"/>
              <a:t>Jan to Oct 2016 ,13 hands and fingers injures. include  Restricted work Case (RWC) Medical Treatment Cases (MTC) and Lost Time incidents  (LTIs)  .</a:t>
            </a:r>
          </a:p>
          <a:p>
            <a:pPr>
              <a:buFont typeface="Arial" pitchFamily="34" charset="0"/>
              <a:buChar char="•"/>
            </a:pPr>
            <a:r>
              <a:rPr lang="en-US" baseline="0" dirty="0" smtClean="0"/>
              <a:t>Although it is a reduction its still a high number of similar incidents </a:t>
            </a:r>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4C7D93-8D7C-44FE-9635-3D67B8D9E74A}" type="datetimeFigureOut">
              <a:rPr lang="en-US" smtClean="0"/>
              <a:pPr/>
              <a:t>20/11/2016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63629BA-76BF-4714-B8BC-43AF5AD4A5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3A8F9E-F6DB-42DC-B268-704BDE0B32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1A57BB-0EEB-4C43-81E4-B47FF2C4EBC0}"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9" name="Content Placeholder 5" descr="PPT option2.jpg"/>
          <p:cNvPicPr>
            <a:picLocks noChangeAspect="1"/>
          </p:cNvPicPr>
          <p:nvPr userDrawn="1"/>
        </p:nvPicPr>
        <p:blipFill>
          <a:blip r:embed="rId5" cstate="email"/>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0" r:id="rId1"/>
    <p:sldLayoutId id="2147483811" r:id="rId2"/>
    <p:sldLayoutId id="2147483807" r:id="rId3"/>
  </p:sldLayoutIdLst>
  <p:hf hdr="0" ft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PPT option2.jpg"/>
          <p:cNvPicPr>
            <a:picLocks noChangeAspect="1"/>
          </p:cNvPicPr>
          <p:nvPr/>
        </p:nvPicPr>
        <p:blipFill>
          <a:blip r:embed="rId3" cstate="email"/>
          <a:srcRect/>
          <a:stretch>
            <a:fillRect/>
          </a:stretch>
        </p:blipFill>
        <p:spPr bwMode="auto">
          <a:xfrm>
            <a:off x="0" y="0"/>
            <a:ext cx="9155113" cy="6858000"/>
          </a:xfrm>
          <a:prstGeom prst="rect">
            <a:avLst/>
          </a:prstGeom>
          <a:noFill/>
          <a:ln w="9525">
            <a:noFill/>
            <a:miter lim="800000"/>
            <a:headEnd/>
            <a:tailEnd/>
          </a:ln>
        </p:spPr>
      </p:pic>
      <p:sp>
        <p:nvSpPr>
          <p:cNvPr id="2" name="Title 1"/>
          <p:cNvSpPr>
            <a:spLocks noGrp="1"/>
          </p:cNvSpPr>
          <p:nvPr>
            <p:ph type="ctrTitle"/>
          </p:nvPr>
        </p:nvSpPr>
        <p:spPr>
          <a:xfrm>
            <a:off x="304800" y="76200"/>
            <a:ext cx="8610600" cy="609600"/>
          </a:xfrm>
        </p:spPr>
        <p:txBody>
          <a:bodyPr/>
          <a:lstStyle/>
          <a:p>
            <a:r>
              <a:rPr lang="en-US" sz="40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Repeat Incidents Engagement Pack</a:t>
            </a:r>
            <a:endParaRPr lang="en-US" sz="40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Repeat Incidents.png"/>
          <p:cNvPicPr>
            <a:picLocks noChangeAspect="1"/>
          </p:cNvPicPr>
          <p:nvPr/>
        </p:nvPicPr>
        <p:blipFill>
          <a:blip r:embed="rId4" cstate="print"/>
          <a:stretch>
            <a:fillRect/>
          </a:stretch>
        </p:blipFill>
        <p:spPr>
          <a:xfrm>
            <a:off x="1524000" y="762000"/>
            <a:ext cx="5867400" cy="5867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7010400" y="6477000"/>
            <a:ext cx="1905000" cy="457200"/>
          </a:xfrm>
          <a:noFill/>
        </p:spPr>
        <p:txBody>
          <a:bodyPr/>
          <a:lstStyle/>
          <a:p>
            <a:fld id="{ED20055F-F736-4B7A-A206-20D0AC6F5046}" type="slidenum">
              <a:rPr lang="en-US" smtClean="0"/>
              <a:pPr/>
              <a:t>10</a:t>
            </a:fld>
            <a:endParaRPr lang="en-US" dirty="0" smtClean="0"/>
          </a:p>
        </p:txBody>
      </p:sp>
      <p:sp>
        <p:nvSpPr>
          <p:cNvPr id="8" name="Rectangle 7"/>
          <p:cNvSpPr/>
          <p:nvPr/>
        </p:nvSpPr>
        <p:spPr>
          <a:xfrm>
            <a:off x="613619" y="76200"/>
            <a:ext cx="7966476"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Over Head Line Strikes &amp; excavation</a:t>
            </a:r>
            <a:endParaRPr lang="en-US" sz="3600" b="1" cap="all" spc="0" dirty="0">
              <a:ln w="0"/>
              <a:solidFill>
                <a:srgbClr val="C00000"/>
              </a:solidFill>
              <a:effectLst>
                <a:reflection blurRad="12700" stA="50000" endPos="50000" dist="5000" dir="5400000" sy="-100000" rotWithShape="0"/>
              </a:effectLst>
            </a:endParaRPr>
          </a:p>
        </p:txBody>
      </p:sp>
      <p:pic>
        <p:nvPicPr>
          <p:cNvPr id="1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18011"/>
          <a:stretch>
            <a:fillRect/>
          </a:stretch>
        </p:blipFill>
        <p:spPr bwMode="auto">
          <a:xfrm>
            <a:off x="304800" y="838201"/>
            <a:ext cx="3962400" cy="2666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b="19355"/>
          <a:stretch>
            <a:fillRect/>
          </a:stretch>
        </p:blipFill>
        <p:spPr bwMode="auto">
          <a:xfrm>
            <a:off x="304800" y="3657600"/>
            <a:ext cx="39624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48200" y="3657600"/>
            <a:ext cx="3886200" cy="2514970"/>
          </a:xfrm>
          <a:prstGeom prst="rect">
            <a:avLst/>
          </a:prstGeom>
        </p:spPr>
      </p:pic>
      <p:pic>
        <p:nvPicPr>
          <p:cNvPr id="16" name="Picture 15"/>
          <p:cNvPicPr>
            <a:picLocks noChangeAspect="1"/>
          </p:cNvPicPr>
          <p:nvPr/>
        </p:nvPicPr>
        <p:blipFill>
          <a:blip r:embed="rId6" cstate="screen"/>
          <a:srcRect/>
          <a:stretch>
            <a:fillRect/>
          </a:stretch>
        </p:blipFill>
        <p:spPr bwMode="auto">
          <a:xfrm>
            <a:off x="4648200" y="838200"/>
            <a:ext cx="3886200" cy="2667000"/>
          </a:xfrm>
          <a:prstGeom prst="rect">
            <a:avLst/>
          </a:prstGeom>
          <a:noFill/>
          <a:ln w="9525">
            <a:noFill/>
            <a:miter lim="800000"/>
            <a:headEnd/>
            <a:tailEnd/>
          </a:ln>
        </p:spPr>
      </p:pic>
      <p:sp>
        <p:nvSpPr>
          <p:cNvPr id="18" name="Oval 17"/>
          <p:cNvSpPr/>
          <p:nvPr/>
        </p:nvSpPr>
        <p:spPr bwMode="auto">
          <a:xfrm>
            <a:off x="5943600" y="914400"/>
            <a:ext cx="1143000" cy="1066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noFill/>
              <a:effectLst/>
              <a:latin typeface="Times New Roman" pitchFamily="18" charset="0"/>
            </a:endParaRPr>
          </a:p>
        </p:txBody>
      </p:sp>
      <p:sp>
        <p:nvSpPr>
          <p:cNvPr id="9" name="Rectangle 8"/>
          <p:cNvSpPr/>
          <p:nvPr/>
        </p:nvSpPr>
        <p:spPr>
          <a:xfrm>
            <a:off x="3292643" y="6243935"/>
            <a:ext cx="2558714" cy="461665"/>
          </a:xfrm>
          <a:prstGeom prst="rect">
            <a:avLst/>
          </a:prstGeom>
        </p:spPr>
        <p:txBody>
          <a:bodyPr wrap="none">
            <a:spAutoFit/>
          </a:bodyPr>
          <a:lstStyle/>
          <a:p>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a:t>
            </a:r>
            <a:endParaRPr lang="en-GB" dirty="0"/>
          </a:p>
        </p:txBody>
      </p:sp>
    </p:spTree>
    <p:extLst>
      <p:ext uri="{BB962C8B-B14F-4D97-AF65-F5344CB8AC3E}">
        <p14:creationId xmlns:p14="http://schemas.microsoft.com/office/powerpoint/2010/main" xmlns="" val="1581804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7010400" y="6477000"/>
            <a:ext cx="1905000" cy="457200"/>
          </a:xfrm>
          <a:noFill/>
        </p:spPr>
        <p:txBody>
          <a:bodyPr/>
          <a:lstStyle/>
          <a:p>
            <a:fld id="{ED20055F-F736-4B7A-A206-20D0AC6F5046}" type="slidenum">
              <a:rPr lang="en-US" smtClean="0"/>
              <a:pPr/>
              <a:t>11</a:t>
            </a:fld>
            <a:endParaRPr lang="en-US" dirty="0" smtClean="0"/>
          </a:p>
        </p:txBody>
      </p:sp>
      <p:sp>
        <p:nvSpPr>
          <p:cNvPr id="8" name="Rectangle 7"/>
          <p:cNvSpPr/>
          <p:nvPr/>
        </p:nvSpPr>
        <p:spPr>
          <a:xfrm>
            <a:off x="613619" y="76200"/>
            <a:ext cx="7966476"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Over Head Line Strikes &amp; excavation</a:t>
            </a:r>
            <a:endParaRPr lang="en-US" sz="3600" b="1" cap="all" spc="0" dirty="0">
              <a:ln w="0"/>
              <a:solidFill>
                <a:srgbClr val="C00000"/>
              </a:solidFill>
              <a:effectLst>
                <a:reflection blurRad="12700" stA="50000" endPos="50000" dist="5000" dir="5400000" sy="-100000" rotWithShape="0"/>
              </a:effectLst>
            </a:endParaRPr>
          </a:p>
        </p:txBody>
      </p:sp>
      <p:graphicFrame>
        <p:nvGraphicFramePr>
          <p:cNvPr id="10" name="Chart 9"/>
          <p:cNvGraphicFramePr/>
          <p:nvPr/>
        </p:nvGraphicFramePr>
        <p:xfrm>
          <a:off x="304800" y="1295400"/>
          <a:ext cx="419100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 y="914400"/>
            <a:ext cx="3505200" cy="307777"/>
          </a:xfrm>
          <a:prstGeom prst="rect">
            <a:avLst/>
          </a:prstGeom>
          <a:noFill/>
        </p:spPr>
        <p:txBody>
          <a:bodyPr wrap="square" rtlCol="0">
            <a:spAutoFit/>
          </a:bodyPr>
          <a:lstStyle/>
          <a:p>
            <a:pPr algn="ctr"/>
            <a:r>
              <a:rPr lang="en-GB" sz="1400" b="1" dirty="0" smtClean="0">
                <a:latin typeface="Calibri" pitchFamily="34" charset="0"/>
                <a:cs typeface="Calibri" pitchFamily="34" charset="0"/>
              </a:rPr>
              <a:t>January 2015 – October 2016 </a:t>
            </a:r>
            <a:endParaRPr lang="en-GB" sz="1400" b="1" dirty="0">
              <a:latin typeface="Calibri" pitchFamily="34" charset="0"/>
              <a:cs typeface="Calibri" pitchFamily="34" charset="0"/>
            </a:endParaRPr>
          </a:p>
        </p:txBody>
      </p:sp>
      <p:sp>
        <p:nvSpPr>
          <p:cNvPr id="12" name="Rectangle 11"/>
          <p:cNvSpPr/>
          <p:nvPr/>
        </p:nvSpPr>
        <p:spPr>
          <a:xfrm>
            <a:off x="0" y="4180344"/>
            <a:ext cx="9144000" cy="2677656"/>
          </a:xfrm>
          <a:prstGeom prst="rect">
            <a:avLst/>
          </a:prstGeom>
          <a:solidFill>
            <a:schemeClr val="bg1">
              <a:lumMod val="75000"/>
            </a:schemeClr>
          </a:solid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b="1" cap="all" spc="0" dirty="0" smtClean="0">
                <a:ln w="0"/>
                <a:solidFill>
                  <a:srgbClr val="7030A0"/>
                </a:solidFill>
                <a:effectLst>
                  <a:reflection blurRad="12700" stA="50000" endPos="50000" dist="5000" dir="5400000" sy="-100000" rotWithShape="0"/>
                </a:effectLst>
                <a:latin typeface="Calibri" pitchFamily="34" charset="0"/>
                <a:cs typeface="Calibri" pitchFamily="34" charset="0"/>
              </a:rPr>
              <a:t>The cost of these </a:t>
            </a:r>
            <a:r>
              <a:rPr lang="en-GB" sz="3600" b="1" cap="all" spc="0" dirty="0" smtClean="0">
                <a:ln w="0"/>
                <a:solidFill>
                  <a:srgbClr val="FF0000"/>
                </a:solidFill>
                <a:effectLst>
                  <a:reflection blurRad="12700" stA="50000" endPos="50000" dist="5000" dir="5400000" sy="-100000" rotWithShape="0"/>
                </a:effectLst>
                <a:latin typeface="Calibri" pitchFamily="34" charset="0"/>
                <a:cs typeface="Calibri" pitchFamily="34" charset="0"/>
              </a:rPr>
              <a:t>23</a:t>
            </a:r>
            <a:r>
              <a:rPr lang="en-GB" b="1" cap="all" spc="0" dirty="0" smtClean="0">
                <a:ln w="0"/>
                <a:solidFill>
                  <a:srgbClr val="7030A0"/>
                </a:solidFill>
                <a:effectLst>
                  <a:reflection blurRad="12700" stA="50000" endPos="50000" dist="5000" dir="5400000" sy="-100000" rotWithShape="0"/>
                </a:effectLst>
                <a:latin typeface="Calibri" pitchFamily="34" charset="0"/>
                <a:cs typeface="Calibri" pitchFamily="34" charset="0"/>
              </a:rPr>
              <a:t> incidents </a:t>
            </a:r>
          </a:p>
          <a:p>
            <a:pPr algn="ctr"/>
            <a:r>
              <a:rPr lang="en-GB" b="1" cap="all" spc="0" dirty="0" smtClean="0">
                <a:ln w="0"/>
                <a:solidFill>
                  <a:srgbClr val="7030A0"/>
                </a:solidFill>
                <a:effectLst>
                  <a:reflection blurRad="12700" stA="50000" endPos="50000" dist="5000" dir="5400000" sy="-100000" rotWithShape="0"/>
                </a:effectLst>
                <a:latin typeface="Calibri" pitchFamily="34" charset="0"/>
                <a:cs typeface="Calibri" pitchFamily="34" charset="0"/>
              </a:rPr>
              <a:t>was enough to educate </a:t>
            </a:r>
            <a:r>
              <a:rPr lang="en-GB" sz="3600" b="1" cap="all" spc="0" dirty="0" smtClean="0">
                <a:ln w="0"/>
                <a:solidFill>
                  <a:srgbClr val="FF0000"/>
                </a:solidFill>
                <a:effectLst>
                  <a:reflection blurRad="12700" stA="50000" endPos="50000" dist="5000" dir="5400000" sy="-100000" rotWithShape="0"/>
                </a:effectLst>
                <a:latin typeface="Calibri" pitchFamily="34" charset="0"/>
                <a:cs typeface="Calibri" pitchFamily="34" charset="0"/>
              </a:rPr>
              <a:t>60</a:t>
            </a:r>
            <a:r>
              <a:rPr lang="en-GB" b="1" cap="all" spc="0" dirty="0" smtClean="0">
                <a:ln w="0"/>
                <a:solidFill>
                  <a:srgbClr val="7030A0"/>
                </a:solidFill>
                <a:effectLst>
                  <a:reflection blurRad="12700" stA="50000" endPos="50000" dist="5000" dir="5400000" sy="-100000" rotWithShape="0"/>
                </a:effectLst>
                <a:latin typeface="Calibri" pitchFamily="34" charset="0"/>
                <a:cs typeface="Calibri" pitchFamily="34" charset="0"/>
              </a:rPr>
              <a:t> students for a year</a:t>
            </a:r>
          </a:p>
          <a:p>
            <a:pPr algn="ctr"/>
            <a:r>
              <a:rPr lang="en-GB" b="1" cap="all" dirty="0" smtClean="0">
                <a:ln w="0"/>
                <a:solidFill>
                  <a:srgbClr val="7030A0"/>
                </a:solidFill>
                <a:effectLst>
                  <a:reflection blurRad="12700" stA="50000" endPos="50000" dist="5000" dir="5400000" sy="-100000" rotWithShape="0"/>
                </a:effectLst>
                <a:latin typeface="Calibri" pitchFamily="34" charset="0"/>
                <a:cs typeface="Calibri" pitchFamily="34" charset="0"/>
              </a:rPr>
              <a:t>Was enough to build</a:t>
            </a:r>
            <a:r>
              <a:rPr lang="en-GB"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 </a:t>
            </a:r>
            <a:r>
              <a:rPr lang="en-GB" sz="3600"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1</a:t>
            </a:r>
            <a:r>
              <a:rPr lang="en-GB" b="1" cap="all" dirty="0" smtClean="0">
                <a:ln w="0"/>
                <a:solidFill>
                  <a:srgbClr val="7030A0"/>
                </a:solidFill>
                <a:effectLst>
                  <a:reflection blurRad="12700" stA="50000" endPos="50000" dist="5000" dir="5400000" sy="-100000" rotWithShape="0"/>
                </a:effectLst>
                <a:latin typeface="Calibri" pitchFamily="34" charset="0"/>
                <a:cs typeface="Calibri" pitchFamily="34" charset="0"/>
              </a:rPr>
              <a:t> hospital</a:t>
            </a:r>
            <a:endParaRPr lang="en-GB" b="1" cap="all" spc="0" dirty="0" smtClean="0">
              <a:ln w="0"/>
              <a:solidFill>
                <a:srgbClr val="7030A0"/>
              </a:solidFill>
              <a:effectLst>
                <a:reflection blurRad="12700" stA="50000" endPos="50000" dist="5000" dir="5400000" sy="-100000" rotWithShape="0"/>
              </a:effectLst>
              <a:latin typeface="Calibri" pitchFamily="34" charset="0"/>
              <a:cs typeface="Calibri" pitchFamily="34" charset="0"/>
            </a:endParaRPr>
          </a:p>
          <a:p>
            <a:pPr algn="ctr"/>
            <a:endParaRPr lang="en-GB" b="1" cap="all" dirty="0" smtClean="0">
              <a:ln w="0"/>
              <a:solidFill>
                <a:srgbClr val="7030A0"/>
              </a:solidFill>
              <a:effectLst>
                <a:reflection blurRad="12700" stA="50000" endPos="50000" dist="5000" dir="5400000" sy="-100000" rotWithShape="0"/>
              </a:effectLst>
              <a:latin typeface="Calibri" pitchFamily="34" charset="0"/>
              <a:cs typeface="Calibri" pitchFamily="34" charset="0"/>
            </a:endParaRPr>
          </a:p>
          <a:p>
            <a:pPr algn="ctr"/>
            <a:r>
              <a:rPr lang="en-GB" b="1" cap="all" spc="0" dirty="0" smtClean="0">
                <a:ln w="0"/>
                <a:solidFill>
                  <a:srgbClr val="7030A0"/>
                </a:solidFill>
                <a:effectLst>
                  <a:reflection blurRad="12700" stA="50000" endPos="50000" dist="5000" dir="5400000" sy="-100000" rotWithShape="0"/>
                </a:effectLst>
                <a:latin typeface="Calibri" pitchFamily="34" charset="0"/>
                <a:cs typeface="Calibri" pitchFamily="34" charset="0"/>
              </a:rPr>
              <a:t>A cost to the </a:t>
            </a:r>
            <a:r>
              <a:rPr lang="en-GB" sz="3600" b="1" cap="all" spc="0" dirty="0" smtClean="0">
                <a:ln w="0"/>
                <a:solidFill>
                  <a:srgbClr val="FF0000"/>
                </a:solidFill>
                <a:effectLst>
                  <a:reflection blurRad="12700" stA="50000" endPos="50000" dist="5000" dir="5400000" sy="-100000" rotWithShape="0"/>
                </a:effectLst>
                <a:latin typeface="Calibri" pitchFamily="34" charset="0"/>
                <a:cs typeface="Calibri" pitchFamily="34" charset="0"/>
              </a:rPr>
              <a:t>sultanate</a:t>
            </a:r>
            <a:r>
              <a:rPr lang="en-GB" sz="3600" b="1" cap="all" spc="0" dirty="0" smtClean="0">
                <a:ln w="0"/>
                <a:solidFill>
                  <a:srgbClr val="7030A0"/>
                </a:solidFill>
                <a:effectLst>
                  <a:reflection blurRad="12700" stA="50000" endPos="50000" dist="5000" dir="5400000" sy="-100000" rotWithShape="0"/>
                </a:effectLst>
                <a:latin typeface="Calibri" pitchFamily="34" charset="0"/>
                <a:cs typeface="Calibri" pitchFamily="34" charset="0"/>
              </a:rPr>
              <a:t> </a:t>
            </a:r>
            <a:r>
              <a:rPr lang="en-GB" sz="3600" b="1" cap="all" spc="0" dirty="0" smtClean="0">
                <a:ln w="0"/>
                <a:solidFill>
                  <a:schemeClr val="bg1"/>
                </a:solidFill>
                <a:effectLst>
                  <a:reflection blurRad="12700" stA="50000" endPos="50000" dist="5000" dir="5400000" sy="-100000" rotWithShape="0"/>
                </a:effectLst>
                <a:latin typeface="Calibri" pitchFamily="34" charset="0"/>
                <a:cs typeface="Calibri" pitchFamily="34" charset="0"/>
              </a:rPr>
              <a:t>of</a:t>
            </a:r>
            <a:r>
              <a:rPr lang="en-GB" sz="3600" b="1" cap="all" spc="0" dirty="0" smtClean="0">
                <a:ln w="0"/>
                <a:solidFill>
                  <a:srgbClr val="7030A0"/>
                </a:solidFill>
                <a:effectLst>
                  <a:reflection blurRad="12700" stA="50000" endPos="50000" dist="5000" dir="5400000" sy="-100000" rotWithShape="0"/>
                </a:effectLst>
                <a:latin typeface="Calibri" pitchFamily="34" charset="0"/>
                <a:cs typeface="Calibri" pitchFamily="34" charset="0"/>
              </a:rPr>
              <a:t> </a:t>
            </a:r>
            <a:r>
              <a:rPr lang="en-GB" sz="3600" b="1" cap="all" spc="0" dirty="0" smtClean="0">
                <a:ln w="0"/>
                <a:solidFill>
                  <a:srgbClr val="00FF00"/>
                </a:solidFill>
                <a:effectLst>
                  <a:reflection blurRad="12700" stA="50000" endPos="50000" dist="5000" dir="5400000" sy="-100000" rotWithShape="0"/>
                </a:effectLst>
                <a:latin typeface="Calibri" pitchFamily="34" charset="0"/>
                <a:cs typeface="Calibri" pitchFamily="34" charset="0"/>
              </a:rPr>
              <a:t>Oman</a:t>
            </a:r>
          </a:p>
        </p:txBody>
      </p:sp>
      <p:pic>
        <p:nvPicPr>
          <p:cNvPr id="11" name="Picture 10" descr="school.jpg"/>
          <p:cNvPicPr>
            <a:picLocks noChangeAspect="1"/>
          </p:cNvPicPr>
          <p:nvPr/>
        </p:nvPicPr>
        <p:blipFill>
          <a:blip r:embed="rId4" cstate="print"/>
          <a:srcRect b="15625"/>
          <a:stretch>
            <a:fillRect/>
          </a:stretch>
        </p:blipFill>
        <p:spPr>
          <a:xfrm>
            <a:off x="6248400" y="762000"/>
            <a:ext cx="2765778" cy="1752600"/>
          </a:xfrm>
          <a:prstGeom prst="rect">
            <a:avLst/>
          </a:prstGeom>
        </p:spPr>
      </p:pic>
      <p:pic>
        <p:nvPicPr>
          <p:cNvPr id="15" name="Picture 14" descr="22-642x267.jpg"/>
          <p:cNvPicPr>
            <a:picLocks noChangeAspect="1"/>
          </p:cNvPicPr>
          <p:nvPr/>
        </p:nvPicPr>
        <p:blipFill>
          <a:blip r:embed="rId5" cstate="print"/>
          <a:stretch>
            <a:fillRect/>
          </a:stretch>
        </p:blipFill>
        <p:spPr>
          <a:xfrm>
            <a:off x="4419600" y="2514600"/>
            <a:ext cx="3200399" cy="1676400"/>
          </a:xfrm>
          <a:prstGeom prst="rect">
            <a:avLst/>
          </a:prstGeom>
        </p:spPr>
      </p:pic>
    </p:spTree>
    <p:extLst>
      <p:ext uri="{BB962C8B-B14F-4D97-AF65-F5344CB8AC3E}">
        <p14:creationId xmlns:p14="http://schemas.microsoft.com/office/powerpoint/2010/main" xmlns="" val="1581804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3629BA-76BF-4714-B8BC-43AF5AD4A5B2}" type="slidenum">
              <a:rPr lang="en-US" smtClean="0"/>
              <a:pPr/>
              <a:t>12</a:t>
            </a:fld>
            <a:endParaRPr lang="en-US" dirty="0"/>
          </a:p>
        </p:txBody>
      </p:sp>
      <p:sp>
        <p:nvSpPr>
          <p:cNvPr id="6" name="Rectangle 5"/>
          <p:cNvSpPr/>
          <p:nvPr/>
        </p:nvSpPr>
        <p:spPr>
          <a:xfrm>
            <a:off x="3324654" y="76200"/>
            <a:ext cx="2351733"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Time </a:t>
            </a:r>
            <a:r>
              <a:rPr lang="en-GB" sz="1800" b="1" cap="all" spc="0" dirty="0" err="1" smtClean="0">
                <a:ln w="0"/>
                <a:solidFill>
                  <a:srgbClr val="C00000"/>
                </a:solidFill>
                <a:effectLst>
                  <a:reflection blurRad="12700" stA="50000" endPos="50000" dist="5000" dir="5400000" sy="-100000" rotWithShape="0"/>
                </a:effectLst>
                <a:latin typeface="Calibri" pitchFamily="34" charset="0"/>
                <a:cs typeface="Calibri" pitchFamily="34" charset="0"/>
              </a:rPr>
              <a:t>vs</a:t>
            </a: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 </a:t>
            </a:r>
            <a:r>
              <a:rPr lang="en-GB" sz="3600" b="1" cap="all" spc="0" dirty="0" err="1" smtClean="0">
                <a:ln w="0"/>
                <a:solidFill>
                  <a:srgbClr val="C00000"/>
                </a:solidFill>
                <a:effectLst>
                  <a:reflection blurRad="12700" stA="50000" endPos="50000" dist="5000" dir="5400000" sy="-100000" rotWithShape="0"/>
                </a:effectLst>
                <a:latin typeface="Calibri" pitchFamily="34" charset="0"/>
                <a:cs typeface="Calibri" pitchFamily="34" charset="0"/>
              </a:rPr>
              <a:t>hse</a:t>
            </a:r>
            <a:endParaRPr lang="en-US" sz="3600" b="1" cap="all" spc="0" dirty="0">
              <a:ln w="0"/>
              <a:solidFill>
                <a:srgbClr val="C00000"/>
              </a:solidFill>
              <a:effectLst>
                <a:reflection blurRad="12700" stA="50000" endPos="50000" dist="5000" dir="5400000" sy="-100000" rotWithShape="0"/>
              </a:effectLst>
            </a:endParaRPr>
          </a:p>
        </p:txBody>
      </p:sp>
      <p:pic>
        <p:nvPicPr>
          <p:cNvPr id="8" name="Picture 7" descr="stop_watch_front_800_clr_8496.png"/>
          <p:cNvPicPr>
            <a:picLocks noChangeAspect="1"/>
          </p:cNvPicPr>
          <p:nvPr/>
        </p:nvPicPr>
        <p:blipFill>
          <a:blip r:embed="rId3" cstate="print"/>
          <a:stretch>
            <a:fillRect/>
          </a:stretch>
        </p:blipFill>
        <p:spPr>
          <a:xfrm>
            <a:off x="533400" y="990599"/>
            <a:ext cx="3886200" cy="5406887"/>
          </a:xfrm>
          <a:prstGeom prst="rect">
            <a:avLst/>
          </a:prstGeom>
        </p:spPr>
      </p:pic>
      <p:pic>
        <p:nvPicPr>
          <p:cNvPr id="9" name="Picture 8" descr="handyman_jack_of_all_trades_17776.png"/>
          <p:cNvPicPr>
            <a:picLocks noChangeAspect="1"/>
          </p:cNvPicPr>
          <p:nvPr/>
        </p:nvPicPr>
        <p:blipFill>
          <a:blip r:embed="rId4" cstate="print"/>
          <a:stretch>
            <a:fillRect/>
          </a:stretch>
        </p:blipFill>
        <p:spPr>
          <a:xfrm>
            <a:off x="4191000" y="838200"/>
            <a:ext cx="4419600" cy="5892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3629BA-76BF-4714-B8BC-43AF5AD4A5B2}" type="slidenum">
              <a:rPr lang="en-US" smtClean="0"/>
              <a:pPr/>
              <a:t>13</a:t>
            </a:fld>
            <a:endParaRPr lang="en-US" dirty="0"/>
          </a:p>
        </p:txBody>
      </p:sp>
      <p:sp>
        <p:nvSpPr>
          <p:cNvPr id="6" name="Rectangle 5"/>
          <p:cNvSpPr/>
          <p:nvPr/>
        </p:nvSpPr>
        <p:spPr>
          <a:xfrm>
            <a:off x="3324654" y="76200"/>
            <a:ext cx="2351733"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Time </a:t>
            </a:r>
            <a:r>
              <a:rPr lang="en-GB" sz="1800" b="1" cap="all" spc="0" dirty="0" err="1" smtClean="0">
                <a:ln w="0"/>
                <a:solidFill>
                  <a:srgbClr val="C00000"/>
                </a:solidFill>
                <a:effectLst>
                  <a:reflection blurRad="12700" stA="50000" endPos="50000" dist="5000" dir="5400000" sy="-100000" rotWithShape="0"/>
                </a:effectLst>
                <a:latin typeface="Calibri" pitchFamily="34" charset="0"/>
                <a:cs typeface="Calibri" pitchFamily="34" charset="0"/>
              </a:rPr>
              <a:t>vs</a:t>
            </a: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 </a:t>
            </a:r>
            <a:r>
              <a:rPr lang="en-GB" sz="3600" b="1" cap="all" spc="0" dirty="0" err="1" smtClean="0">
                <a:ln w="0"/>
                <a:solidFill>
                  <a:srgbClr val="C00000"/>
                </a:solidFill>
                <a:effectLst>
                  <a:reflection blurRad="12700" stA="50000" endPos="50000" dist="5000" dir="5400000" sy="-100000" rotWithShape="0"/>
                </a:effectLst>
                <a:latin typeface="Calibri" pitchFamily="34" charset="0"/>
                <a:cs typeface="Calibri" pitchFamily="34" charset="0"/>
              </a:rPr>
              <a:t>hse</a:t>
            </a:r>
            <a:endParaRPr lang="en-US" sz="3600" b="1" cap="all" spc="0" dirty="0">
              <a:ln w="0"/>
              <a:solidFill>
                <a:srgbClr val="C00000"/>
              </a:solidFill>
              <a:effectLst>
                <a:reflection blurRad="12700" stA="50000" endPos="50000" dist="5000" dir="5400000" sy="-100000" rotWithShape="0"/>
              </a:effectLst>
            </a:endParaRPr>
          </a:p>
        </p:txBody>
      </p:sp>
      <p:sp>
        <p:nvSpPr>
          <p:cNvPr id="7" name="Rectangle 2"/>
          <p:cNvSpPr>
            <a:spLocks noChangeArrowheads="1"/>
          </p:cNvSpPr>
          <p:nvPr/>
        </p:nvSpPr>
        <p:spPr bwMode="auto">
          <a:xfrm>
            <a:off x="228600" y="774442"/>
            <a:ext cx="8686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7030A0"/>
                </a:solidFill>
                <a:effectLst/>
                <a:latin typeface="Calibri" pitchFamily="34" charset="0"/>
                <a:ea typeface="Calibri" pitchFamily="34" charset="0"/>
                <a:cs typeface="Calibri" pitchFamily="34" charset="0"/>
              </a:rPr>
              <a:t>“All this safety stuff takes time doesn’t it?” </a:t>
            </a:r>
            <a:endParaRPr kumimoji="0" lang="en-US" sz="3200" b="0" i="0" u="none" strike="noStrike" cap="none" normalizeH="0" baseline="0" dirty="0" smtClean="0">
              <a:ln>
                <a:noFill/>
              </a:ln>
              <a:solidFill>
                <a:srgbClr val="7030A0"/>
              </a:solidFill>
              <a:effectLst/>
              <a:latin typeface="Calibri" pitchFamily="34" charset="0"/>
              <a:ea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7030A0"/>
                </a:solidFill>
                <a:effectLst/>
                <a:latin typeface="Calibri" pitchFamily="34" charset="0"/>
                <a:ea typeface="Calibri" pitchFamily="34" charset="0"/>
                <a:cs typeface="Calibri"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7030A0"/>
                </a:solidFill>
                <a:effectLst/>
                <a:latin typeface="Calibri" pitchFamily="34" charset="0"/>
                <a:ea typeface="Calibri" pitchFamily="34" charset="0"/>
                <a:cs typeface="Calibri" pitchFamily="34" charset="0"/>
              </a:rPr>
              <a:t>“I’m too busy!”</a:t>
            </a:r>
            <a:endParaRPr kumimoji="0" lang="en-US" sz="3200" b="0" i="0" u="none" strike="noStrike" cap="none" normalizeH="0" baseline="0" dirty="0" smtClean="0">
              <a:ln>
                <a:noFill/>
              </a:ln>
              <a:solidFill>
                <a:srgbClr val="7030A0"/>
              </a:solidFill>
              <a:effectLst/>
              <a:latin typeface="Calibri" pitchFamily="34" charset="0"/>
              <a:ea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7030A0"/>
                </a:solidFill>
                <a:effectLst/>
                <a:latin typeface="Calibri" pitchFamily="34" charset="0"/>
                <a:ea typeface="Calibri" pitchFamily="34" charset="0"/>
                <a:cs typeface="Calibri"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7030A0"/>
                </a:solidFill>
                <a:effectLst/>
                <a:latin typeface="Calibri" pitchFamily="34" charset="0"/>
                <a:ea typeface="Calibri" pitchFamily="34" charset="0"/>
                <a:cs typeface="Calibri" pitchFamily="34" charset="0"/>
              </a:rPr>
              <a:t>“I can’t possibly do all this!”</a:t>
            </a:r>
            <a:endParaRPr kumimoji="0" lang="en-US" sz="3200" b="0" i="0" u="none" strike="noStrike" cap="none" normalizeH="0" baseline="0" dirty="0" smtClean="0">
              <a:ln>
                <a:noFill/>
              </a:ln>
              <a:solidFill>
                <a:srgbClr val="7030A0"/>
              </a:solidFill>
              <a:effectLst/>
              <a:latin typeface="Calibri" pitchFamily="34" charset="0"/>
              <a:ea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7030A0"/>
                </a:solidFill>
                <a:effectLst/>
                <a:latin typeface="Calibri" pitchFamily="34" charset="0"/>
                <a:ea typeface="Calibri" pitchFamily="34" charset="0"/>
                <a:cs typeface="Calibri"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7030A0"/>
                </a:solidFill>
                <a:effectLst/>
                <a:latin typeface="Calibri" pitchFamily="34" charset="0"/>
                <a:ea typeface="Calibri" pitchFamily="34" charset="0"/>
                <a:cs typeface="Calibri" pitchFamily="34" charset="0"/>
              </a:rPr>
              <a:t>“The boss wants the job done NOW!”</a:t>
            </a:r>
          </a:p>
          <a:p>
            <a:pPr marL="0" marR="0" lvl="0" indent="0" algn="ctr" defTabSz="914400" rtl="0" eaLnBrk="0" fontAlgn="base" latinLnBrk="0" hangingPunct="0">
              <a:lnSpc>
                <a:spcPct val="100000"/>
              </a:lnSpc>
              <a:spcBef>
                <a:spcPct val="0"/>
              </a:spcBef>
              <a:spcAft>
                <a:spcPct val="0"/>
              </a:spcAft>
              <a:buClrTx/>
              <a:buSzTx/>
              <a:buFontTx/>
              <a:buNone/>
              <a:tabLst/>
            </a:pPr>
            <a:endParaRPr lang="en-US" sz="3200" b="1" dirty="0" smtClean="0">
              <a:solidFill>
                <a:srgbClr val="7030A0"/>
              </a:solidFill>
              <a:latin typeface="Calibri" pitchFamily="34" charset="0"/>
              <a:ea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7030A0"/>
                </a:solidFill>
                <a:effectLst/>
                <a:latin typeface="Calibri" pitchFamily="34" charset="0"/>
                <a:ea typeface="Calibri" pitchFamily="34" charset="0"/>
                <a:cs typeface="Calibri" pitchFamily="34" charset="0"/>
              </a:rPr>
              <a:t>“Your always talking about safety but nothing really changes!” </a:t>
            </a:r>
            <a:endParaRPr kumimoji="0" lang="en-US" sz="3200" b="0" i="0" u="none" strike="noStrike" cap="none" normalizeH="0" baseline="0" dirty="0" smtClean="0">
              <a:ln>
                <a:noFill/>
              </a:ln>
              <a:solidFill>
                <a:srgbClr val="7030A0"/>
              </a:solidFill>
              <a:effectLst/>
              <a:latin typeface="Calibri" pitchFamily="34" charset="0"/>
              <a:cs typeface="Calibri" pitchFamily="34" charset="0"/>
            </a:endParaRPr>
          </a:p>
        </p:txBody>
      </p:sp>
      <p:sp>
        <p:nvSpPr>
          <p:cNvPr id="10" name="Rectangle 9"/>
          <p:cNvSpPr/>
          <p:nvPr/>
        </p:nvSpPr>
        <p:spPr>
          <a:xfrm>
            <a:off x="2470152" y="5968425"/>
            <a:ext cx="3933577"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solidFill>
                  <a:srgbClr val="FF0000"/>
                </a:solidFill>
                <a:effectLst>
                  <a:reflection blurRad="12700" stA="50000" endPos="50000" dist="5000" dir="5400000" sy="-100000" rotWithShape="0"/>
                </a:effectLst>
                <a:latin typeface="Calibri" pitchFamily="34" charset="0"/>
                <a:cs typeface="Calibri" pitchFamily="34" charset="0"/>
              </a:rPr>
              <a:t>Sound familiar?!</a:t>
            </a:r>
            <a:endParaRPr lang="en-US" sz="3600" b="1" cap="all" spc="0" dirty="0">
              <a:ln w="0"/>
              <a:solidFill>
                <a:srgbClr val="FF000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3629BA-76BF-4714-B8BC-43AF5AD4A5B2}" type="slidenum">
              <a:rPr lang="en-US" smtClean="0"/>
              <a:pPr/>
              <a:t>14</a:t>
            </a:fld>
            <a:endParaRPr lang="en-US" dirty="0"/>
          </a:p>
        </p:txBody>
      </p:sp>
      <p:sp>
        <p:nvSpPr>
          <p:cNvPr id="7" name="TextBox 6"/>
          <p:cNvSpPr txBox="1"/>
          <p:nvPr/>
        </p:nvSpPr>
        <p:spPr>
          <a:xfrm>
            <a:off x="1143000" y="2433935"/>
            <a:ext cx="6934200" cy="461665"/>
          </a:xfrm>
          <a:prstGeom prst="rect">
            <a:avLst/>
          </a:prstGeom>
          <a:noFill/>
        </p:spPr>
        <p:txBody>
          <a:bodyPr wrap="square" rtlCol="0">
            <a:spAutoFit/>
          </a:bodyPr>
          <a:lstStyle/>
          <a:p>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		</a:t>
            </a:r>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a:t>
            </a:r>
            <a:endPar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endParaRPr>
          </a:p>
        </p:txBody>
      </p:sp>
      <p:sp>
        <p:nvSpPr>
          <p:cNvPr id="12" name="Rectangle 11"/>
          <p:cNvSpPr/>
          <p:nvPr/>
        </p:nvSpPr>
        <p:spPr>
          <a:xfrm>
            <a:off x="838200" y="1053405"/>
            <a:ext cx="7482497" cy="138499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smtClean="0">
                <a:ln w="0"/>
                <a:solidFill>
                  <a:srgbClr val="9610C0"/>
                </a:solidFill>
                <a:effectLst>
                  <a:reflection blurRad="12700" stA="50000" endPos="50000" dist="5000" dir="5400000" sy="-100000" rotWithShape="0"/>
                </a:effectLst>
                <a:latin typeface="Calibri" pitchFamily="34" charset="0"/>
                <a:cs typeface="Calibri" pitchFamily="34" charset="0"/>
              </a:rPr>
              <a:t>Those who do not know the past are destined to:</a:t>
            </a:r>
          </a:p>
          <a:p>
            <a:pPr algn="ctr"/>
            <a:r>
              <a:rPr lang="ar-OM" b="1" cap="all" dirty="0" smtClean="0">
                <a:ln w="0"/>
                <a:solidFill>
                  <a:srgbClr val="9610C0"/>
                </a:solidFill>
                <a:effectLst>
                  <a:reflection blurRad="12700" stA="50000" endPos="50000" dist="5000" dir="5400000" sy="-100000" rotWithShape="0"/>
                </a:effectLst>
                <a:latin typeface="Calibri" pitchFamily="34" charset="0"/>
                <a:cs typeface="Calibri" pitchFamily="34" charset="0"/>
              </a:rPr>
              <a:t>الأخرون </a:t>
            </a:r>
            <a:r>
              <a:rPr lang="ar-OM" b="1" cap="all" dirty="0" smtClean="0">
                <a:ln w="0"/>
                <a:solidFill>
                  <a:srgbClr val="9610C0"/>
                </a:solidFill>
                <a:effectLst>
                  <a:reflection blurRad="12700" stA="50000" endPos="50000" dist="5000" dir="5400000" sy="-100000" rotWithShape="0"/>
                </a:effectLst>
                <a:latin typeface="Calibri" pitchFamily="34" charset="0"/>
                <a:cs typeface="Calibri" pitchFamily="34" charset="0"/>
              </a:rPr>
              <a:t>الذين لا يعرفون الحوادث الماضية سيتعرضون الى :</a:t>
            </a:r>
            <a:endParaRPr lang="en-US" b="1" cap="all" dirty="0" smtClean="0">
              <a:ln w="0"/>
              <a:solidFill>
                <a:srgbClr val="9610C0"/>
              </a:solidFill>
              <a:effectLst>
                <a:reflection blurRad="12700" stA="50000" endPos="50000" dist="5000" dir="5400000" sy="-100000" rotWithShape="0"/>
              </a:effectLst>
              <a:latin typeface="Calibri" pitchFamily="34" charset="0"/>
              <a:cs typeface="Calibri" pitchFamily="34" charset="0"/>
            </a:endParaRPr>
          </a:p>
          <a:p>
            <a:pPr algn="ctr"/>
            <a:endParaRPr lang="en-US" sz="3600" b="1" cap="all" spc="0" dirty="0">
              <a:ln w="0"/>
              <a:solidFill>
                <a:srgbClr val="FF0000"/>
              </a:solidFill>
              <a:effectLst>
                <a:reflection blurRad="12700" stA="50000" endPos="50000" dist="5000" dir="5400000" sy="-100000" rotWithShape="0"/>
              </a:effectLst>
            </a:endParaRPr>
          </a:p>
        </p:txBody>
      </p:sp>
      <p:sp>
        <p:nvSpPr>
          <p:cNvPr id="13" name="Rectangle 12"/>
          <p:cNvSpPr/>
          <p:nvPr/>
        </p:nvSpPr>
        <p:spPr>
          <a:xfrm>
            <a:off x="685800" y="4775537"/>
            <a:ext cx="7482497"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a:t>
            </a:r>
            <a:r>
              <a:rPr lang="en-US" b="1" cap="all" dirty="0" smtClean="0">
                <a:ln w="0"/>
                <a:solidFill>
                  <a:srgbClr val="9610C0"/>
                </a:solidFill>
                <a:effectLst>
                  <a:reflection blurRad="12700" stA="50000" endPos="50000" dist="5000" dir="5400000" sy="-100000" rotWithShape="0"/>
                </a:effectLst>
                <a:latin typeface="Calibri" pitchFamily="34" charset="0"/>
                <a:cs typeface="Calibri" pitchFamily="34" charset="0"/>
              </a:rPr>
              <a:t>  same mistakes </a:t>
            </a:r>
            <a:r>
              <a:rPr lang="ar-OM" b="1" cap="all" dirty="0" smtClean="0">
                <a:ln w="0"/>
                <a:solidFill>
                  <a:srgbClr val="9610C0"/>
                </a:solidFill>
                <a:effectLst>
                  <a:reflection blurRad="12700" stA="50000" endPos="50000" dist="5000" dir="5400000" sy="-100000" rotWithShape="0"/>
                </a:effectLst>
                <a:latin typeface="Calibri" pitchFamily="34" charset="0"/>
                <a:cs typeface="Calibri" pitchFamily="34" charset="0"/>
              </a:rPr>
              <a:t>نفس الأخطاء      </a:t>
            </a:r>
            <a:r>
              <a:rPr lang="ar-OM" dirty="0" smtClean="0"/>
              <a:t>                </a:t>
            </a:r>
            <a:endParaRPr lang="en-US" dirty="0" smtClean="0"/>
          </a:p>
          <a:p>
            <a:pPr algn="ctr"/>
            <a:endParaRPr lang="en-US" sz="3600" b="1" cap="all" spc="0" dirty="0">
              <a:ln w="0"/>
              <a:solidFill>
                <a:srgbClr val="FF0000"/>
              </a:solidFill>
              <a:effectLst>
                <a:reflection blurRad="12700" stA="50000" endPos="50000" dist="5000" dir="5400000" sy="-100000" rotWithShape="0"/>
              </a:effectLst>
            </a:endParaRPr>
          </a:p>
        </p:txBody>
      </p:sp>
      <p:sp>
        <p:nvSpPr>
          <p:cNvPr id="14" name="TextBox 13"/>
          <p:cNvSpPr txBox="1"/>
          <p:nvPr/>
        </p:nvSpPr>
        <p:spPr>
          <a:xfrm>
            <a:off x="1143000" y="2814935"/>
            <a:ext cx="6934200" cy="461665"/>
          </a:xfrm>
          <a:prstGeom prst="rect">
            <a:avLst/>
          </a:prstGeom>
          <a:noFill/>
        </p:spPr>
        <p:txBody>
          <a:bodyPr wrap="square" rtlCol="0">
            <a:spAutoFit/>
          </a:bodyPr>
          <a:lstStyle/>
          <a:p>
            <a:r>
              <a:rPr lang="en-US" b="1" cap="all" dirty="0" smtClean="0">
                <a:ln w="0"/>
                <a:solidFill>
                  <a:schemeClr val="accent1">
                    <a:lumMod val="75000"/>
                  </a:schemeClr>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chemeClr val="accent1">
                    <a:lumMod val="75000"/>
                  </a:schemeClr>
                </a:solidFill>
                <a:effectLst>
                  <a:reflection blurRad="12700" stA="50000" endPos="50000" dist="5000" dir="5400000" sy="-100000" rotWithShape="0"/>
                </a:effectLst>
                <a:latin typeface="Calibri" pitchFamily="34" charset="0"/>
                <a:cs typeface="Calibri" pitchFamily="34" charset="0"/>
              </a:rPr>
              <a:t>تكرار		</a:t>
            </a:r>
            <a:r>
              <a:rPr lang="en-US" b="1" cap="all" dirty="0" smtClean="0">
                <a:ln w="0"/>
                <a:solidFill>
                  <a:schemeClr val="accent1">
                    <a:lumMod val="75000"/>
                  </a:schemeClr>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chemeClr val="accent1">
                    <a:lumMod val="75000"/>
                  </a:schemeClr>
                </a:solidFill>
                <a:effectLst>
                  <a:reflection blurRad="12700" stA="50000" endPos="50000" dist="5000" dir="5400000" sy="-100000" rotWithShape="0"/>
                </a:effectLst>
                <a:latin typeface="Calibri" pitchFamily="34" charset="0"/>
                <a:cs typeface="Calibri" pitchFamily="34" charset="0"/>
              </a:rPr>
              <a:t>تكرار</a:t>
            </a:r>
            <a:endParaRPr lang="en-US" b="1" cap="all" dirty="0" smtClean="0">
              <a:ln w="0"/>
              <a:solidFill>
                <a:schemeClr val="accent1">
                  <a:lumMod val="75000"/>
                </a:schemeClr>
              </a:solidFill>
              <a:effectLst>
                <a:reflection blurRad="12700" stA="50000" endPos="50000" dist="5000" dir="5400000" sy="-100000" rotWithShape="0"/>
              </a:effectLst>
              <a:latin typeface="Calibri" pitchFamily="34" charset="0"/>
              <a:cs typeface="Calibri" pitchFamily="34" charset="0"/>
            </a:endParaRPr>
          </a:p>
        </p:txBody>
      </p:sp>
      <p:sp>
        <p:nvSpPr>
          <p:cNvPr id="15" name="TextBox 14"/>
          <p:cNvSpPr txBox="1"/>
          <p:nvPr/>
        </p:nvSpPr>
        <p:spPr>
          <a:xfrm>
            <a:off x="1143000" y="3195935"/>
            <a:ext cx="6934200" cy="461665"/>
          </a:xfrm>
          <a:prstGeom prst="rect">
            <a:avLst/>
          </a:prstGeom>
          <a:noFill/>
        </p:spPr>
        <p:txBody>
          <a:bodyPr wrap="square" rtlCol="0">
            <a:spAutoFit/>
          </a:bodyPr>
          <a:lstStyle/>
          <a:p>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		</a:t>
            </a:r>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a:t>
            </a:r>
            <a:endPar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endParaRPr>
          </a:p>
        </p:txBody>
      </p:sp>
      <p:sp>
        <p:nvSpPr>
          <p:cNvPr id="16" name="TextBox 15"/>
          <p:cNvSpPr txBox="1"/>
          <p:nvPr/>
        </p:nvSpPr>
        <p:spPr>
          <a:xfrm>
            <a:off x="1143000" y="3576935"/>
            <a:ext cx="6934200" cy="461665"/>
          </a:xfrm>
          <a:prstGeom prst="rect">
            <a:avLst/>
          </a:prstGeom>
          <a:noFill/>
        </p:spPr>
        <p:txBody>
          <a:bodyPr wrap="square" rtlCol="0">
            <a:spAutoFit/>
          </a:bodyPr>
          <a:lstStyle/>
          <a:p>
            <a:r>
              <a:rPr lang="en-US" b="1" cap="all" dirty="0" smtClean="0">
                <a:ln w="0"/>
                <a:solidFill>
                  <a:schemeClr val="accent1">
                    <a:lumMod val="75000"/>
                  </a:schemeClr>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chemeClr val="accent1">
                    <a:lumMod val="75000"/>
                  </a:schemeClr>
                </a:solidFill>
                <a:effectLst>
                  <a:reflection blurRad="12700" stA="50000" endPos="50000" dist="5000" dir="5400000" sy="-100000" rotWithShape="0"/>
                </a:effectLst>
                <a:latin typeface="Calibri" pitchFamily="34" charset="0"/>
                <a:cs typeface="Calibri" pitchFamily="34" charset="0"/>
              </a:rPr>
              <a:t>تكرار		</a:t>
            </a:r>
            <a:r>
              <a:rPr lang="en-US" b="1" cap="all" dirty="0" smtClean="0">
                <a:ln w="0"/>
                <a:solidFill>
                  <a:schemeClr val="accent1">
                    <a:lumMod val="75000"/>
                  </a:schemeClr>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chemeClr val="accent1">
                    <a:lumMod val="75000"/>
                  </a:schemeClr>
                </a:solidFill>
                <a:effectLst>
                  <a:reflection blurRad="12700" stA="50000" endPos="50000" dist="5000" dir="5400000" sy="-100000" rotWithShape="0"/>
                </a:effectLst>
                <a:latin typeface="Calibri" pitchFamily="34" charset="0"/>
                <a:cs typeface="Calibri" pitchFamily="34" charset="0"/>
              </a:rPr>
              <a:t>تكرار</a:t>
            </a:r>
            <a:endParaRPr lang="en-US" b="1" cap="all" dirty="0" smtClean="0">
              <a:ln w="0"/>
              <a:solidFill>
                <a:schemeClr val="accent1">
                  <a:lumMod val="75000"/>
                </a:schemeClr>
              </a:solidFill>
              <a:effectLst>
                <a:reflection blurRad="12700" stA="50000" endPos="50000" dist="5000" dir="5400000" sy="-100000" rotWithShape="0"/>
              </a:effectLst>
              <a:latin typeface="Calibri" pitchFamily="34" charset="0"/>
              <a:cs typeface="Calibri" pitchFamily="34" charset="0"/>
            </a:endParaRPr>
          </a:p>
        </p:txBody>
      </p:sp>
      <p:sp>
        <p:nvSpPr>
          <p:cNvPr id="17" name="TextBox 16"/>
          <p:cNvSpPr txBox="1"/>
          <p:nvPr/>
        </p:nvSpPr>
        <p:spPr>
          <a:xfrm>
            <a:off x="1143000" y="3957935"/>
            <a:ext cx="6934200" cy="461665"/>
          </a:xfrm>
          <a:prstGeom prst="rect">
            <a:avLst/>
          </a:prstGeom>
          <a:noFill/>
        </p:spPr>
        <p:txBody>
          <a:bodyPr wrap="square" rtlCol="0">
            <a:spAutoFit/>
          </a:bodyPr>
          <a:lstStyle/>
          <a:p>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		</a:t>
            </a:r>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a:t>
            </a:r>
            <a:endPar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
                                        </p:tgtEl>
                                        <p:attrNameLst>
                                          <p:attrName>fillcolor</p:attrName>
                                        </p:attrNameLst>
                                      </p:cBhvr>
                                      <p:tavLst>
                                        <p:tav tm="0">
                                          <p:val>
                                            <p:clrVal>
                                              <a:schemeClr val="accent2"/>
                                            </p:clrVal>
                                          </p:val>
                                        </p:tav>
                                        <p:tav tm="50000">
                                          <p:val>
                                            <p:clrVal>
                                              <a:schemeClr val="hlink"/>
                                            </p:clrVal>
                                          </p:val>
                                        </p:tav>
                                      </p:tavLst>
                                    </p:anim>
                                    <p:set>
                                      <p:cBhvr>
                                        <p:cTn id="9" dur="50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
                                        </p:tgtEl>
                                        <p:attrNameLst>
                                          <p:attrName>style.visibility</p:attrName>
                                        </p:attrNameLst>
                                      </p:cBhvr>
                                      <p:to>
                                        <p:strVal val="visible"/>
                                      </p:to>
                                    </p:set>
                                    <p:anim calcmode="discrete" valueType="clr">
                                      <p:cBhvr override="childStyle">
                                        <p:cTn id="14" dur="50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14"/>
                                        </p:tgtEl>
                                        <p:attrNameLst>
                                          <p:attrName>fillcolor</p:attrName>
                                        </p:attrNameLst>
                                      </p:cBhvr>
                                      <p:tavLst>
                                        <p:tav tm="0">
                                          <p:val>
                                            <p:clrVal>
                                              <a:schemeClr val="accent2"/>
                                            </p:clrVal>
                                          </p:val>
                                        </p:tav>
                                        <p:tav tm="50000">
                                          <p:val>
                                            <p:clrVal>
                                              <a:schemeClr val="hlink"/>
                                            </p:clrVal>
                                          </p:val>
                                        </p:tav>
                                      </p:tavLst>
                                    </p:anim>
                                    <p:set>
                                      <p:cBhvr>
                                        <p:cTn id="16" dur="500"/>
                                        <p:tgtEl>
                                          <p:spTgt spid="1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
                                        </p:tgtEl>
                                        <p:attrNameLst>
                                          <p:attrName>style.visibility</p:attrName>
                                        </p:attrNameLst>
                                      </p:cBhvr>
                                      <p:to>
                                        <p:strVal val="visible"/>
                                      </p:to>
                                    </p:set>
                                    <p:anim calcmode="discrete" valueType="clr">
                                      <p:cBhvr override="childStyle">
                                        <p:cTn id="21" dur="50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15"/>
                                        </p:tgtEl>
                                        <p:attrNameLst>
                                          <p:attrName>fillcolor</p:attrName>
                                        </p:attrNameLst>
                                      </p:cBhvr>
                                      <p:tavLst>
                                        <p:tav tm="0">
                                          <p:val>
                                            <p:clrVal>
                                              <a:schemeClr val="accent2"/>
                                            </p:clrVal>
                                          </p:val>
                                        </p:tav>
                                        <p:tav tm="50000">
                                          <p:val>
                                            <p:clrVal>
                                              <a:schemeClr val="hlink"/>
                                            </p:clrVal>
                                          </p:val>
                                        </p:tav>
                                      </p:tavLst>
                                    </p:anim>
                                    <p:set>
                                      <p:cBhvr>
                                        <p:cTn id="23" dur="500"/>
                                        <p:tgtEl>
                                          <p:spTgt spid="1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6"/>
                                        </p:tgtEl>
                                        <p:attrNameLst>
                                          <p:attrName>style.visibility</p:attrName>
                                        </p:attrNameLst>
                                      </p:cBhvr>
                                      <p:to>
                                        <p:strVal val="visible"/>
                                      </p:to>
                                    </p:set>
                                    <p:anim calcmode="discrete" valueType="clr">
                                      <p:cBhvr override="childStyle">
                                        <p:cTn id="28" dur="50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16"/>
                                        </p:tgtEl>
                                        <p:attrNameLst>
                                          <p:attrName>fillcolor</p:attrName>
                                        </p:attrNameLst>
                                      </p:cBhvr>
                                      <p:tavLst>
                                        <p:tav tm="0">
                                          <p:val>
                                            <p:clrVal>
                                              <a:schemeClr val="accent2"/>
                                            </p:clrVal>
                                          </p:val>
                                        </p:tav>
                                        <p:tav tm="50000">
                                          <p:val>
                                            <p:clrVal>
                                              <a:schemeClr val="hlink"/>
                                            </p:clrVal>
                                          </p:val>
                                        </p:tav>
                                      </p:tavLst>
                                    </p:anim>
                                    <p:set>
                                      <p:cBhvr>
                                        <p:cTn id="30" dur="500"/>
                                        <p:tgtEl>
                                          <p:spTgt spid="1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7"/>
                                        </p:tgtEl>
                                        <p:attrNameLst>
                                          <p:attrName>style.visibility</p:attrName>
                                        </p:attrNameLst>
                                      </p:cBhvr>
                                      <p:to>
                                        <p:strVal val="visible"/>
                                      </p:to>
                                    </p:set>
                                    <p:anim calcmode="discrete" valueType="clr">
                                      <p:cBhvr override="childStyle">
                                        <p:cTn id="35" dur="50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17"/>
                                        </p:tgtEl>
                                        <p:attrNameLst>
                                          <p:attrName>fillcolor</p:attrName>
                                        </p:attrNameLst>
                                      </p:cBhvr>
                                      <p:tavLst>
                                        <p:tav tm="0">
                                          <p:val>
                                            <p:clrVal>
                                              <a:schemeClr val="accent2"/>
                                            </p:clrVal>
                                          </p:val>
                                        </p:tav>
                                        <p:tav tm="50000">
                                          <p:val>
                                            <p:clrVal>
                                              <a:schemeClr val="hlink"/>
                                            </p:clrVal>
                                          </p:val>
                                        </p:tav>
                                      </p:tavLst>
                                    </p:anim>
                                    <p:set>
                                      <p:cBhvr>
                                        <p:cTn id="37" dur="50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3629BA-76BF-4714-B8BC-43AF5AD4A5B2}" type="slidenum">
              <a:rPr lang="en-US" smtClean="0"/>
              <a:pPr/>
              <a:t>15</a:t>
            </a:fld>
            <a:endParaRPr lang="en-US" dirty="0"/>
          </a:p>
        </p:txBody>
      </p:sp>
      <p:sp>
        <p:nvSpPr>
          <p:cNvPr id="6" name="Rectangle 5"/>
          <p:cNvSpPr/>
          <p:nvPr/>
        </p:nvSpPr>
        <p:spPr>
          <a:xfrm>
            <a:off x="1690876" y="76200"/>
            <a:ext cx="5619295"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Learning from incidents</a:t>
            </a:r>
            <a:endParaRPr lang="en-US" sz="3600" b="1" cap="all" spc="0" dirty="0">
              <a:ln w="0"/>
              <a:solidFill>
                <a:srgbClr val="C00000"/>
              </a:solidFill>
              <a:effectLst>
                <a:reflection blurRad="12700" stA="50000" endPos="50000" dist="5000" dir="5400000" sy="-100000" rotWithShape="0"/>
              </a:effectLst>
            </a:endParaRPr>
          </a:p>
        </p:txBody>
      </p:sp>
      <p:sp>
        <p:nvSpPr>
          <p:cNvPr id="7" name="Rectangle 2"/>
          <p:cNvSpPr>
            <a:spLocks noChangeArrowheads="1"/>
          </p:cNvSpPr>
          <p:nvPr/>
        </p:nvSpPr>
        <p:spPr bwMode="auto">
          <a:xfrm>
            <a:off x="838200" y="1583592"/>
            <a:ext cx="7543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defTabSz="914400" rtl="0" eaLnBrk="1" fontAlgn="base" latinLnBrk="0" hangingPunct="1">
              <a:lnSpc>
                <a:spcPct val="100000"/>
              </a:lnSpc>
              <a:spcBef>
                <a:spcPct val="0"/>
              </a:spcBef>
              <a:spcAft>
                <a:spcPct val="0"/>
              </a:spcAft>
              <a:buClrTx/>
              <a:buSzTx/>
              <a:buFont typeface="+mj-lt"/>
              <a:buAutoNum type="arabicPeriod"/>
              <a:tabLst/>
            </a:pPr>
            <a:r>
              <a:rPr kumimoji="0" lang="en-US" sz="3200" b="1" i="0" u="none" strike="noStrike" cap="none" normalizeH="0" baseline="0" dirty="0" smtClean="0">
                <a:ln>
                  <a:noFill/>
                </a:ln>
                <a:solidFill>
                  <a:srgbClr val="7030A0"/>
                </a:solidFill>
                <a:effectLst/>
                <a:latin typeface="Calibri" pitchFamily="34" charset="0"/>
                <a:ea typeface="Calibri" pitchFamily="34" charset="0"/>
                <a:cs typeface="Calibri" pitchFamily="34" charset="0"/>
              </a:rPr>
              <a:t>What did </a:t>
            </a:r>
            <a:r>
              <a:rPr kumimoji="0" lang="en-US" sz="3200" b="1" i="0" u="none" strike="noStrike" cap="none" normalizeH="0" baseline="0" dirty="0" smtClean="0">
                <a:ln>
                  <a:noFill/>
                </a:ln>
                <a:solidFill>
                  <a:srgbClr val="00FF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YOU</a:t>
            </a:r>
            <a:r>
              <a:rPr kumimoji="0" lang="en-US" sz="3200" b="1" i="0" u="none" strike="noStrike" cap="none" normalizeH="0" baseline="0" dirty="0" smtClean="0">
                <a:ln>
                  <a:noFill/>
                </a:ln>
                <a:solidFill>
                  <a:srgbClr val="7030A0"/>
                </a:solidFill>
                <a:effectLst/>
                <a:latin typeface="Calibri" pitchFamily="34" charset="0"/>
                <a:ea typeface="Calibri" pitchFamily="34" charset="0"/>
                <a:cs typeface="Calibri" pitchFamily="34" charset="0"/>
              </a:rPr>
              <a:t> learn today about </a:t>
            </a:r>
            <a:r>
              <a:rPr kumimoji="0" lang="en-US"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REPEAT</a:t>
            </a:r>
            <a:r>
              <a:rPr kumimoji="0" lang="en-US" sz="3200" b="1" i="0" u="none" strike="noStrike" cap="none" normalizeH="0" baseline="0" dirty="0" smtClean="0">
                <a:ln>
                  <a:noFill/>
                </a:ln>
                <a:solidFill>
                  <a:srgbClr val="7030A0"/>
                </a:solidFill>
                <a:effectLst/>
                <a:latin typeface="Calibri" pitchFamily="34" charset="0"/>
                <a:ea typeface="Calibri" pitchFamily="34" charset="0"/>
                <a:cs typeface="Calibri" pitchFamily="34" charset="0"/>
              </a:rPr>
              <a:t> incidents?  </a:t>
            </a:r>
            <a:endParaRPr kumimoji="0" lang="en-US" sz="3200" b="0" i="0" u="none" strike="noStrike" cap="none" normalizeH="0" baseline="0" dirty="0" smtClean="0">
              <a:ln>
                <a:noFill/>
              </a:ln>
              <a:solidFill>
                <a:srgbClr val="7030A0"/>
              </a:solidFill>
              <a:effectLst/>
              <a:latin typeface="Calibri" pitchFamily="34" charset="0"/>
              <a:ea typeface="Calibri" pitchFamily="34" charset="0"/>
              <a:cs typeface="Calibri" pitchFamily="34" charset="0"/>
            </a:endParaRP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endParaRPr kumimoji="0" lang="en-US" sz="3200" b="0" i="0" u="none" strike="noStrike" cap="none" normalizeH="0" baseline="0" dirty="0" smtClean="0">
              <a:ln>
                <a:noFill/>
              </a:ln>
              <a:solidFill>
                <a:srgbClr val="7030A0"/>
              </a:solidFill>
              <a:effectLst/>
              <a:latin typeface="Calibri" pitchFamily="34" charset="0"/>
              <a:ea typeface="Calibri" pitchFamily="34" charset="0"/>
              <a:cs typeface="Calibri" pitchFamily="34" charset="0"/>
            </a:endParaRP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kumimoji="0" lang="en-US" sz="3200" b="1" i="0" u="none" strike="noStrike" cap="none" normalizeH="0" baseline="0" dirty="0" smtClean="0">
                <a:ln>
                  <a:noFill/>
                </a:ln>
                <a:solidFill>
                  <a:srgbClr val="7030A0"/>
                </a:solidFill>
                <a:effectLst/>
                <a:latin typeface="Calibri" pitchFamily="34" charset="0"/>
                <a:ea typeface="Calibri" pitchFamily="34" charset="0"/>
                <a:cs typeface="Calibri" pitchFamily="34" charset="0"/>
              </a:rPr>
              <a:t>What are </a:t>
            </a:r>
            <a:r>
              <a:rPr kumimoji="0" lang="en-US" sz="3200" b="1" i="0" u="none" strike="noStrike" cap="none" normalizeH="0" baseline="0" dirty="0" smtClean="0">
                <a:ln>
                  <a:noFill/>
                </a:ln>
                <a:solidFill>
                  <a:srgbClr val="00FF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YOU</a:t>
            </a:r>
            <a:r>
              <a:rPr kumimoji="0" lang="en-US" sz="3200" b="1" i="0" u="none" strike="noStrike" cap="none" normalizeH="0" baseline="0" dirty="0" smtClean="0">
                <a:ln>
                  <a:noFill/>
                </a:ln>
                <a:solidFill>
                  <a:srgbClr val="7030A0"/>
                </a:solidFill>
                <a:effectLst/>
                <a:latin typeface="Calibri" pitchFamily="34" charset="0"/>
                <a:ea typeface="Calibri" pitchFamily="34" charset="0"/>
                <a:cs typeface="Calibri" pitchFamily="34" charset="0"/>
              </a:rPr>
              <a:t> going to do differently to stop </a:t>
            </a:r>
            <a:r>
              <a:rPr kumimoji="0" lang="en-US"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REPEAT</a:t>
            </a:r>
            <a:r>
              <a:rPr kumimoji="0" lang="en-US" sz="3200" b="1" i="0" u="none" strike="noStrike" cap="none" normalizeH="0" baseline="0" dirty="0" smtClean="0">
                <a:ln>
                  <a:noFill/>
                </a:ln>
                <a:solidFill>
                  <a:srgbClr val="7030A0"/>
                </a:solidFill>
                <a:effectLst/>
                <a:latin typeface="Calibri" pitchFamily="34" charset="0"/>
                <a:ea typeface="Calibri" pitchFamily="34" charset="0"/>
                <a:cs typeface="Calibri" pitchFamily="34" charset="0"/>
              </a:rPr>
              <a:t> incidents?</a:t>
            </a:r>
            <a:r>
              <a:rPr kumimoji="0" lang="en-US" sz="3200" b="1" i="0" u="none" strike="noStrike" cap="none" normalizeH="0" dirty="0" smtClean="0">
                <a:ln>
                  <a:noFill/>
                </a:ln>
                <a:solidFill>
                  <a:srgbClr val="7030A0"/>
                </a:solidFill>
                <a:effectLst/>
                <a:latin typeface="Calibri" pitchFamily="34" charset="0"/>
                <a:ea typeface="Calibri" pitchFamily="34" charset="0"/>
                <a:cs typeface="Calibri" pitchFamily="34" charset="0"/>
              </a:rPr>
              <a:t> </a:t>
            </a:r>
            <a:endParaRPr kumimoji="0" lang="en-US" sz="3200" b="0" i="0" u="none" strike="noStrike" cap="none" normalizeH="0" baseline="0" dirty="0" smtClean="0">
              <a:ln>
                <a:noFill/>
              </a:ln>
              <a:solidFill>
                <a:srgbClr val="7030A0"/>
              </a:solidFill>
              <a:effectLst/>
              <a:latin typeface="Calibri" pitchFamily="34" charset="0"/>
              <a:ea typeface="Calibri" pitchFamily="34" charset="0"/>
              <a:cs typeface="Calibri" pitchFamily="34" charset="0"/>
            </a:endParaRP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endParaRPr kumimoji="0" lang="en-US" sz="3200" b="0" i="0" u="none" strike="noStrike" cap="none" normalizeH="0" baseline="0" dirty="0" smtClean="0">
              <a:ln>
                <a:noFill/>
              </a:ln>
              <a:solidFill>
                <a:srgbClr val="7030A0"/>
              </a:solidFill>
              <a:effectLst/>
              <a:latin typeface="Calibri" pitchFamily="34" charset="0"/>
              <a:cs typeface="Calibri" pitchFamily="34" charset="0"/>
            </a:endParaRPr>
          </a:p>
        </p:txBody>
      </p:sp>
      <p:sp>
        <p:nvSpPr>
          <p:cNvPr id="5" name="Rectangle 4"/>
          <p:cNvSpPr/>
          <p:nvPr/>
        </p:nvSpPr>
        <p:spPr>
          <a:xfrm>
            <a:off x="3292643" y="6243935"/>
            <a:ext cx="2558714" cy="461665"/>
          </a:xfrm>
          <a:prstGeom prst="rect">
            <a:avLst/>
          </a:prstGeom>
        </p:spPr>
        <p:txBody>
          <a:bodyPr wrap="none">
            <a:spAutoFit/>
          </a:bodyPr>
          <a:lstStyle/>
          <a:p>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3629BA-76BF-4714-B8BC-43AF5AD4A5B2}" type="slidenum">
              <a:rPr lang="en-US" smtClean="0"/>
              <a:pPr/>
              <a:t>2</a:t>
            </a:fld>
            <a:endParaRPr lang="en-US" dirty="0"/>
          </a:p>
        </p:txBody>
      </p:sp>
      <p:sp>
        <p:nvSpPr>
          <p:cNvPr id="5" name="Rectangle 4"/>
          <p:cNvSpPr/>
          <p:nvPr/>
        </p:nvSpPr>
        <p:spPr>
          <a:xfrm>
            <a:off x="152400" y="914400"/>
            <a:ext cx="8840946" cy="5170646"/>
          </a:xfrm>
          <a:prstGeom prst="rect">
            <a:avLst/>
          </a:prstGeom>
          <a:noFill/>
        </p:spPr>
        <p:txBody>
          <a:bodyPr wrap="none" lIns="91440" tIns="45720" rIns="91440" bIns="45720">
            <a:spAutoFit/>
          </a:bodyPr>
          <a:lstStyle/>
          <a:p>
            <a:pPr algn="ctr"/>
            <a:r>
              <a:rPr lang="en-US" sz="4000" b="1" cap="none" spc="0" dirty="0" smtClean="0">
                <a:ln w="1905"/>
                <a:solidFill>
                  <a:srgbClr val="FF0000"/>
                </a:solidFill>
                <a:effectLst>
                  <a:innerShdw blurRad="69850" dist="43180" dir="5400000">
                    <a:srgbClr val="000000">
                      <a:alpha val="65000"/>
                    </a:srgbClr>
                  </a:innerShdw>
                </a:effectLst>
              </a:rPr>
              <a:t>STOP</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making excuses!</a:t>
            </a:r>
          </a:p>
          <a:p>
            <a:pPr algn="ct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4000" b="1" dirty="0" smtClean="0">
                <a:ln w="1905"/>
                <a:solidFill>
                  <a:srgbClr val="C00000"/>
                </a:solidFill>
                <a:effectLst>
                  <a:innerShdw blurRad="69850" dist="43180" dir="5400000">
                    <a:srgbClr val="000000">
                      <a:alpha val="65000"/>
                    </a:srgbClr>
                  </a:innerShdw>
                </a:effectLst>
              </a:rPr>
              <a:t>It’s time for action</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ctr"/>
            <a:endPar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4000" b="1" cap="none" spc="0" dirty="0" smtClean="0">
                <a:ln w="1905"/>
                <a:solidFill>
                  <a:srgbClr val="00FF00"/>
                </a:solidFill>
                <a:effectLst>
                  <a:innerShdw blurRad="69850" dist="43180" dir="5400000">
                    <a:srgbClr val="000000">
                      <a:alpha val="65000"/>
                    </a:srgbClr>
                  </a:innerShdw>
                </a:effectLst>
              </a:rPr>
              <a:t>Together</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w</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 can solve any problem !!”</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stop_sign_with_traffic_cones_1600_clr_11636.png"/>
          <p:cNvPicPr>
            <a:picLocks noChangeAspect="1"/>
          </p:cNvPicPr>
          <p:nvPr/>
        </p:nvPicPr>
        <p:blipFill>
          <a:blip r:embed="rId3" cstate="print"/>
          <a:stretch>
            <a:fillRect/>
          </a:stretch>
        </p:blipFill>
        <p:spPr>
          <a:xfrm>
            <a:off x="2438400" y="1752600"/>
            <a:ext cx="4419600" cy="26186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3629BA-76BF-4714-B8BC-43AF5AD4A5B2}" type="slidenum">
              <a:rPr lang="en-US" smtClean="0"/>
              <a:pPr/>
              <a:t>3</a:t>
            </a:fld>
            <a:endParaRPr lang="en-US" dirty="0"/>
          </a:p>
        </p:txBody>
      </p:sp>
      <p:sp>
        <p:nvSpPr>
          <p:cNvPr id="6" name="Rectangle 5"/>
          <p:cNvSpPr/>
          <p:nvPr/>
        </p:nvSpPr>
        <p:spPr>
          <a:xfrm>
            <a:off x="231088" y="762000"/>
            <a:ext cx="8531912" cy="3785652"/>
          </a:xfrm>
          <a:prstGeom prst="rect">
            <a:avLst/>
          </a:prstGeom>
          <a:noFill/>
        </p:spPr>
        <p:txBody>
          <a:bodyPr wrap="square" lIns="91440" tIns="45720" rIns="91440" bIns="45720">
            <a:spAutoFit/>
          </a:bodyPr>
          <a:lstStyle/>
          <a:p>
            <a:pPr algn="ctr"/>
            <a:r>
              <a:rPr lang="en-US" sz="80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libri" pitchFamily="34" charset="0"/>
                <a:cs typeface="Calibri" pitchFamily="34" charset="0"/>
              </a:rPr>
              <a:t>Are </a:t>
            </a:r>
            <a:r>
              <a:rPr lang="en-US" sz="8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pitchFamily="34" charset="0"/>
                <a:cs typeface="Calibri" pitchFamily="34" charset="0"/>
              </a:rPr>
              <a:t>we</a:t>
            </a:r>
            <a:r>
              <a:rPr lang="en-US" sz="80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libri" pitchFamily="34" charset="0"/>
                <a:cs typeface="Calibri" pitchFamily="34" charset="0"/>
              </a:rPr>
              <a:t> learning from </a:t>
            </a:r>
          </a:p>
          <a:p>
            <a:pPr algn="ctr"/>
            <a:r>
              <a:rPr lang="en-US" sz="80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libri" pitchFamily="34" charset="0"/>
                <a:cs typeface="Calibri" pitchFamily="34" charset="0"/>
              </a:rPr>
              <a:t>incidents?</a:t>
            </a:r>
            <a:endParaRPr lang="en-US" sz="8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3629BA-76BF-4714-B8BC-43AF5AD4A5B2}" type="slidenum">
              <a:rPr lang="en-US" smtClean="0"/>
              <a:pPr/>
              <a:t>4</a:t>
            </a:fld>
            <a:endParaRPr lang="en-US" dirty="0"/>
          </a:p>
        </p:txBody>
      </p:sp>
      <p:sp>
        <p:nvSpPr>
          <p:cNvPr id="6" name="Rectangle 5"/>
          <p:cNvSpPr/>
          <p:nvPr/>
        </p:nvSpPr>
        <p:spPr>
          <a:xfrm>
            <a:off x="231088" y="762000"/>
            <a:ext cx="8531912" cy="4031873"/>
          </a:xfrm>
          <a:prstGeom prst="rect">
            <a:avLst/>
          </a:prstGeom>
          <a:noFill/>
        </p:spPr>
        <p:txBody>
          <a:bodyPr wrap="square" lIns="91440" tIns="45720" rIns="91440" bIns="45720">
            <a:spAutoFit/>
          </a:bodyPr>
          <a:lstStyle/>
          <a:p>
            <a:pPr algn="ctr"/>
            <a:r>
              <a:rPr lang="en-US" sz="80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libri" pitchFamily="34" charset="0"/>
                <a:cs typeface="Calibri" pitchFamily="34" charset="0"/>
              </a:rPr>
              <a:t>The following slides would suggest </a:t>
            </a:r>
          </a:p>
          <a:p>
            <a:pPr algn="ctr"/>
            <a:r>
              <a:rPr lang="en-US" sz="9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pitchFamily="34" charset="0"/>
                <a:cs typeface="Calibri" pitchFamily="34" charset="0"/>
              </a:rPr>
              <a:t>we are not!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7010400" y="6477000"/>
            <a:ext cx="1905000" cy="457200"/>
          </a:xfrm>
          <a:noFill/>
        </p:spPr>
        <p:txBody>
          <a:bodyPr/>
          <a:lstStyle/>
          <a:p>
            <a:fld id="{ED20055F-F736-4B7A-A206-20D0AC6F5046}" type="slidenum">
              <a:rPr lang="en-US" smtClean="0"/>
              <a:pPr/>
              <a:t>5</a:t>
            </a:fld>
            <a:endParaRPr lang="en-US" dirty="0" smtClean="0"/>
          </a:p>
        </p:txBody>
      </p:sp>
      <p:sp>
        <p:nvSpPr>
          <p:cNvPr id="17" name="Rectangle 16"/>
          <p:cNvSpPr/>
          <p:nvPr/>
        </p:nvSpPr>
        <p:spPr>
          <a:xfrm>
            <a:off x="1141620" y="76200"/>
            <a:ext cx="6717801"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Motor Vehicle Incidents (MVI)</a:t>
            </a:r>
            <a:endParaRPr lang="en-US" sz="3600" b="1" cap="all" spc="0" dirty="0">
              <a:ln w="0"/>
              <a:solidFill>
                <a:srgbClr val="C00000"/>
              </a:solidFill>
              <a:effectLst>
                <a:reflection blurRad="12700" stA="50000" endPos="50000" dist="5000" dir="5400000" sy="-100000" rotWithShape="0"/>
              </a:effectLst>
            </a:endParaRPr>
          </a:p>
        </p:txBody>
      </p:sp>
      <p:pic>
        <p:nvPicPr>
          <p:cNvPr id="9" name="Picture 8"/>
          <p:cNvPicPr/>
          <p:nvPr/>
        </p:nvPicPr>
        <p:blipFill>
          <a:blip r:embed="rId3" cstate="email">
            <a:extLst>
              <a:ext uri="{28A0092B-C50C-407E-A947-70E740481C1C}">
                <a14:useLocalDpi xmlns:a14="http://schemas.microsoft.com/office/drawing/2010/main" xmlns="" val="0"/>
              </a:ext>
            </a:extLst>
          </a:blip>
          <a:stretch>
            <a:fillRect/>
          </a:stretch>
        </p:blipFill>
        <p:spPr bwMode="auto">
          <a:xfrm>
            <a:off x="4724400" y="838200"/>
            <a:ext cx="4038600" cy="2667000"/>
          </a:xfrm>
          <a:prstGeom prst="rect">
            <a:avLst/>
          </a:prstGeom>
          <a:ln w="3175" cap="flat" cmpd="sng" algn="ctr">
            <a:noFill/>
            <a:prstDash val="solid"/>
            <a:round/>
            <a:headEnd type="none" w="med" len="med"/>
            <a:tailEnd type="none" w="med" len="med"/>
          </a:ln>
          <a:effectLst/>
          <a:extLst>
            <a:ext uri="{53640926-AAD7-44D8-BBD7-CCE9431645EC}">
              <a14:shadowObscured xmlns:a14="http://schemas.microsoft.com/office/drawing/2010/main" xmlns=""/>
            </a:ext>
          </a:extLst>
        </p:spPr>
      </p:pic>
      <p:pic>
        <p:nvPicPr>
          <p:cNvPr id="10" name="Picture 9"/>
          <p:cNvPicPr/>
          <p:nvPr/>
        </p:nvPicPr>
        <p:blipFill>
          <a:blip r:embed="rId4" cstate="email">
            <a:extLst>
              <a:ext uri="{28A0092B-C50C-407E-A947-70E740481C1C}">
                <a14:useLocalDpi xmlns:a14="http://schemas.microsoft.com/office/drawing/2010/main" xmlns="" val="0"/>
              </a:ext>
            </a:extLst>
          </a:blip>
          <a:srcRect r="26002" b="24706"/>
          <a:stretch>
            <a:fillRect/>
          </a:stretch>
        </p:blipFill>
        <p:spPr bwMode="auto">
          <a:xfrm>
            <a:off x="457200" y="3581400"/>
            <a:ext cx="3810000" cy="2667000"/>
          </a:xfrm>
          <a:prstGeom prst="rect">
            <a:avLst/>
          </a:prstGeom>
          <a:noFill/>
          <a:ln w="19050">
            <a:noFill/>
            <a:miter lim="800000"/>
            <a:headEnd/>
            <a:tailEnd/>
          </a:ln>
        </p:spPr>
      </p:pic>
      <p:pic>
        <p:nvPicPr>
          <p:cNvPr id="13" name="Picture 12"/>
          <p:cNvPicPr/>
          <p:nvPr/>
        </p:nvPicPr>
        <p:blipFill>
          <a:blip r:embed="rId5" cstate="email">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a:blip>
          <a:stretch>
            <a:fillRect/>
          </a:stretch>
        </p:blipFill>
        <p:spPr>
          <a:xfrm>
            <a:off x="457200" y="838200"/>
            <a:ext cx="3810000" cy="2655735"/>
          </a:xfrm>
          <a:prstGeom prst="rect">
            <a:avLst/>
          </a:prstGeom>
        </p:spPr>
      </p:pic>
      <p:pic>
        <p:nvPicPr>
          <p:cNvPr id="14" name="Picture 2" descr="Q:\QHSE\7. Implementation and Performance Monitoring\7.2 Incident Reporting, Investigation and Review\Incidents Production\WL, NCP, WHM\2016\19 RO WL Prado 29 June 16\Pictures\#1.jpg"/>
          <p:cNvPicPr>
            <a:picLocks noChangeAspect="1" noChangeArrowheads="1"/>
          </p:cNvPicPr>
          <p:nvPr/>
        </p:nvPicPr>
        <p:blipFill>
          <a:blip r:embed="rId6" cstate="email">
            <a:lum contrast="-20000"/>
            <a:extLst>
              <a:ext uri="{28A0092B-C50C-407E-A947-70E740481C1C}">
                <a14:useLocalDpi xmlns="" xmlns:a14="http://schemas.microsoft.com/office/drawing/2010/main" val="0"/>
              </a:ext>
            </a:extLst>
          </a:blip>
          <a:srcRect/>
          <a:stretch>
            <a:fillRect/>
          </a:stretch>
        </p:blipFill>
        <p:spPr bwMode="auto">
          <a:xfrm>
            <a:off x="4724400" y="3581400"/>
            <a:ext cx="4038600" cy="2667000"/>
          </a:xfrm>
          <a:prstGeom prst="rect">
            <a:avLst/>
          </a:prstGeom>
          <a:noFill/>
          <a:ln w="28575">
            <a:noFill/>
          </a:ln>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3292643" y="6320135"/>
            <a:ext cx="2558714" cy="461665"/>
          </a:xfrm>
          <a:prstGeom prst="rect">
            <a:avLst/>
          </a:prstGeom>
        </p:spPr>
        <p:txBody>
          <a:bodyPr wrap="none">
            <a:spAutoFit/>
          </a:bodyPr>
          <a:lstStyle/>
          <a:p>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a:t>
            </a:r>
            <a:endParaRPr lang="en-GB" dirty="0"/>
          </a:p>
        </p:txBody>
      </p:sp>
    </p:spTree>
    <p:extLst>
      <p:ext uri="{BB962C8B-B14F-4D97-AF65-F5344CB8AC3E}">
        <p14:creationId xmlns:p14="http://schemas.microsoft.com/office/powerpoint/2010/main" xmlns="" val="1581804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7010400" y="6477000"/>
            <a:ext cx="1905000" cy="457200"/>
          </a:xfrm>
          <a:noFill/>
        </p:spPr>
        <p:txBody>
          <a:bodyPr/>
          <a:lstStyle/>
          <a:p>
            <a:fld id="{ED20055F-F736-4B7A-A206-20D0AC6F5046}" type="slidenum">
              <a:rPr lang="en-US" smtClean="0"/>
              <a:pPr/>
              <a:t>6</a:t>
            </a:fld>
            <a:endParaRPr lang="en-US" dirty="0" smtClean="0"/>
          </a:p>
        </p:txBody>
      </p:sp>
      <p:sp>
        <p:nvSpPr>
          <p:cNvPr id="17" name="Rectangle 16"/>
          <p:cNvSpPr/>
          <p:nvPr/>
        </p:nvSpPr>
        <p:spPr>
          <a:xfrm>
            <a:off x="1141620" y="76200"/>
            <a:ext cx="6717801"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Motor Vehicle Incidents (</a:t>
            </a:r>
            <a:r>
              <a:rPr lang="en-GB" sz="3600" b="1" cap="all" spc="0" dirty="0" err="1" smtClean="0">
                <a:ln w="0"/>
                <a:solidFill>
                  <a:srgbClr val="C00000"/>
                </a:solidFill>
                <a:effectLst>
                  <a:reflection blurRad="12700" stA="50000" endPos="50000" dist="5000" dir="5400000" sy="-100000" rotWithShape="0"/>
                </a:effectLst>
                <a:latin typeface="Calibri" pitchFamily="34" charset="0"/>
                <a:cs typeface="Calibri" pitchFamily="34" charset="0"/>
              </a:rPr>
              <a:t>mvi</a:t>
            </a: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a:t>
            </a:r>
            <a:endParaRPr lang="en-US" sz="3600" b="1" cap="all" spc="0" dirty="0">
              <a:ln w="0"/>
              <a:solidFill>
                <a:srgbClr val="C00000"/>
              </a:solidFill>
              <a:effectLst>
                <a:reflection blurRad="12700" stA="50000" endPos="50000" dist="5000" dir="5400000" sy="-100000" rotWithShape="0"/>
              </a:effectLst>
            </a:endParaRPr>
          </a:p>
        </p:txBody>
      </p:sp>
      <p:graphicFrame>
        <p:nvGraphicFramePr>
          <p:cNvPr id="19" name="Chart 18"/>
          <p:cNvGraphicFramePr/>
          <p:nvPr/>
        </p:nvGraphicFramePr>
        <p:xfrm>
          <a:off x="228600" y="838200"/>
          <a:ext cx="86868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292643" y="6243935"/>
            <a:ext cx="2558714" cy="461665"/>
          </a:xfrm>
          <a:prstGeom prst="rect">
            <a:avLst/>
          </a:prstGeom>
        </p:spPr>
        <p:txBody>
          <a:bodyPr wrap="none">
            <a:spAutoFit/>
          </a:bodyPr>
          <a:lstStyle/>
          <a:p>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a:t>
            </a:r>
            <a:endParaRPr lang="en-GB" dirty="0"/>
          </a:p>
        </p:txBody>
      </p:sp>
    </p:spTree>
    <p:extLst>
      <p:ext uri="{BB962C8B-B14F-4D97-AF65-F5344CB8AC3E}">
        <p14:creationId xmlns:p14="http://schemas.microsoft.com/office/powerpoint/2010/main" xmlns="" val="1581804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rm_pain_1600_clr_3357.png"/>
          <p:cNvPicPr>
            <a:picLocks noChangeAspect="1"/>
          </p:cNvPicPr>
          <p:nvPr/>
        </p:nvPicPr>
        <p:blipFill>
          <a:blip r:embed="rId3" cstate="print"/>
          <a:stretch>
            <a:fillRect/>
          </a:stretch>
        </p:blipFill>
        <p:spPr>
          <a:xfrm>
            <a:off x="6734413" y="1406814"/>
            <a:ext cx="2409587" cy="4231986"/>
          </a:xfrm>
          <a:prstGeom prst="rect">
            <a:avLst/>
          </a:prstGeom>
        </p:spPr>
      </p:pic>
      <p:sp>
        <p:nvSpPr>
          <p:cNvPr id="7" name="Slide Number Placeholder 4"/>
          <p:cNvSpPr>
            <a:spLocks noGrp="1"/>
          </p:cNvSpPr>
          <p:nvPr>
            <p:ph type="sldNum" sz="quarter" idx="12"/>
          </p:nvPr>
        </p:nvSpPr>
        <p:spPr>
          <a:xfrm>
            <a:off x="7010400" y="6477000"/>
            <a:ext cx="1905000" cy="457200"/>
          </a:xfrm>
          <a:noFill/>
        </p:spPr>
        <p:txBody>
          <a:bodyPr/>
          <a:lstStyle/>
          <a:p>
            <a:fld id="{ED20055F-F736-4B7A-A206-20D0AC6F5046}" type="slidenum">
              <a:rPr lang="en-US" smtClean="0"/>
              <a:pPr/>
              <a:t>7</a:t>
            </a:fld>
            <a:endParaRPr lang="en-US" dirty="0" smtClean="0"/>
          </a:p>
        </p:txBody>
      </p:sp>
      <p:pic>
        <p:nvPicPr>
          <p:cNvPr id="13" name="Picture 12" descr="knee_pain_1600_clr_2143.png"/>
          <p:cNvPicPr>
            <a:picLocks noChangeAspect="1"/>
          </p:cNvPicPr>
          <p:nvPr/>
        </p:nvPicPr>
        <p:blipFill>
          <a:blip r:embed="rId4" cstate="print"/>
          <a:stretch>
            <a:fillRect/>
          </a:stretch>
        </p:blipFill>
        <p:spPr>
          <a:xfrm>
            <a:off x="-457200" y="1696446"/>
            <a:ext cx="2596991" cy="4018554"/>
          </a:xfrm>
          <a:prstGeom prst="rect">
            <a:avLst/>
          </a:prstGeom>
        </p:spPr>
      </p:pic>
      <p:pic>
        <p:nvPicPr>
          <p:cNvPr id="14" name="Picture 13" descr="backpain_pc_1600_clr_2144.png"/>
          <p:cNvPicPr>
            <a:picLocks noChangeAspect="1"/>
          </p:cNvPicPr>
          <p:nvPr/>
        </p:nvPicPr>
        <p:blipFill>
          <a:blip r:embed="rId5" cstate="print"/>
          <a:stretch>
            <a:fillRect/>
          </a:stretch>
        </p:blipFill>
        <p:spPr>
          <a:xfrm>
            <a:off x="4876800" y="3048000"/>
            <a:ext cx="2247281" cy="3733800"/>
          </a:xfrm>
          <a:prstGeom prst="rect">
            <a:avLst/>
          </a:prstGeom>
        </p:spPr>
      </p:pic>
      <p:pic>
        <p:nvPicPr>
          <p:cNvPr id="15" name="Picture 14" descr="chest_pain_1600_clr_2153.png"/>
          <p:cNvPicPr>
            <a:picLocks noChangeAspect="1"/>
          </p:cNvPicPr>
          <p:nvPr/>
        </p:nvPicPr>
        <p:blipFill>
          <a:blip r:embed="rId6" cstate="print"/>
          <a:stretch>
            <a:fillRect/>
          </a:stretch>
        </p:blipFill>
        <p:spPr>
          <a:xfrm>
            <a:off x="1447800" y="2895600"/>
            <a:ext cx="2082546" cy="3657600"/>
          </a:xfrm>
          <a:prstGeom prst="rect">
            <a:avLst/>
          </a:prstGeom>
        </p:spPr>
      </p:pic>
      <p:pic>
        <p:nvPicPr>
          <p:cNvPr id="16" name="Picture 15" descr="headache_pain_1600_clr_3364.png"/>
          <p:cNvPicPr>
            <a:picLocks noChangeAspect="1"/>
          </p:cNvPicPr>
          <p:nvPr/>
        </p:nvPicPr>
        <p:blipFill>
          <a:blip r:embed="rId7" cstate="print"/>
          <a:stretch>
            <a:fillRect/>
          </a:stretch>
        </p:blipFill>
        <p:spPr>
          <a:xfrm>
            <a:off x="3436561" y="1524000"/>
            <a:ext cx="1807274" cy="4038600"/>
          </a:xfrm>
          <a:prstGeom prst="rect">
            <a:avLst/>
          </a:prstGeom>
        </p:spPr>
      </p:pic>
      <p:sp>
        <p:nvSpPr>
          <p:cNvPr id="17" name="Rectangle 16"/>
          <p:cNvSpPr/>
          <p:nvPr/>
        </p:nvSpPr>
        <p:spPr>
          <a:xfrm>
            <a:off x="3535600" y="76200"/>
            <a:ext cx="1497846"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Bones</a:t>
            </a:r>
            <a:endParaRPr lang="en-US" sz="3600" b="1" cap="all" spc="0" dirty="0">
              <a:ln w="0"/>
              <a:solidFill>
                <a:srgbClr val="C00000"/>
              </a:solidFill>
              <a:effectLst>
                <a:reflection blurRad="12700" stA="50000" endPos="50000" dist="5000" dir="5400000" sy="-100000" rotWithShape="0"/>
              </a:effectLst>
            </a:endParaRPr>
          </a:p>
        </p:txBody>
      </p:sp>
      <p:sp>
        <p:nvSpPr>
          <p:cNvPr id="18" name="Rectangle 17"/>
          <p:cNvSpPr/>
          <p:nvPr/>
        </p:nvSpPr>
        <p:spPr>
          <a:xfrm>
            <a:off x="166987" y="864513"/>
            <a:ext cx="8539903" cy="43088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200" b="1" cap="all" spc="0" dirty="0" smtClean="0">
                <a:ln w="0"/>
                <a:solidFill>
                  <a:srgbClr val="7030A0"/>
                </a:solidFill>
                <a:effectLst>
                  <a:reflection blurRad="12700" stA="50000" endPos="50000" dist="5000" dir="5400000" sy="-100000" rotWithShape="0"/>
                </a:effectLst>
                <a:latin typeface="Calibri" pitchFamily="34" charset="0"/>
                <a:cs typeface="Calibri" pitchFamily="34" charset="0"/>
              </a:rPr>
              <a:t>Our families, friends &amp; colleagues have broken many of them</a:t>
            </a:r>
            <a:endParaRPr lang="en-US" sz="2200" b="1" cap="all" spc="0" dirty="0">
              <a:ln w="0"/>
              <a:solidFill>
                <a:srgbClr val="7030A0"/>
              </a:solidFill>
              <a:effectLst>
                <a:reflection blurRad="12700" stA="50000" endPos="50000" dist="5000" dir="5400000" sy="-100000" rotWithShape="0"/>
              </a:effectLst>
            </a:endParaRPr>
          </a:p>
        </p:txBody>
      </p:sp>
      <p:sp>
        <p:nvSpPr>
          <p:cNvPr id="10" name="Rectangle 9"/>
          <p:cNvSpPr/>
          <p:nvPr/>
        </p:nvSpPr>
        <p:spPr>
          <a:xfrm>
            <a:off x="3292643" y="6243935"/>
            <a:ext cx="2558714" cy="461665"/>
          </a:xfrm>
          <a:prstGeom prst="rect">
            <a:avLst/>
          </a:prstGeom>
        </p:spPr>
        <p:txBody>
          <a:bodyPr wrap="none">
            <a:spAutoFit/>
          </a:bodyPr>
          <a:lstStyle/>
          <a:p>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a:t>
            </a:r>
            <a:endParaRPr lang="en-GB" dirty="0"/>
          </a:p>
        </p:txBody>
      </p:sp>
    </p:spTree>
    <p:extLst>
      <p:ext uri="{BB962C8B-B14F-4D97-AF65-F5344CB8AC3E}">
        <p14:creationId xmlns:p14="http://schemas.microsoft.com/office/powerpoint/2010/main" xmlns="" val="1581804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ustom_figure_pain_spot_15571.gif"/>
          <p:cNvPicPr>
            <a:picLocks noChangeAspect="1"/>
          </p:cNvPicPr>
          <p:nvPr/>
        </p:nvPicPr>
        <p:blipFill>
          <a:blip r:embed="rId3" cstate="print"/>
          <a:stretch>
            <a:fillRect/>
          </a:stretch>
        </p:blipFill>
        <p:spPr>
          <a:xfrm>
            <a:off x="5562600" y="2514600"/>
            <a:ext cx="2735580" cy="3507154"/>
          </a:xfrm>
          <a:prstGeom prst="rect">
            <a:avLst/>
          </a:prstGeom>
        </p:spPr>
      </p:pic>
      <p:sp>
        <p:nvSpPr>
          <p:cNvPr id="7" name="Slide Number Placeholder 4"/>
          <p:cNvSpPr>
            <a:spLocks noGrp="1"/>
          </p:cNvSpPr>
          <p:nvPr>
            <p:ph type="sldNum" sz="quarter" idx="12"/>
          </p:nvPr>
        </p:nvSpPr>
        <p:spPr>
          <a:xfrm>
            <a:off x="7010400" y="6477000"/>
            <a:ext cx="1905000" cy="457200"/>
          </a:xfrm>
          <a:noFill/>
        </p:spPr>
        <p:txBody>
          <a:bodyPr/>
          <a:lstStyle/>
          <a:p>
            <a:fld id="{ED20055F-F736-4B7A-A206-20D0AC6F5046}" type="slidenum">
              <a:rPr lang="en-US" smtClean="0"/>
              <a:pPr/>
              <a:t>8</a:t>
            </a:fld>
            <a:endParaRPr lang="en-US" dirty="0" smtClean="0"/>
          </a:p>
        </p:txBody>
      </p:sp>
      <p:sp>
        <p:nvSpPr>
          <p:cNvPr id="8" name="Rectangle 7"/>
          <p:cNvSpPr/>
          <p:nvPr/>
        </p:nvSpPr>
        <p:spPr>
          <a:xfrm>
            <a:off x="1072677" y="76200"/>
            <a:ext cx="7048340"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HOW MANY HAVE WE fractured?</a:t>
            </a:r>
            <a:endParaRPr lang="en-US" sz="3600" b="1" cap="all" spc="0" dirty="0">
              <a:ln w="0"/>
              <a:solidFill>
                <a:srgbClr val="C00000"/>
              </a:solidFill>
              <a:effectLst>
                <a:reflection blurRad="12700" stA="50000" endPos="50000" dist="5000" dir="5400000" sy="-100000" rotWithShape="0"/>
              </a:effectLst>
            </a:endParaRPr>
          </a:p>
        </p:txBody>
      </p:sp>
      <p:sp>
        <p:nvSpPr>
          <p:cNvPr id="18" name="Rectangle 17"/>
          <p:cNvSpPr/>
          <p:nvPr/>
        </p:nvSpPr>
        <p:spPr>
          <a:xfrm>
            <a:off x="1447800" y="1352490"/>
            <a:ext cx="2971800" cy="400110"/>
          </a:xfrm>
          <a:prstGeom prst="rect">
            <a:avLst/>
          </a:prstGeom>
        </p:spPr>
        <p:txBody>
          <a:bodyPr wrap="square">
            <a:spAutoFit/>
          </a:bodyPr>
          <a:lstStyle/>
          <a:p>
            <a:pPr algn="ctr"/>
            <a:r>
              <a:rPr lang="en-US" sz="2000" b="1" dirty="0" smtClean="0">
                <a:solidFill>
                  <a:srgbClr val="0070C0"/>
                </a:solidFill>
                <a:latin typeface="Calibri" pitchFamily="34" charset="0"/>
                <a:cs typeface="Calibri" pitchFamily="34" charset="0"/>
              </a:rPr>
              <a:t>Adult has 206 bones</a:t>
            </a:r>
            <a:endParaRPr lang="en-US" sz="2000" dirty="0" smtClean="0">
              <a:solidFill>
                <a:srgbClr val="0070C0"/>
              </a:solidFill>
              <a:latin typeface="Calibri" pitchFamily="34" charset="0"/>
              <a:cs typeface="Calibri" pitchFamily="34" charset="0"/>
            </a:endParaRPr>
          </a:p>
        </p:txBody>
      </p:sp>
      <p:sp>
        <p:nvSpPr>
          <p:cNvPr id="21" name="Rectangle 20"/>
          <p:cNvSpPr/>
          <p:nvPr/>
        </p:nvSpPr>
        <p:spPr>
          <a:xfrm>
            <a:off x="5562600" y="914400"/>
            <a:ext cx="312420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49% </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to be exact!</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p:txBody>
      </p:sp>
      <p:graphicFrame>
        <p:nvGraphicFramePr>
          <p:cNvPr id="23" name="Chart 22"/>
          <p:cNvGraphicFramePr/>
          <p:nvPr/>
        </p:nvGraphicFramePr>
        <p:xfrm>
          <a:off x="152400" y="2438400"/>
          <a:ext cx="5562600" cy="3124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447800" y="2209800"/>
            <a:ext cx="3505200" cy="307777"/>
          </a:xfrm>
          <a:prstGeom prst="rect">
            <a:avLst/>
          </a:prstGeom>
          <a:noFill/>
        </p:spPr>
        <p:txBody>
          <a:bodyPr wrap="square" rtlCol="0">
            <a:spAutoFit/>
          </a:bodyPr>
          <a:lstStyle/>
          <a:p>
            <a:pPr algn="ctr"/>
            <a:r>
              <a:rPr lang="en-GB" sz="1400" b="1" dirty="0" smtClean="0">
                <a:latin typeface="Calibri" pitchFamily="34" charset="0"/>
                <a:cs typeface="Calibri" pitchFamily="34" charset="0"/>
              </a:rPr>
              <a:t>January 2015 – October 2016 </a:t>
            </a:r>
            <a:endParaRPr lang="en-GB" sz="1400" b="1" dirty="0">
              <a:latin typeface="Calibri" pitchFamily="34" charset="0"/>
              <a:cs typeface="Calibri" pitchFamily="34" charset="0"/>
            </a:endParaRPr>
          </a:p>
        </p:txBody>
      </p:sp>
      <p:sp>
        <p:nvSpPr>
          <p:cNvPr id="9" name="Rectangle 8"/>
          <p:cNvSpPr/>
          <p:nvPr/>
        </p:nvSpPr>
        <p:spPr>
          <a:xfrm>
            <a:off x="3292643" y="6243935"/>
            <a:ext cx="2558714" cy="461665"/>
          </a:xfrm>
          <a:prstGeom prst="rect">
            <a:avLst/>
          </a:prstGeom>
        </p:spPr>
        <p:txBody>
          <a:bodyPr wrap="none">
            <a:spAutoFit/>
          </a:bodyPr>
          <a:lstStyle/>
          <a:p>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a:t>
            </a:r>
            <a:endParaRPr lang="en-GB" dirty="0"/>
          </a:p>
        </p:txBody>
      </p:sp>
    </p:spTree>
    <p:extLst>
      <p:ext uri="{BB962C8B-B14F-4D97-AF65-F5344CB8AC3E}">
        <p14:creationId xmlns:p14="http://schemas.microsoft.com/office/powerpoint/2010/main" xmlns="" val="158180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nodeType="withEffect">
                                  <p:stCondLst>
                                    <p:cond delay="0"/>
                                  </p:stCondLst>
                                  <p:childTnLst>
                                    <p:animClr clrSpc="rgb">
                                      <p:cBhvr override="childStyle">
                                        <p:cTn id="6" dur="250" autoRev="1" fill="hold"/>
                                        <p:tgtEl>
                                          <p:spTgt spid="17"/>
                                        </p:tgtEl>
                                        <p:attrNameLst>
                                          <p:attrName>style.color</p:attrName>
                                        </p:attrNameLst>
                                      </p:cBhvr>
                                      <p:to>
                                        <a:schemeClr val="bg1"/>
                                      </p:to>
                                    </p:animClr>
                                    <p:animClr clrSpc="rgb">
                                      <p:cBhvr>
                                        <p:cTn id="7" dur="250" autoRev="1" fill="hold"/>
                                        <p:tgtEl>
                                          <p:spTgt spid="17"/>
                                        </p:tgtEl>
                                        <p:attrNameLst>
                                          <p:attrName>fillcolor</p:attrName>
                                        </p:attrNameLst>
                                      </p:cBhvr>
                                      <p:to>
                                        <a:schemeClr val="bg1"/>
                                      </p:to>
                                    </p:animClr>
                                    <p:set>
                                      <p:cBhvr>
                                        <p:cTn id="8" dur="250" autoRev="1" fill="hold"/>
                                        <p:tgtEl>
                                          <p:spTgt spid="17"/>
                                        </p:tgtEl>
                                        <p:attrNameLst>
                                          <p:attrName>fill.type</p:attrName>
                                        </p:attrNameLst>
                                      </p:cBhvr>
                                      <p:to>
                                        <p:strVal val="solid"/>
                                      </p:to>
                                    </p:set>
                                    <p:set>
                                      <p:cBhvr>
                                        <p:cTn id="9" dur="250" autoRev="1"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3629BA-76BF-4714-B8BC-43AF5AD4A5B2}" type="slidenum">
              <a:rPr lang="en-US" smtClean="0"/>
              <a:pPr/>
              <a:t>9</a:t>
            </a:fld>
            <a:endParaRPr lang="en-US" dirty="0"/>
          </a:p>
        </p:txBody>
      </p:sp>
      <p:sp>
        <p:nvSpPr>
          <p:cNvPr id="6" name="Rectangle 5"/>
          <p:cNvSpPr/>
          <p:nvPr/>
        </p:nvSpPr>
        <p:spPr>
          <a:xfrm>
            <a:off x="223542" y="76200"/>
            <a:ext cx="8746626"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spc="0" dirty="0" smtClean="0">
                <a:ln w="0"/>
                <a:solidFill>
                  <a:srgbClr val="C00000"/>
                </a:solidFill>
                <a:effectLst>
                  <a:reflection blurRad="12700" stA="50000" endPos="50000" dist="5000" dir="5400000" sy="-100000" rotWithShape="0"/>
                </a:effectLst>
                <a:latin typeface="Calibri" pitchFamily="34" charset="0"/>
                <a:cs typeface="Calibri" pitchFamily="34" charset="0"/>
              </a:rPr>
              <a:t>Hands And fingers in Well Engineering</a:t>
            </a:r>
            <a:endParaRPr lang="en-US" sz="3600" b="1" cap="all" spc="0" dirty="0">
              <a:ln w="0"/>
              <a:solidFill>
                <a:srgbClr val="C00000"/>
              </a:solidFill>
              <a:effectLst>
                <a:reflection blurRad="12700" stA="50000" endPos="50000" dist="5000" dir="5400000" sy="-100000" rotWithShape="0"/>
              </a:effectLst>
            </a:endParaRPr>
          </a:p>
        </p:txBody>
      </p:sp>
      <p:sp>
        <p:nvSpPr>
          <p:cNvPr id="5" name="Rectangle 4"/>
          <p:cNvSpPr/>
          <p:nvPr/>
        </p:nvSpPr>
        <p:spPr>
          <a:xfrm>
            <a:off x="3292643" y="6243935"/>
            <a:ext cx="2558714" cy="461665"/>
          </a:xfrm>
          <a:prstGeom prst="rect">
            <a:avLst/>
          </a:prstGeom>
        </p:spPr>
        <p:txBody>
          <a:bodyPr wrap="none">
            <a:spAutoFit/>
          </a:bodyPr>
          <a:lstStyle/>
          <a:p>
            <a:r>
              <a:rPr lang="en-US"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Repeat	</a:t>
            </a:r>
            <a:r>
              <a:rPr lang="ar-OM" b="1" cap="all" dirty="0" smtClean="0">
                <a:ln w="0"/>
                <a:solidFill>
                  <a:srgbClr val="FF0000"/>
                </a:solidFill>
                <a:effectLst>
                  <a:reflection blurRad="12700" stA="50000" endPos="50000" dist="5000" dir="5400000" sy="-100000" rotWithShape="0"/>
                </a:effectLst>
                <a:latin typeface="Calibri" pitchFamily="34" charset="0"/>
                <a:cs typeface="Calibri" pitchFamily="34" charset="0"/>
              </a:rPr>
              <a:t>تكرار</a:t>
            </a:r>
            <a:endParaRPr lang="en-GB" dirty="0"/>
          </a:p>
        </p:txBody>
      </p:sp>
      <p:graphicFrame>
        <p:nvGraphicFramePr>
          <p:cNvPr id="7" name="Chart 6"/>
          <p:cNvGraphicFramePr/>
          <p:nvPr/>
        </p:nvGraphicFramePr>
        <p:xfrm>
          <a:off x="228600" y="1676400"/>
          <a:ext cx="47244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85800" y="1524000"/>
            <a:ext cx="3505200" cy="307777"/>
          </a:xfrm>
          <a:prstGeom prst="rect">
            <a:avLst/>
          </a:prstGeom>
          <a:noFill/>
        </p:spPr>
        <p:txBody>
          <a:bodyPr wrap="square" rtlCol="0">
            <a:spAutoFit/>
          </a:bodyPr>
          <a:lstStyle/>
          <a:p>
            <a:pPr algn="ctr"/>
            <a:r>
              <a:rPr lang="en-GB" sz="1400" b="1" dirty="0" smtClean="0">
                <a:latin typeface="Calibri" pitchFamily="34" charset="0"/>
                <a:cs typeface="Calibri" pitchFamily="34" charset="0"/>
              </a:rPr>
              <a:t>H &amp; F January 2015 – October 2016 </a:t>
            </a:r>
            <a:endParaRPr lang="en-GB" sz="1400" b="1" dirty="0">
              <a:latin typeface="Calibri" pitchFamily="34" charset="0"/>
              <a:cs typeface="Calibri" pitchFamily="34" charset="0"/>
            </a:endParaRPr>
          </a:p>
        </p:txBody>
      </p:sp>
      <p:sp>
        <p:nvSpPr>
          <p:cNvPr id="10" name="TextBox 9"/>
          <p:cNvSpPr txBox="1"/>
          <p:nvPr/>
        </p:nvSpPr>
        <p:spPr>
          <a:xfrm>
            <a:off x="2057400" y="5638800"/>
            <a:ext cx="3505200" cy="307777"/>
          </a:xfrm>
          <a:prstGeom prst="rect">
            <a:avLst/>
          </a:prstGeom>
          <a:noFill/>
        </p:spPr>
        <p:txBody>
          <a:bodyPr wrap="square" rtlCol="0">
            <a:spAutoFit/>
          </a:bodyPr>
          <a:lstStyle/>
          <a:p>
            <a:pPr algn="ctr"/>
            <a:r>
              <a:rPr lang="en-GB" sz="1400" b="1" dirty="0" smtClean="0">
                <a:latin typeface="Calibri" pitchFamily="34" charset="0"/>
                <a:cs typeface="Calibri" pitchFamily="34" charset="0"/>
              </a:rPr>
              <a:t>  </a:t>
            </a:r>
            <a:endParaRPr lang="en-GB" sz="1400" b="1" dirty="0">
              <a:latin typeface="Calibri" pitchFamily="34" charset="0"/>
              <a:cs typeface="Calibri" pitchFamily="34" charset="0"/>
            </a:endParaRPr>
          </a:p>
        </p:txBody>
      </p:sp>
      <p:pic>
        <p:nvPicPr>
          <p:cNvPr id="11" name="Picture 10" descr="Oil_Rig_Main_Drill_Floor.png"/>
          <p:cNvPicPr>
            <a:picLocks noChangeAspect="1"/>
          </p:cNvPicPr>
          <p:nvPr/>
        </p:nvPicPr>
        <p:blipFill>
          <a:blip r:embed="rId4" cstate="print"/>
          <a:stretch>
            <a:fillRect/>
          </a:stretch>
        </p:blipFill>
        <p:spPr>
          <a:xfrm>
            <a:off x="5029200" y="1600200"/>
            <a:ext cx="3696915" cy="3835897"/>
          </a:xfrm>
          <a:prstGeom prst="rect">
            <a:avLst/>
          </a:prstGeom>
        </p:spPr>
      </p:pic>
      <p:sp>
        <p:nvSpPr>
          <p:cNvPr id="12" name="Cloud Callout 11"/>
          <p:cNvSpPr/>
          <p:nvPr/>
        </p:nvSpPr>
        <p:spPr bwMode="auto">
          <a:xfrm>
            <a:off x="4648200" y="1600200"/>
            <a:ext cx="2667000" cy="838200"/>
          </a:xfrm>
          <a:prstGeom prst="cloudCallout">
            <a:avLst>
              <a:gd name="adj1" fmla="val 30284"/>
              <a:gd name="adj2" fmla="val 122127"/>
            </a:avLst>
          </a:prstGeom>
          <a:solidFill>
            <a:schemeClr val="bg1">
              <a:alpha val="3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5029200" y="1752601"/>
            <a:ext cx="2209800" cy="584775"/>
          </a:xfrm>
          <a:prstGeom prst="rect">
            <a:avLst/>
          </a:prstGeom>
          <a:noFill/>
        </p:spPr>
        <p:txBody>
          <a:bodyPr wrap="square" rtlCol="0">
            <a:spAutoFit/>
          </a:bodyPr>
          <a:lstStyle/>
          <a:p>
            <a:r>
              <a:rPr lang="en-US" sz="1600" b="1" dirty="0" smtClean="0">
                <a:solidFill>
                  <a:srgbClr val="0000FF"/>
                </a:solidFill>
                <a:latin typeface="Calibri" pitchFamily="34" charset="0"/>
                <a:cs typeface="Calibri" pitchFamily="34" charset="0"/>
              </a:rPr>
              <a:t>All these incidents  Happened  on Rig floor </a:t>
            </a:r>
            <a:endParaRPr lang="en-US" sz="1600" b="1" dirty="0">
              <a:solidFill>
                <a:srgbClr val="0000FF"/>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4880e4f8-4b7d-4bdd-91e3-e10d47036eca">English 1</Language>
    <DocId xmlns="4880e4f8-4b7d-4bdd-91e3-e10d47036eca">91784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9553B2F6-3E63-4A3D-868C-0AD83911C486}"/>
</file>

<file path=customXml/itemProps2.xml><?xml version="1.0" encoding="utf-8"?>
<ds:datastoreItem xmlns:ds="http://schemas.openxmlformats.org/officeDocument/2006/customXml" ds:itemID="{9AFF021C-099E-421A-B166-0C7F19820FDB}"/>
</file>

<file path=customXml/itemProps3.xml><?xml version="1.0" encoding="utf-8"?>
<ds:datastoreItem xmlns:ds="http://schemas.openxmlformats.org/officeDocument/2006/customXml" ds:itemID="{3C27523B-E743-4304-8770-59281630041A}"/>
</file>

<file path=docProps/app.xml><?xml version="1.0" encoding="utf-8"?>
<Properties xmlns="http://schemas.openxmlformats.org/officeDocument/2006/extended-properties" xmlns:vt="http://schemas.openxmlformats.org/officeDocument/2006/docPropsVTypes">
  <Template/>
  <TotalTime>5751</TotalTime>
  <Words>1321</Words>
  <Application>Microsoft Office PowerPoint</Application>
  <PresentationFormat>On-screen Show (4:3)</PresentationFormat>
  <Paragraphs>201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Repeat Incidents Engagement Pack</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Shell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Contractor RTA LTI on xx.xx.xx</dc:title>
  <dc:creator>MU93647</dc:creator>
  <cp:lastModifiedBy>mu50143</cp:lastModifiedBy>
  <cp:revision>593</cp:revision>
  <dcterms:created xsi:type="dcterms:W3CDTF">2001-05-03T06:07:08Z</dcterms:created>
  <dcterms:modified xsi:type="dcterms:W3CDTF">2016-11-20T09:25:04Z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