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IMG_0496.JPG"/>
          <p:cNvPicPr>
            <a:picLocks noChangeAspect="1"/>
          </p:cNvPicPr>
          <p:nvPr/>
        </p:nvPicPr>
        <p:blipFill>
          <a:blip r:embed="rId3" cstate="print"/>
          <a:stretch>
            <a:fillRect/>
          </a:stretch>
        </p:blipFill>
        <p:spPr>
          <a:xfrm>
            <a:off x="5791200" y="1828800"/>
            <a:ext cx="3200400" cy="2286000"/>
          </a:xfrm>
          <a:prstGeom prst="rect">
            <a:avLst/>
          </a:prstGeom>
        </p:spPr>
      </p:pic>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5"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333287461"/>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(#40)</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1095565</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27.11.2016 at 08:00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Workshop Yard 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14800"/>
            <a:ext cx="4800600" cy="762000"/>
          </a:xfrm>
          <a:prstGeom prst="wedgeRoundRectCallout">
            <a:avLst>
              <a:gd name="adj1" fmla="val 69366"/>
              <a:gd name="adj2" fmla="val 7766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use the correct equipment for the task?</a:t>
            </a:r>
          </a:p>
          <a:p>
            <a:pPr marL="342900" indent="-342900">
              <a:buAutoNum type="arabicPeriod"/>
            </a:pPr>
            <a:r>
              <a:rPr lang="en-US" sz="1200" dirty="0">
                <a:solidFill>
                  <a:srgbClr val="000000"/>
                </a:solidFill>
                <a:latin typeface="Calibri" pitchFamily="34" charset="0"/>
                <a:cs typeface="Calibri" pitchFamily="34" charset="0"/>
              </a:rPr>
              <a:t>Do you assess the weight of an object before manual handling?</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 </a:t>
            </a:r>
          </a:p>
          <a:p>
            <a:pPr marL="342900" indent="-342900">
              <a:buFontTx/>
              <a:buAutoNum type="arabicPeriod"/>
            </a:pPr>
            <a:endParaRPr lang="en-US" sz="1200" dirty="0">
              <a:solidFill>
                <a:srgbClr val="000000"/>
              </a:solidFill>
              <a:latin typeface="Calibri" pitchFamily="34" charset="0"/>
              <a:cs typeface="Calibri" pitchFamily="34" charset="0"/>
            </a:endParaRP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76200" y="2457509"/>
            <a:ext cx="5562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400" dirty="0">
                <a:latin typeface="Calibri" pitchFamily="34" charset="0"/>
                <a:cs typeface="Calibri" pitchFamily="34" charset="0"/>
              </a:rPr>
              <a:t>After painting an inspection tool rack a Technician assisted by a 3</a:t>
            </a:r>
            <a:r>
              <a:rPr lang="en-US" sz="1400" baseline="30000" dirty="0">
                <a:latin typeface="Calibri" pitchFamily="34" charset="0"/>
                <a:cs typeface="Calibri" pitchFamily="34" charset="0"/>
              </a:rPr>
              <a:t>rd</a:t>
            </a:r>
            <a:r>
              <a:rPr lang="en-US" sz="1400" dirty="0">
                <a:latin typeface="Calibri" pitchFamily="34" charset="0"/>
                <a:cs typeface="Calibri" pitchFamily="34" charset="0"/>
              </a:rPr>
              <a:t> party Fork Truck Driver attempted to manually turn the tool rack weighing 280kg over to paint the other side, the tool rack was dropped trapping the Fork Truck Drivers  left foot underneath resulting in a fracture.</a:t>
            </a:r>
          </a:p>
        </p:txBody>
      </p:sp>
      <p:sp>
        <p:nvSpPr>
          <p:cNvPr id="17" name="TextBox 16"/>
          <p:cNvSpPr txBox="1"/>
          <p:nvPr/>
        </p:nvSpPr>
        <p:spPr>
          <a:xfrm>
            <a:off x="6781800" y="4267200"/>
            <a:ext cx="1676400" cy="276999"/>
          </a:xfrm>
          <a:prstGeom prst="rect">
            <a:avLst/>
          </a:prstGeom>
          <a:noFill/>
          <a:ln>
            <a:solidFill>
              <a:schemeClr val="tx1"/>
            </a:solidFill>
          </a:ln>
        </p:spPr>
        <p:txBody>
          <a:bodyPr wrap="square" rtlCol="0">
            <a:spAutoFit/>
          </a:bodyPr>
          <a:lstStyle/>
          <a:p>
            <a:pPr algn="ctr"/>
            <a:r>
              <a:rPr lang="en-GB" sz="1200" dirty="0">
                <a:latin typeface="+mj-lt"/>
              </a:rPr>
              <a:t>Foot crush point</a:t>
            </a:r>
          </a:p>
        </p:txBody>
      </p:sp>
      <p:cxnSp>
        <p:nvCxnSpPr>
          <p:cNvPr id="22" name="Straight Arrow Connector 21"/>
          <p:cNvCxnSpPr>
            <a:stCxn id="17" idx="0"/>
          </p:cNvCxnSpPr>
          <p:nvPr/>
        </p:nvCxnSpPr>
        <p:spPr bwMode="auto">
          <a:xfrm flipH="1" flipV="1">
            <a:off x="7467600" y="3810000"/>
            <a:ext cx="152400" cy="4572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pic>
        <p:nvPicPr>
          <p:cNvPr id="19" name="Picture 18" descr="Dropped object on himself.png"/>
          <p:cNvPicPr>
            <a:picLocks noChangeAspect="1"/>
          </p:cNvPicPr>
          <p:nvPr/>
        </p:nvPicPr>
        <p:blipFill>
          <a:blip r:embed="rId6" cstate="print"/>
          <a:stretch>
            <a:fillRect/>
          </a:stretch>
        </p:blipFill>
        <p:spPr>
          <a:xfrm>
            <a:off x="533400" y="762000"/>
            <a:ext cx="810177" cy="1329654"/>
          </a:xfrm>
          <a:prstGeom prst="rect">
            <a:avLst/>
          </a:prstGeom>
        </p:spPr>
      </p:pic>
      <p:sp>
        <p:nvSpPr>
          <p:cNvPr id="27" name="Explosion 1 26"/>
          <p:cNvSpPr/>
          <p:nvPr/>
        </p:nvSpPr>
        <p:spPr bwMode="auto">
          <a:xfrm>
            <a:off x="7391400" y="3657600"/>
            <a:ext cx="152400" cy="1524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91785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73B3CB4-6EB2-42FD-BDDA-4779EFE9AFA8}"/>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4880E4F8-4B7D-4BDD-91E3-E10D47036ECA"/>
    <ds:schemaRef ds:uri="http://www.w3.org/XML/1998/namespace"/>
    <ds:schemaRef ds:uri="http://schemas.microsoft.com/office/2006/documentManagement/types"/>
    <ds:schemaRef ds:uri="http://schemas.microsoft.com/office/2006/metadata/properties"/>
    <ds:schemaRef ds:uri="http://purl.org/dc/elements/1.1/"/>
    <ds:schemaRef ds:uri="http://schemas.microsoft.com/sharepoint/v3"/>
    <ds:schemaRef ds:uri="http://schemas.microsoft.com/office/infopath/2007/PartnerControls"/>
    <ds:schemaRef ds:uri="4880e4f8-4b7d-4bdd-91e3-e10d47036eca"/>
    <ds:schemaRef ds:uri="http://purl.org/dc/dcmitype/"/>
    <ds:schemaRef ds:uri="9d51eac6-a7d5-47f5-a119-63d146adb134"/>
    <ds:schemaRef ds:uri="http://schemas.openxmlformats.org/package/2006/metadata/core-properties"/>
    <ds:schemaRef ds:uri="http://schemas.microsoft.com/sharepoint/v3/field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5909</TotalTime>
  <Words>157</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654</cp:revision>
  <dcterms:created xsi:type="dcterms:W3CDTF">2001-05-03T06:07:08Z</dcterms:created>
  <dcterms:modified xsi:type="dcterms:W3CDTF">2024-04-21T06:42:43Z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