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40" autoAdjust="0"/>
    <p:restoredTop sz="95747" autoAdjust="0"/>
  </p:normalViewPr>
  <p:slideViewPr>
    <p:cSldViewPr>
      <p:cViewPr varScale="1">
        <p:scale>
          <a:sx n="73" d="100"/>
          <a:sy n="73" d="100"/>
        </p:scale>
        <p:origin x="145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descr="IMG_0496.JPG"/>
          <p:cNvPicPr>
            <a:picLocks noChangeAspect="1"/>
          </p:cNvPicPr>
          <p:nvPr/>
        </p:nvPicPr>
        <p:blipFill>
          <a:blip r:embed="rId3" cstate="print"/>
          <a:stretch>
            <a:fillRect/>
          </a:stretch>
        </p:blipFill>
        <p:spPr>
          <a:xfrm>
            <a:off x="5791200" y="1828800"/>
            <a:ext cx="3200400" cy="2286000"/>
          </a:xfrm>
          <a:prstGeom prst="rect">
            <a:avLst/>
          </a:prstGeom>
        </p:spPr>
      </p:pic>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152400" y="2067580"/>
            <a:ext cx="5562600" cy="523220"/>
          </a:xfrm>
          <a:prstGeom prst="rect">
            <a:avLst/>
          </a:prstGeom>
          <a:noFill/>
          <a:ln w="9525">
            <a:noFill/>
            <a:miter lim="800000"/>
            <a:headEnd/>
            <a:tailEnd/>
          </a:ln>
        </p:spPr>
        <p:txBody>
          <a:bodyPr wrap="square">
            <a:spAutoFit/>
          </a:bodyPr>
          <a:lstStyle/>
          <a:p>
            <a:r>
              <a:rPr lang="en-US" sz="1600" b="1" dirty="0">
                <a:solidFill>
                  <a:schemeClr val="accent2"/>
                </a:solidFill>
                <a:latin typeface="+mj-lt"/>
                <a:cs typeface="Calibri" pitchFamily="34" charset="0"/>
              </a:rPr>
              <a:t>What happened</a:t>
            </a:r>
          </a:p>
          <a:p>
            <a:endParaRPr lang="en-US" sz="1200" dirty="0"/>
          </a:p>
        </p:txBody>
      </p:sp>
      <p:sp>
        <p:nvSpPr>
          <p:cNvPr id="18" name="Rectangle 4"/>
          <p:cNvSpPr>
            <a:spLocks noChangeArrowheads="1"/>
          </p:cNvSpPr>
          <p:nvPr/>
        </p:nvSpPr>
        <p:spPr bwMode="auto">
          <a:xfrm>
            <a:off x="381000" y="3581400"/>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4" cstate="email"/>
          <a:srcRect/>
          <a:stretch>
            <a:fillRect/>
          </a:stretch>
        </p:blipFill>
        <p:spPr bwMode="auto">
          <a:xfrm>
            <a:off x="152400" y="55626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7150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5" cstate="email"/>
          <a:stretch>
            <a:fillRect/>
          </a:stretch>
        </p:blipFill>
        <p:spPr>
          <a:xfrm>
            <a:off x="5543550" y="4572001"/>
            <a:ext cx="857250" cy="1905000"/>
          </a:xfrm>
          <a:prstGeom prst="rect">
            <a:avLst/>
          </a:prstGeom>
        </p:spPr>
      </p:pic>
      <p:graphicFrame>
        <p:nvGraphicFramePr>
          <p:cNvPr id="32" name="Table 31"/>
          <p:cNvGraphicFramePr>
            <a:graphicFrameLocks noGrp="1"/>
          </p:cNvGraphicFramePr>
          <p:nvPr>
            <p:extLst>
              <p:ext uri="{D42A27DB-BD31-4B8C-83A1-F6EECF244321}">
                <p14:modId xmlns:p14="http://schemas.microsoft.com/office/powerpoint/2010/main" val="1333287461"/>
              </p:ext>
            </p:extLst>
          </p:nvPr>
        </p:nvGraphicFramePr>
        <p:xfrm>
          <a:off x="1904999" y="762000"/>
          <a:ext cx="7162801" cy="914400"/>
        </p:xfrm>
        <a:graphic>
          <a:graphicData uri="http://schemas.openxmlformats.org/drawingml/2006/table">
            <a:tbl>
              <a:tblPr firstRow="1" bandRow="1">
                <a:tableStyleId>{5C22544A-7EE6-4342-B048-85BDC9FD1C3A}</a:tableStyleId>
              </a:tblPr>
              <a:tblGrid>
                <a:gridCol w="1634987">
                  <a:extLst>
                    <a:ext uri="{9D8B030D-6E8A-4147-A177-3AD203B41FA5}">
                      <a16:colId xmlns:a16="http://schemas.microsoft.com/office/drawing/2014/main" val="20000"/>
                    </a:ext>
                  </a:extLst>
                </a:gridCol>
                <a:gridCol w="2179983">
                  <a:extLst>
                    <a:ext uri="{9D8B030D-6E8A-4147-A177-3AD203B41FA5}">
                      <a16:colId xmlns:a16="http://schemas.microsoft.com/office/drawing/2014/main" val="20001"/>
                    </a:ext>
                  </a:extLst>
                </a:gridCol>
                <a:gridCol w="1574860">
                  <a:extLst>
                    <a:ext uri="{9D8B030D-6E8A-4147-A177-3AD203B41FA5}">
                      <a16:colId xmlns:a16="http://schemas.microsoft.com/office/drawing/2014/main" val="20002"/>
                    </a:ext>
                  </a:extLst>
                </a:gridCol>
                <a:gridCol w="1772971">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a:txBody>
                    <a:bodyPr/>
                    <a:lstStyle/>
                    <a:p>
                      <a:r>
                        <a:rPr lang="en-US" sz="1400" b="0" kern="1200" dirty="0">
                          <a:solidFill>
                            <a:schemeClr val="tx1"/>
                          </a:solidFill>
                          <a:latin typeface="Calibri" pitchFamily="34" charset="0"/>
                          <a:ea typeface="+mn-ea"/>
                          <a:cs typeface="Calibri" pitchFamily="34" charset="0"/>
                        </a:rPr>
                        <a:t>LTI (#40)</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PIM ID </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1095565</a:t>
                      </a: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a:solidFill>
                            <a:schemeClr val="tx1"/>
                          </a:solidFill>
                          <a:latin typeface="Calibri" pitchFamily="34" charset="0"/>
                          <a:ea typeface="+mn-ea"/>
                          <a:cs typeface="Calibri" pitchFamily="34" charset="0"/>
                        </a:rPr>
                        <a:t>27.11.2016 at 08:00 hrs.</a:t>
                      </a:r>
                      <a:endParaRPr lang="en-US" sz="1400" b="0" kern="1200" dirty="0">
                        <a:solidFill>
                          <a:schemeClr val="tx1"/>
                        </a:solidFill>
                        <a:latin typeface="Calibri" pitchFamily="34" charset="0"/>
                        <a:ea typeface="+mn-ea"/>
                        <a:cs typeface="Calibri" pitchFamily="34" charset="0"/>
                      </a:endParaRP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Workshop Yard Nimr</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endParaRPr lang="en-GB" sz="1600" b="1"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152400" y="4114800"/>
            <a:ext cx="4800600" cy="762000"/>
          </a:xfrm>
          <a:prstGeom prst="wedgeRoundRectCallout">
            <a:avLst>
              <a:gd name="adj1" fmla="val 69366"/>
              <a:gd name="adj2" fmla="val 77668"/>
              <a:gd name="adj3" fmla="val 16667"/>
            </a:avLst>
          </a:prstGeom>
          <a:solidFill>
            <a:srgbClr val="FFC000">
              <a:alpha val="59999"/>
            </a:srgbClr>
          </a:solidFill>
          <a:ln w="9525" algn="ctr">
            <a:solidFill>
              <a:schemeClr val="tx1"/>
            </a:solidFill>
            <a:round/>
            <a:headEnd/>
            <a:tailEnd/>
          </a:ln>
        </p:spPr>
        <p:txBody>
          <a:bodyPr/>
          <a:lstStyle/>
          <a:p>
            <a:pPr marL="342900" indent="-342900">
              <a:buAutoNum type="arabicPeriod"/>
            </a:pPr>
            <a:r>
              <a:rPr lang="en-US" sz="1200" dirty="0">
                <a:solidFill>
                  <a:srgbClr val="000000"/>
                </a:solidFill>
                <a:latin typeface="Calibri" pitchFamily="34" charset="0"/>
                <a:cs typeface="Calibri" pitchFamily="34" charset="0"/>
              </a:rPr>
              <a:t>Do you ensure you use the correct equipment for the task?</a:t>
            </a:r>
          </a:p>
          <a:p>
            <a:pPr marL="342900" indent="-342900">
              <a:buAutoNum type="arabicPeriod"/>
            </a:pPr>
            <a:r>
              <a:rPr lang="en-US" sz="1200" dirty="0">
                <a:solidFill>
                  <a:srgbClr val="000000"/>
                </a:solidFill>
                <a:latin typeface="Calibri" pitchFamily="34" charset="0"/>
                <a:cs typeface="Calibri" pitchFamily="34" charset="0"/>
              </a:rPr>
              <a:t>Do you assess the weight of an object before manual handling?</a:t>
            </a:r>
          </a:p>
          <a:p>
            <a:pPr marL="342900" indent="-342900">
              <a:buFontTx/>
              <a:buAutoNum type="arabicPeriod"/>
            </a:pPr>
            <a:r>
              <a:rPr lang="en-US" sz="1200" dirty="0">
                <a:solidFill>
                  <a:srgbClr val="000000"/>
                </a:solidFill>
                <a:latin typeface="Calibri" pitchFamily="34" charset="0"/>
                <a:cs typeface="Calibri" pitchFamily="34" charset="0"/>
              </a:rPr>
              <a:t>Do you consider if you are in the ‘line of fire’? </a:t>
            </a:r>
          </a:p>
          <a:p>
            <a:pPr marL="342900" indent="-342900">
              <a:buFontTx/>
              <a:buAutoNum type="arabicPeriod"/>
            </a:pPr>
            <a:endParaRPr lang="en-US" sz="1200" dirty="0">
              <a:solidFill>
                <a:srgbClr val="000000"/>
              </a:solidFill>
              <a:latin typeface="Calibri" pitchFamily="34" charset="0"/>
              <a:cs typeface="Calibri" pitchFamily="34" charset="0"/>
            </a:endParaRPr>
          </a:p>
          <a:p>
            <a:pPr marL="342900" indent="-34290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buFont typeface="Arial" charset="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buFont typeface="Arial" charset="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buFont typeface="Arial" charset="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endParaRPr lang="en-GB" sz="1400" dirty="0">
              <a:solidFill>
                <a:srgbClr val="000000"/>
              </a:solidFill>
              <a:latin typeface="Calibri" pitchFamily="34" charset="0"/>
              <a:cs typeface="Calibri" pitchFamily="34" charset="0"/>
            </a:endParaRPr>
          </a:p>
          <a:p>
            <a:pPr marL="342900" indent="-342900"/>
            <a:endParaRPr lang="en-GB" sz="1400" dirty="0">
              <a:solidFill>
                <a:srgbClr val="000000"/>
              </a:solidFill>
              <a:latin typeface="Calibri" pitchFamily="34" charset="0"/>
              <a:cs typeface="Calibri" pitchFamily="34" charset="0"/>
            </a:endParaRPr>
          </a:p>
        </p:txBody>
      </p:sp>
      <p:sp>
        <p:nvSpPr>
          <p:cNvPr id="3073" name="Rectangle 1"/>
          <p:cNvSpPr>
            <a:spLocks noChangeArrowheads="1"/>
          </p:cNvSpPr>
          <p:nvPr/>
        </p:nvSpPr>
        <p:spPr bwMode="auto">
          <a:xfrm>
            <a:off x="76200" y="2457509"/>
            <a:ext cx="55626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eaLnBrk="1" hangingPunct="1"/>
            <a:r>
              <a:rPr lang="en-US" sz="1400" dirty="0">
                <a:latin typeface="Calibri" pitchFamily="34" charset="0"/>
                <a:cs typeface="Calibri" pitchFamily="34" charset="0"/>
              </a:rPr>
              <a:t>After painting an inspection tool rack a Technician assisted by a 3</a:t>
            </a:r>
            <a:r>
              <a:rPr lang="en-US" sz="1400" baseline="30000" dirty="0">
                <a:latin typeface="Calibri" pitchFamily="34" charset="0"/>
                <a:cs typeface="Calibri" pitchFamily="34" charset="0"/>
              </a:rPr>
              <a:t>rd</a:t>
            </a:r>
            <a:r>
              <a:rPr lang="en-US" sz="1400" dirty="0">
                <a:latin typeface="Calibri" pitchFamily="34" charset="0"/>
                <a:cs typeface="Calibri" pitchFamily="34" charset="0"/>
              </a:rPr>
              <a:t> party Fork Truck Driver attempted to manually turn the tool rack weighing 280kg over to paint the other side, the tool rack was dropped trapping the Fork Truck Drivers  left foot underneath resulting in a fracture.</a:t>
            </a:r>
          </a:p>
        </p:txBody>
      </p:sp>
      <p:sp>
        <p:nvSpPr>
          <p:cNvPr id="17" name="TextBox 16"/>
          <p:cNvSpPr txBox="1"/>
          <p:nvPr/>
        </p:nvSpPr>
        <p:spPr>
          <a:xfrm>
            <a:off x="6781800" y="4267200"/>
            <a:ext cx="1676400" cy="276999"/>
          </a:xfrm>
          <a:prstGeom prst="rect">
            <a:avLst/>
          </a:prstGeom>
          <a:noFill/>
          <a:ln>
            <a:solidFill>
              <a:schemeClr val="tx1"/>
            </a:solidFill>
          </a:ln>
        </p:spPr>
        <p:txBody>
          <a:bodyPr wrap="square" rtlCol="0">
            <a:spAutoFit/>
          </a:bodyPr>
          <a:lstStyle/>
          <a:p>
            <a:pPr algn="ctr"/>
            <a:r>
              <a:rPr lang="en-GB" sz="1200" dirty="0">
                <a:latin typeface="+mj-lt"/>
              </a:rPr>
              <a:t>Foot crush point</a:t>
            </a:r>
          </a:p>
        </p:txBody>
      </p:sp>
      <p:cxnSp>
        <p:nvCxnSpPr>
          <p:cNvPr id="22" name="Straight Arrow Connector 21"/>
          <p:cNvCxnSpPr>
            <a:stCxn id="17" idx="0"/>
          </p:cNvCxnSpPr>
          <p:nvPr/>
        </p:nvCxnSpPr>
        <p:spPr bwMode="auto">
          <a:xfrm flipH="1" flipV="1">
            <a:off x="7467600" y="3810000"/>
            <a:ext cx="152400" cy="457200"/>
          </a:xfrm>
          <a:prstGeom prst="straightConnector1">
            <a:avLst/>
          </a:prstGeom>
          <a:solidFill>
            <a:schemeClr val="accent1"/>
          </a:solidFill>
          <a:ln w="25400" cap="flat" cmpd="sng" algn="ctr">
            <a:solidFill>
              <a:srgbClr val="FF0000"/>
            </a:solidFill>
            <a:prstDash val="solid"/>
            <a:round/>
            <a:headEnd type="none" w="med" len="med"/>
            <a:tailEnd type="arrow"/>
          </a:ln>
          <a:effectLst/>
        </p:spPr>
      </p:cxnSp>
      <p:pic>
        <p:nvPicPr>
          <p:cNvPr id="19" name="Picture 18" descr="Dropped object on himself.png"/>
          <p:cNvPicPr>
            <a:picLocks noChangeAspect="1"/>
          </p:cNvPicPr>
          <p:nvPr/>
        </p:nvPicPr>
        <p:blipFill>
          <a:blip r:embed="rId6" cstate="print"/>
          <a:stretch>
            <a:fillRect/>
          </a:stretch>
        </p:blipFill>
        <p:spPr>
          <a:xfrm>
            <a:off x="533400" y="762000"/>
            <a:ext cx="810177" cy="1329654"/>
          </a:xfrm>
          <a:prstGeom prst="rect">
            <a:avLst/>
          </a:prstGeom>
        </p:spPr>
      </p:pic>
      <p:sp>
        <p:nvSpPr>
          <p:cNvPr id="27" name="Explosion 1 26"/>
          <p:cNvSpPr/>
          <p:nvPr/>
        </p:nvSpPr>
        <p:spPr bwMode="auto">
          <a:xfrm>
            <a:off x="7391400" y="3657600"/>
            <a:ext cx="152400" cy="152400"/>
          </a:xfrm>
          <a:prstGeom prst="irregularSeal1">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Times New Roman" pitchFamily="18"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91785</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373B3CB4-6EB2-42FD-BDDA-4779EFE9AFA8}"/>
</file>

<file path=customXml/itemProps2.xml><?xml version="1.0" encoding="utf-8"?>
<ds:datastoreItem xmlns:ds="http://schemas.openxmlformats.org/officeDocument/2006/customXml" ds:itemID="{85FDC16C-F63C-417A-BF49-6BFDCAFEB574}">
  <ds:schemaRefs>
    <ds:schemaRef ds:uri="http://schemas.microsoft.com/sharepoint/v3/contenttype/forms"/>
  </ds:schemaRefs>
</ds:datastoreItem>
</file>

<file path=customXml/itemProps3.xml><?xml version="1.0" encoding="utf-8"?>
<ds:datastoreItem xmlns:ds="http://schemas.openxmlformats.org/officeDocument/2006/customXml" ds:itemID="{3A5D88EA-5F43-417B-8A80-9407E5803871}">
  <ds:schemaRefs>
    <ds:schemaRef ds:uri="4880E4F8-4B7D-4BDD-91E3-E10D47036ECA"/>
    <ds:schemaRef ds:uri="http://www.w3.org/XML/1998/namespace"/>
    <ds:schemaRef ds:uri="http://schemas.microsoft.com/office/2006/documentManagement/types"/>
    <ds:schemaRef ds:uri="http://schemas.microsoft.com/office/2006/metadata/properties"/>
    <ds:schemaRef ds:uri="http://purl.org/dc/elements/1.1/"/>
    <ds:schemaRef ds:uri="http://schemas.microsoft.com/sharepoint/v3"/>
    <ds:schemaRef ds:uri="http://schemas.microsoft.com/office/infopath/2007/PartnerControls"/>
    <ds:schemaRef ds:uri="4880e4f8-4b7d-4bdd-91e3-e10d47036eca"/>
    <ds:schemaRef ds:uri="http://purl.org/dc/dcmitype/"/>
    <ds:schemaRef ds:uri="9d51eac6-a7d5-47f5-a119-63d146adb134"/>
    <ds:schemaRef ds:uri="http://schemas.openxmlformats.org/package/2006/metadata/core-properties"/>
    <ds:schemaRef ds:uri="http://schemas.microsoft.com/sharepoint/v3/fields"/>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5909</TotalTime>
  <Words>157</Words>
  <Application>Microsoft Office PowerPoint</Application>
  <PresentationFormat>On-screen Show (4:3)</PresentationFormat>
  <Paragraphs>32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654</cp:revision>
  <dcterms:created xsi:type="dcterms:W3CDTF">2001-05-03T06:07:08Z</dcterms:created>
  <dcterms:modified xsi:type="dcterms:W3CDTF">2024-04-21T06:42:43Z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