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61" r:id="rId5"/>
  </p:sldIdLst>
  <p:sldSz cx="9144000" cy="6858000" type="screen4x3"/>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40" autoAdjust="0"/>
    <p:restoredTop sz="95747" autoAdjust="0"/>
  </p:normalViewPr>
  <p:slideViewPr>
    <p:cSldViewPr>
      <p:cViewPr varScale="1">
        <p:scale>
          <a:sx n="73" d="100"/>
          <a:sy n="73" d="100"/>
        </p:scale>
        <p:origin x="145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47850DC-4B7B-4DDB-AF95-BE45BC800185}" type="slidenum">
              <a:rPr lang="en-US"/>
              <a:pPr>
                <a:defRPr/>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7172" name="Rectangle 4"/>
          <p:cNvSpPr>
            <a:spLocks noGrp="1" noRot="1" noChangeAspect="1" noChangeArrowheads="1" noTextEdit="1"/>
          </p:cNvSpPr>
          <p:nvPr>
            <p:ph type="sldImg" idx="2"/>
          </p:nvPr>
        </p:nvSpPr>
        <p:spPr bwMode="auto">
          <a:xfrm>
            <a:off x="852488"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26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9F01EB-EC81-47AB-BA30-57B69291565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smtClean="0"/>
              <a:pPr/>
              <a:t>1</a:t>
            </a:fld>
            <a:endParaRPr lang="en-US" dirty="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6026161-7E6D-47DA-9480-04F3657FA99F}" type="slidenum">
              <a:rPr lang="en-US"/>
              <a:pPr>
                <a:defRPr/>
              </a:pPr>
              <a:t>‹#›</a:t>
            </a:fld>
            <a:endParaRPr lang="en-US" dirty="0"/>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a:endParaRPr lang="en-GB" b="1" dirty="0">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dirty="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dirty="0">
              <a:latin typeface="Calibri" pitchFamily="34" charset="0"/>
              <a:cs typeface="Calibri" pitchFamily="34" charset="0"/>
            </a:endParaRPr>
          </a:p>
          <a:p>
            <a:r>
              <a:rPr lang="en-US" sz="1800" dirty="0">
                <a:latin typeface="Calibri" pitchFamily="34" charset="0"/>
                <a:cs typeface="Calibri" pitchFamily="34" charset="0"/>
              </a:rPr>
              <a:t>    </a:t>
            </a:r>
          </a:p>
        </p:txBody>
      </p:sp>
      <p:sp>
        <p:nvSpPr>
          <p:cNvPr id="6153" name="Rectangle 17"/>
          <p:cNvSpPr>
            <a:spLocks noChangeArrowheads="1"/>
          </p:cNvSpPr>
          <p:nvPr/>
        </p:nvSpPr>
        <p:spPr bwMode="auto">
          <a:xfrm>
            <a:off x="152400" y="2067580"/>
            <a:ext cx="5562600" cy="523220"/>
          </a:xfrm>
          <a:prstGeom prst="rect">
            <a:avLst/>
          </a:prstGeom>
          <a:noFill/>
          <a:ln w="9525">
            <a:noFill/>
            <a:miter lim="800000"/>
            <a:headEnd/>
            <a:tailEnd/>
          </a:ln>
        </p:spPr>
        <p:txBody>
          <a:bodyPr wrap="square">
            <a:spAutoFit/>
          </a:bodyPr>
          <a:lstStyle/>
          <a:p>
            <a:r>
              <a:rPr lang="en-US" sz="1600" b="1" dirty="0">
                <a:solidFill>
                  <a:schemeClr val="accent2"/>
                </a:solidFill>
                <a:latin typeface="+mj-lt"/>
                <a:cs typeface="Calibri" pitchFamily="34" charset="0"/>
              </a:rPr>
              <a:t>What happened</a:t>
            </a:r>
          </a:p>
          <a:p>
            <a:endParaRPr lang="en-US" sz="1200" dirty="0"/>
          </a:p>
        </p:txBody>
      </p:sp>
      <p:sp>
        <p:nvSpPr>
          <p:cNvPr id="18" name="Rectangle 4"/>
          <p:cNvSpPr>
            <a:spLocks noChangeArrowheads="1"/>
          </p:cNvSpPr>
          <p:nvPr/>
        </p:nvSpPr>
        <p:spPr bwMode="auto">
          <a:xfrm>
            <a:off x="381000" y="3581400"/>
            <a:ext cx="43434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marL="342900" indent="-342900">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3" cstate="email"/>
          <a:srcRect/>
          <a:stretch>
            <a:fillRect/>
          </a:stretch>
        </p:blipFill>
        <p:spPr bwMode="auto">
          <a:xfrm>
            <a:off x="152400" y="5562600"/>
            <a:ext cx="1016000" cy="762000"/>
          </a:xfrm>
          <a:prstGeom prst="rect">
            <a:avLst/>
          </a:prstGeom>
          <a:noFill/>
          <a:ln w="9525">
            <a:noFill/>
            <a:miter lim="800000"/>
            <a:headEnd/>
            <a:tailEnd/>
          </a:ln>
        </p:spPr>
      </p:pic>
      <p:sp>
        <p:nvSpPr>
          <p:cNvPr id="20" name="Curved Down Arrow 19"/>
          <p:cNvSpPr/>
          <p:nvPr/>
        </p:nvSpPr>
        <p:spPr bwMode="auto">
          <a:xfrm>
            <a:off x="1066800" y="54102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defRPr/>
            </a:pPr>
            <a:endParaRPr lang="en-US" dirty="0">
              <a:solidFill>
                <a:schemeClr val="tx1"/>
              </a:solidFill>
            </a:endParaRPr>
          </a:p>
        </p:txBody>
      </p:sp>
      <p:sp>
        <p:nvSpPr>
          <p:cNvPr id="6183" name="Rounded Rectangle 20"/>
          <p:cNvSpPr>
            <a:spLocks noChangeArrowheads="1"/>
          </p:cNvSpPr>
          <p:nvPr/>
        </p:nvSpPr>
        <p:spPr bwMode="auto">
          <a:xfrm>
            <a:off x="1295400" y="57150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a:r>
              <a:rPr lang="en-US" sz="1000" b="1" dirty="0">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dirty="0">
              <a:solidFill>
                <a:srgbClr val="000000"/>
              </a:solidFill>
              <a:latin typeface="Calibri" pitchFamily="34" charset="0"/>
              <a:cs typeface="Calibri" pitchFamily="34" charset="0"/>
            </a:endParaRPr>
          </a:p>
        </p:txBody>
      </p:sp>
      <p:pic>
        <p:nvPicPr>
          <p:cNvPr id="31" name="Picture 30" descr="sad.png"/>
          <p:cNvPicPr>
            <a:picLocks noChangeAspect="1"/>
          </p:cNvPicPr>
          <p:nvPr/>
        </p:nvPicPr>
        <p:blipFill>
          <a:blip r:embed="rId4" cstate="email"/>
          <a:stretch>
            <a:fillRect/>
          </a:stretch>
        </p:blipFill>
        <p:spPr>
          <a:xfrm>
            <a:off x="5543550" y="4572001"/>
            <a:ext cx="857250" cy="1905000"/>
          </a:xfrm>
          <a:prstGeom prst="rect">
            <a:avLst/>
          </a:prstGeom>
        </p:spPr>
      </p:pic>
      <p:graphicFrame>
        <p:nvGraphicFramePr>
          <p:cNvPr id="32" name="Table 31"/>
          <p:cNvGraphicFramePr>
            <a:graphicFrameLocks noGrp="1"/>
          </p:cNvGraphicFramePr>
          <p:nvPr>
            <p:extLst>
              <p:ext uri="{D42A27DB-BD31-4B8C-83A1-F6EECF244321}">
                <p14:modId xmlns:p14="http://schemas.microsoft.com/office/powerpoint/2010/main" val="95898663"/>
              </p:ext>
            </p:extLst>
          </p:nvPr>
        </p:nvGraphicFramePr>
        <p:xfrm>
          <a:off x="1904999" y="762000"/>
          <a:ext cx="7162801" cy="914400"/>
        </p:xfrm>
        <a:graphic>
          <a:graphicData uri="http://schemas.openxmlformats.org/drawingml/2006/table">
            <a:tbl>
              <a:tblPr firstRow="1" bandRow="1">
                <a:tableStyleId>{5C22544A-7EE6-4342-B048-85BDC9FD1C3A}</a:tableStyleId>
              </a:tblPr>
              <a:tblGrid>
                <a:gridCol w="1634987">
                  <a:extLst>
                    <a:ext uri="{9D8B030D-6E8A-4147-A177-3AD203B41FA5}">
                      <a16:colId xmlns:a16="http://schemas.microsoft.com/office/drawing/2014/main" val="20000"/>
                    </a:ext>
                  </a:extLst>
                </a:gridCol>
                <a:gridCol w="2179983">
                  <a:extLst>
                    <a:ext uri="{9D8B030D-6E8A-4147-A177-3AD203B41FA5}">
                      <a16:colId xmlns:a16="http://schemas.microsoft.com/office/drawing/2014/main" val="20001"/>
                    </a:ext>
                  </a:extLst>
                </a:gridCol>
                <a:gridCol w="1574860">
                  <a:extLst>
                    <a:ext uri="{9D8B030D-6E8A-4147-A177-3AD203B41FA5}">
                      <a16:colId xmlns:a16="http://schemas.microsoft.com/office/drawing/2014/main" val="20002"/>
                    </a:ext>
                  </a:extLst>
                </a:gridCol>
                <a:gridCol w="1772971">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a:txBody>
                    <a:bodyPr/>
                    <a:lstStyle/>
                    <a:p>
                      <a:r>
                        <a:rPr lang="en-US" sz="1400" b="0" kern="1200" dirty="0">
                          <a:solidFill>
                            <a:schemeClr val="tx1"/>
                          </a:solidFill>
                          <a:latin typeface="Calibri" pitchFamily="34" charset="0"/>
                          <a:ea typeface="+mn-ea"/>
                          <a:cs typeface="Calibri" pitchFamily="34" charset="0"/>
                        </a:rPr>
                        <a:t>LTI (#41)</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PIM ID </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1096013</a:t>
                      </a: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a:solidFill>
                            <a:schemeClr val="tx1"/>
                          </a:solidFill>
                          <a:latin typeface="Calibri" pitchFamily="34" charset="0"/>
                          <a:ea typeface="+mn-ea"/>
                          <a:cs typeface="Calibri" pitchFamily="34" charset="0"/>
                        </a:rPr>
                        <a:t>01.12.2016 at 10:00 hrs.</a:t>
                      </a:r>
                      <a:endParaRPr lang="en-US" sz="1400" b="0" kern="1200" dirty="0">
                        <a:solidFill>
                          <a:schemeClr val="tx1"/>
                        </a:solidFill>
                        <a:latin typeface="Calibri" pitchFamily="34" charset="0"/>
                        <a:ea typeface="+mn-ea"/>
                        <a:cs typeface="Calibri" pitchFamily="34" charset="0"/>
                      </a:endParaRP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Workshop Yard Lekhwair</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34" name="Rectangle 15"/>
          <p:cNvSpPr>
            <a:spLocks noChangeArrowheads="1"/>
          </p:cNvSpPr>
          <p:nvPr/>
        </p:nvSpPr>
        <p:spPr bwMode="auto">
          <a:xfrm>
            <a:off x="152400" y="152400"/>
            <a:ext cx="8991600" cy="461963"/>
          </a:xfrm>
          <a:prstGeom prst="rect">
            <a:avLst/>
          </a:prstGeom>
          <a:noFill/>
          <a:ln w="9525">
            <a:noFill/>
            <a:miter lim="800000"/>
            <a:headEnd/>
            <a:tailEnd/>
          </a:ln>
        </p:spPr>
        <p:txBody>
          <a:bodyPr>
            <a:spAutoFit/>
          </a:bodyPr>
          <a:lstStyle/>
          <a:p>
            <a:pPr algn="ctr"/>
            <a:r>
              <a:rPr lang="en-GB" b="1" dirty="0">
                <a:solidFill>
                  <a:srgbClr val="FFC000"/>
                </a:solidFill>
                <a:latin typeface="Calibri" pitchFamily="34" charset="0"/>
                <a:cs typeface="Calibri" pitchFamily="34" charset="0"/>
              </a:rPr>
              <a:t>PDO Incident First </a:t>
            </a:r>
            <a:r>
              <a:rPr lang="en-GB" b="1">
                <a:solidFill>
                  <a:srgbClr val="FFC000"/>
                </a:solidFill>
                <a:latin typeface="Calibri" pitchFamily="34" charset="0"/>
                <a:cs typeface="Calibri" pitchFamily="34" charset="0"/>
              </a:rPr>
              <a:t>Alert </a:t>
            </a:r>
            <a:endParaRPr lang="en-GB" sz="1600" b="1" dirty="0">
              <a:solidFill>
                <a:schemeClr val="bg1"/>
              </a:solidFill>
              <a:latin typeface="Calibri" pitchFamily="34" charset="0"/>
              <a:cs typeface="Calibri" pitchFamily="34" charset="0"/>
            </a:endParaRPr>
          </a:p>
        </p:txBody>
      </p:sp>
      <p:sp>
        <p:nvSpPr>
          <p:cNvPr id="36" name="Rounded Rectangular Callout 20"/>
          <p:cNvSpPr>
            <a:spLocks noChangeArrowheads="1"/>
          </p:cNvSpPr>
          <p:nvPr/>
        </p:nvSpPr>
        <p:spPr bwMode="auto">
          <a:xfrm>
            <a:off x="152400" y="4114800"/>
            <a:ext cx="4800600" cy="762000"/>
          </a:xfrm>
          <a:prstGeom prst="wedgeRoundRectCallout">
            <a:avLst>
              <a:gd name="adj1" fmla="val 69366"/>
              <a:gd name="adj2" fmla="val 77668"/>
              <a:gd name="adj3" fmla="val 16667"/>
            </a:avLst>
          </a:prstGeom>
          <a:solidFill>
            <a:srgbClr val="FFC000">
              <a:alpha val="59999"/>
            </a:srgbClr>
          </a:solidFill>
          <a:ln w="9525" algn="ctr">
            <a:solidFill>
              <a:schemeClr val="tx1"/>
            </a:solidFill>
            <a:round/>
            <a:headEnd/>
            <a:tailEnd/>
          </a:ln>
        </p:spPr>
        <p:txBody>
          <a:bodyPr/>
          <a:lstStyle/>
          <a:p>
            <a:pPr marL="342900" indent="-342900">
              <a:buAutoNum type="arabicPeriod"/>
            </a:pPr>
            <a:r>
              <a:rPr lang="en-US" sz="1200" dirty="0">
                <a:solidFill>
                  <a:srgbClr val="000000"/>
                </a:solidFill>
                <a:latin typeface="Calibri" pitchFamily="34" charset="0"/>
                <a:cs typeface="Calibri" pitchFamily="34" charset="0"/>
              </a:rPr>
              <a:t>Do you ensure you keep your hands away of crush points?</a:t>
            </a:r>
          </a:p>
          <a:p>
            <a:pPr marL="342900" indent="-342900">
              <a:buFont typeface="Arial" charset="0"/>
              <a:buAutoNum type="arabicPeriod"/>
            </a:pPr>
            <a:r>
              <a:rPr lang="en-US" sz="1200" dirty="0">
                <a:latin typeface="Calibri" pitchFamily="34" charset="0"/>
                <a:cs typeface="Calibri" pitchFamily="34" charset="0"/>
              </a:rPr>
              <a:t>Do you use the correct method to do the job?</a:t>
            </a:r>
          </a:p>
          <a:p>
            <a:pPr marL="342900" indent="-342900">
              <a:buFontTx/>
              <a:buAutoNum type="arabicPeriod"/>
            </a:pPr>
            <a:r>
              <a:rPr lang="en-US" sz="1200" dirty="0">
                <a:solidFill>
                  <a:srgbClr val="000000"/>
                </a:solidFill>
                <a:latin typeface="Calibri" pitchFamily="34" charset="0"/>
                <a:cs typeface="Calibri" pitchFamily="34" charset="0"/>
              </a:rPr>
              <a:t>Do you consider if you are in the ‘line of fire’? </a:t>
            </a:r>
          </a:p>
          <a:p>
            <a:pPr marL="342900" indent="-342900">
              <a:buFontTx/>
              <a:buAutoNum type="arabicPeriod"/>
            </a:pPr>
            <a:endParaRPr lang="en-US" sz="1200" dirty="0">
              <a:solidFill>
                <a:srgbClr val="000000"/>
              </a:solidFill>
              <a:latin typeface="Calibri" pitchFamily="34" charset="0"/>
              <a:cs typeface="Calibri" pitchFamily="34" charset="0"/>
            </a:endParaRPr>
          </a:p>
          <a:p>
            <a:pPr marL="342900" indent="-342900">
              <a:buAutoNum type="arabicPeriod"/>
            </a:pPr>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buFont typeface="Arial" charset="0"/>
              <a:buAutoNum type="arabicPeriod"/>
            </a:pPr>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buFont typeface="Arial" charset="0"/>
              <a:buAutoNum type="arabicPeriod"/>
            </a:pPr>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buFont typeface="Arial" charset="0"/>
              <a:buAutoNum type="arabicPeriod"/>
            </a:pPr>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endParaRPr lang="en-GB" sz="1400" dirty="0">
              <a:solidFill>
                <a:srgbClr val="000000"/>
              </a:solidFill>
              <a:latin typeface="Calibri" pitchFamily="34" charset="0"/>
              <a:cs typeface="Calibri" pitchFamily="34" charset="0"/>
            </a:endParaRPr>
          </a:p>
          <a:p>
            <a:pPr marL="342900" indent="-342900"/>
            <a:endParaRPr lang="en-GB" sz="1400" dirty="0">
              <a:solidFill>
                <a:srgbClr val="000000"/>
              </a:solidFill>
              <a:latin typeface="Calibri" pitchFamily="34" charset="0"/>
              <a:cs typeface="Calibri" pitchFamily="34" charset="0"/>
            </a:endParaRPr>
          </a:p>
        </p:txBody>
      </p:sp>
      <p:sp>
        <p:nvSpPr>
          <p:cNvPr id="3073" name="Rectangle 1"/>
          <p:cNvSpPr>
            <a:spLocks noChangeArrowheads="1"/>
          </p:cNvSpPr>
          <p:nvPr/>
        </p:nvSpPr>
        <p:spPr bwMode="auto">
          <a:xfrm>
            <a:off x="76200" y="2565231"/>
            <a:ext cx="5562600" cy="7386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eaLnBrk="1" hangingPunct="1"/>
            <a:r>
              <a:rPr lang="en-US" sz="1400" dirty="0">
                <a:latin typeface="Calibri" pitchFamily="34" charset="0"/>
                <a:cs typeface="Calibri" pitchFamily="34" charset="0"/>
              </a:rPr>
              <a:t>Two riggers were engaged in moving pipes from the yard to the workshop. Whilst offloading the pipes, one of the riggers placed his hand on the pipes trapping his right hand between 2 pipes fracturing his ring finger.</a:t>
            </a:r>
            <a:endParaRPr lang="en-US" sz="1400" strike="sngStrike" dirty="0">
              <a:latin typeface="Calibri" pitchFamily="34" charset="0"/>
              <a:cs typeface="Calibri" pitchFamily="34" charset="0"/>
            </a:endParaRPr>
          </a:p>
        </p:txBody>
      </p:sp>
      <p:pic>
        <p:nvPicPr>
          <p:cNvPr id="25" name="Picture 24" descr="SQASHED Fingers.png"/>
          <p:cNvPicPr>
            <a:picLocks noChangeAspect="1"/>
          </p:cNvPicPr>
          <p:nvPr/>
        </p:nvPicPr>
        <p:blipFill>
          <a:blip r:embed="rId5" cstate="print"/>
          <a:stretch>
            <a:fillRect/>
          </a:stretch>
        </p:blipFill>
        <p:spPr>
          <a:xfrm>
            <a:off x="205416" y="762000"/>
            <a:ext cx="1166184" cy="1297801"/>
          </a:xfrm>
          <a:prstGeom prst="rect">
            <a:avLst/>
          </a:prstGeom>
        </p:spPr>
      </p:pic>
      <p:pic>
        <p:nvPicPr>
          <p:cNvPr id="16" name="Picture 15" descr="First Alert.jpg"/>
          <p:cNvPicPr>
            <a:picLocks noChangeAspect="1"/>
          </p:cNvPicPr>
          <p:nvPr/>
        </p:nvPicPr>
        <p:blipFill>
          <a:blip r:embed="rId6" cstate="print"/>
          <a:stretch>
            <a:fillRect/>
          </a:stretch>
        </p:blipFill>
        <p:spPr>
          <a:xfrm>
            <a:off x="5867400" y="1828800"/>
            <a:ext cx="3124201" cy="2472102"/>
          </a:xfrm>
          <a:prstGeom prst="rect">
            <a:avLst/>
          </a:prstGeom>
        </p:spPr>
      </p:pic>
      <p:sp>
        <p:nvSpPr>
          <p:cNvPr id="17" name="Oval 16"/>
          <p:cNvSpPr/>
          <p:nvPr/>
        </p:nvSpPr>
        <p:spPr bwMode="auto">
          <a:xfrm>
            <a:off x="7315200" y="2819400"/>
            <a:ext cx="609600" cy="457200"/>
          </a:xfrm>
          <a:prstGeom prst="ellipse">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sp>
        <p:nvSpPr>
          <p:cNvPr id="19" name="TextBox 18"/>
          <p:cNvSpPr txBox="1"/>
          <p:nvPr/>
        </p:nvSpPr>
        <p:spPr>
          <a:xfrm>
            <a:off x="7162800" y="4495800"/>
            <a:ext cx="1066800" cy="246221"/>
          </a:xfrm>
          <a:prstGeom prst="rect">
            <a:avLst/>
          </a:prstGeom>
          <a:noFill/>
        </p:spPr>
        <p:txBody>
          <a:bodyPr wrap="square" rtlCol="0">
            <a:spAutoFit/>
          </a:bodyPr>
          <a:lstStyle/>
          <a:p>
            <a:r>
              <a:rPr lang="en-US" sz="1000" dirty="0">
                <a:latin typeface="+mj-lt"/>
              </a:rPr>
              <a:t>Crush point</a:t>
            </a:r>
          </a:p>
        </p:txBody>
      </p:sp>
      <p:cxnSp>
        <p:nvCxnSpPr>
          <p:cNvPr id="22" name="Straight Arrow Connector 21"/>
          <p:cNvCxnSpPr>
            <a:stCxn id="19" idx="0"/>
          </p:cNvCxnSpPr>
          <p:nvPr/>
        </p:nvCxnSpPr>
        <p:spPr bwMode="auto">
          <a:xfrm flipH="1" flipV="1">
            <a:off x="7620000" y="3352800"/>
            <a:ext cx="76200" cy="1143000"/>
          </a:xfrm>
          <a:prstGeom prst="straightConnector1">
            <a:avLst/>
          </a:prstGeom>
          <a:solidFill>
            <a:schemeClr val="accent1"/>
          </a:solidFill>
          <a:ln w="19050" cap="flat" cmpd="sng" algn="ctr">
            <a:solidFill>
              <a:srgbClr val="FF0000"/>
            </a:solidFill>
            <a:prstDash val="solid"/>
            <a:round/>
            <a:headEnd type="none" w="med" len="med"/>
            <a:tailEnd type="arrow"/>
          </a:ln>
          <a:effectLst/>
        </p:spPr>
      </p:cxn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91786</DocId>
    <ImageCreateDate xmlns="4880E4F8-4B7D-4BDD-91E3-E10D47036ECA" xsi:nil="true"/>
    <wic_System_Copyright xmlns="http://schemas.microsoft.com/sharepoint/v3/fields"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A68CDEB-051B-43C0-8601-D9CD27E6EFD5}"/>
</file>

<file path=customXml/itemProps2.xml><?xml version="1.0" encoding="utf-8"?>
<ds:datastoreItem xmlns:ds="http://schemas.openxmlformats.org/officeDocument/2006/customXml" ds:itemID="{3A5D88EA-5F43-417B-8A80-9407E5803871}">
  <ds:schemaRefs>
    <ds:schemaRef ds:uri="http://purl.org/dc/elements/1.1/"/>
    <ds:schemaRef ds:uri="http://schemas.microsoft.com/sharepoint/v3/fields"/>
    <ds:schemaRef ds:uri="http://www.w3.org/XML/1998/namespace"/>
    <ds:schemaRef ds:uri="9d51eac6-a7d5-47f5-a119-63d146adb134"/>
    <ds:schemaRef ds:uri="http://schemas.microsoft.com/office/2006/documentManagement/types"/>
    <ds:schemaRef ds:uri="http://purl.org/dc/dcmitype/"/>
    <ds:schemaRef ds:uri="http://purl.org/dc/terms/"/>
    <ds:schemaRef ds:uri="http://schemas.microsoft.com/office/infopath/2007/PartnerControls"/>
    <ds:schemaRef ds:uri="4880E4F8-4B7D-4BDD-91E3-E10D47036ECA"/>
    <ds:schemaRef ds:uri="http://schemas.openxmlformats.org/package/2006/metadata/core-properties"/>
    <ds:schemaRef ds:uri="4880e4f8-4b7d-4bdd-91e3-e10d47036eca"/>
    <ds:schemaRef ds:uri="http://schemas.microsoft.com/sharepoint/v3"/>
    <ds:schemaRef ds:uri="http://schemas.microsoft.com/office/2006/metadata/properties"/>
  </ds:schemaRefs>
</ds:datastoreItem>
</file>

<file path=customXml/itemProps3.xml><?xml version="1.0" encoding="utf-8"?>
<ds:datastoreItem xmlns:ds="http://schemas.openxmlformats.org/officeDocument/2006/customXml" ds:itemID="{85FDC16C-F63C-417A-BF49-6BFDCAFEB57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5959</TotalTime>
  <Words>146</Words>
  <Application>Microsoft Office PowerPoint</Application>
  <PresentationFormat>On-screen Show (4:3)</PresentationFormat>
  <Paragraphs>32</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Konduru, Raju IDI63X</cp:lastModifiedBy>
  <cp:revision>661</cp:revision>
  <dcterms:created xsi:type="dcterms:W3CDTF">2001-05-03T06:07:08Z</dcterms:created>
  <dcterms:modified xsi:type="dcterms:W3CDTF">2024-04-21T06:42:14Z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