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95898663"/>
              </p:ext>
            </p:extLst>
          </p:nvPr>
        </p:nvGraphicFramePr>
        <p:xfrm>
          <a:off x="1904999" y="762000"/>
          <a:ext cx="7162801"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3">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(#41)</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1096013</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01.12.2016 at 10:00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Workshop Yard Lekhwair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114800"/>
            <a:ext cx="4800600" cy="762000"/>
          </a:xfrm>
          <a:prstGeom prst="wedgeRoundRectCallout">
            <a:avLst>
              <a:gd name="adj1" fmla="val 69366"/>
              <a:gd name="adj2" fmla="val 7766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ensure you keep your hands away of crush points?</a:t>
            </a:r>
          </a:p>
          <a:p>
            <a:pPr marL="342900" indent="-342900">
              <a:buFont typeface="Arial" charset="0"/>
              <a:buAutoNum type="arabicPeriod"/>
            </a:pPr>
            <a:r>
              <a:rPr lang="en-US" sz="1200" dirty="0">
                <a:latin typeface="Calibri" pitchFamily="34" charset="0"/>
                <a:cs typeface="Calibri" pitchFamily="34" charset="0"/>
              </a:rPr>
              <a:t>Do you use the correct method to do the job?</a:t>
            </a:r>
          </a:p>
          <a:p>
            <a:pPr marL="342900" indent="-342900">
              <a:buFontTx/>
              <a:buAutoNum type="arabicPeriod"/>
            </a:pPr>
            <a:r>
              <a:rPr lang="en-US" sz="1200" dirty="0">
                <a:solidFill>
                  <a:srgbClr val="000000"/>
                </a:solidFill>
                <a:latin typeface="Calibri" pitchFamily="34" charset="0"/>
                <a:cs typeface="Calibri" pitchFamily="34" charset="0"/>
              </a:rPr>
              <a:t>Do you consider if you are in the ‘line of fire’? </a:t>
            </a:r>
          </a:p>
          <a:p>
            <a:pPr marL="342900" indent="-342900">
              <a:buFontTx/>
              <a:buAutoNum type="arabicPeriod"/>
            </a:pPr>
            <a:endParaRPr lang="en-US" sz="1200" dirty="0">
              <a:solidFill>
                <a:srgbClr val="000000"/>
              </a:solidFill>
              <a:latin typeface="Calibri" pitchFamily="34" charset="0"/>
              <a:cs typeface="Calibri" pitchFamily="34" charset="0"/>
            </a:endParaRP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76200" y="2565231"/>
            <a:ext cx="55626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sz="1400" dirty="0">
                <a:latin typeface="Calibri" pitchFamily="34" charset="0"/>
                <a:cs typeface="Calibri" pitchFamily="34" charset="0"/>
              </a:rPr>
              <a:t>Two riggers were engaged in moving pipes from the yard to the workshop. Whilst offloading the pipes, one of the riggers placed his hand on the pipes trapping his right hand between 2 pipes fracturing his ring finger.</a:t>
            </a:r>
            <a:endParaRPr lang="en-US" sz="1400" strike="sngStrike" dirty="0">
              <a:latin typeface="Calibri" pitchFamily="34" charset="0"/>
              <a:cs typeface="Calibri" pitchFamily="34" charset="0"/>
            </a:endParaRPr>
          </a:p>
        </p:txBody>
      </p:sp>
      <p:pic>
        <p:nvPicPr>
          <p:cNvPr id="25" name="Picture 24" descr="SQASHED Fingers.png"/>
          <p:cNvPicPr>
            <a:picLocks noChangeAspect="1"/>
          </p:cNvPicPr>
          <p:nvPr/>
        </p:nvPicPr>
        <p:blipFill>
          <a:blip r:embed="rId5" cstate="print"/>
          <a:stretch>
            <a:fillRect/>
          </a:stretch>
        </p:blipFill>
        <p:spPr>
          <a:xfrm>
            <a:off x="205416" y="762000"/>
            <a:ext cx="1166184" cy="1297801"/>
          </a:xfrm>
          <a:prstGeom prst="rect">
            <a:avLst/>
          </a:prstGeom>
        </p:spPr>
      </p:pic>
      <p:pic>
        <p:nvPicPr>
          <p:cNvPr id="16" name="Picture 15" descr="First Alert.jpg"/>
          <p:cNvPicPr>
            <a:picLocks noChangeAspect="1"/>
          </p:cNvPicPr>
          <p:nvPr/>
        </p:nvPicPr>
        <p:blipFill>
          <a:blip r:embed="rId6" cstate="print"/>
          <a:stretch>
            <a:fillRect/>
          </a:stretch>
        </p:blipFill>
        <p:spPr>
          <a:xfrm>
            <a:off x="5867400" y="1828800"/>
            <a:ext cx="3124201" cy="2472102"/>
          </a:xfrm>
          <a:prstGeom prst="rect">
            <a:avLst/>
          </a:prstGeom>
        </p:spPr>
      </p:pic>
      <p:sp>
        <p:nvSpPr>
          <p:cNvPr id="17" name="Oval 16"/>
          <p:cNvSpPr/>
          <p:nvPr/>
        </p:nvSpPr>
        <p:spPr bwMode="auto">
          <a:xfrm>
            <a:off x="7315200" y="2819400"/>
            <a:ext cx="609600" cy="45720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9" name="TextBox 18"/>
          <p:cNvSpPr txBox="1"/>
          <p:nvPr/>
        </p:nvSpPr>
        <p:spPr>
          <a:xfrm>
            <a:off x="7162800" y="4495800"/>
            <a:ext cx="1066800" cy="246221"/>
          </a:xfrm>
          <a:prstGeom prst="rect">
            <a:avLst/>
          </a:prstGeom>
          <a:noFill/>
        </p:spPr>
        <p:txBody>
          <a:bodyPr wrap="square" rtlCol="0">
            <a:spAutoFit/>
          </a:bodyPr>
          <a:lstStyle/>
          <a:p>
            <a:r>
              <a:rPr lang="en-US" sz="1000" dirty="0">
                <a:latin typeface="+mj-lt"/>
              </a:rPr>
              <a:t>Crush point</a:t>
            </a:r>
          </a:p>
        </p:txBody>
      </p:sp>
      <p:cxnSp>
        <p:nvCxnSpPr>
          <p:cNvPr id="22" name="Straight Arrow Connector 21"/>
          <p:cNvCxnSpPr>
            <a:stCxn id="19" idx="0"/>
          </p:cNvCxnSpPr>
          <p:nvPr/>
        </p:nvCxnSpPr>
        <p:spPr bwMode="auto">
          <a:xfrm flipH="1" flipV="1">
            <a:off x="7620000" y="3352800"/>
            <a:ext cx="76200" cy="1143000"/>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91786</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C6BEB3-F44A-49C7-868D-A30AA5A2B9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purl.org/dc/elements/1.1/"/>
    <ds:schemaRef ds:uri="http://schemas.microsoft.com/sharepoint/v3/fields"/>
    <ds:schemaRef ds:uri="http://www.w3.org/XML/1998/namespace"/>
    <ds:schemaRef ds:uri="9d51eac6-a7d5-47f5-a119-63d146adb134"/>
    <ds:schemaRef ds:uri="http://schemas.microsoft.com/office/2006/documentManagement/types"/>
    <ds:schemaRef ds:uri="http://purl.org/dc/dcmitype/"/>
    <ds:schemaRef ds:uri="http://purl.org/dc/terms/"/>
    <ds:schemaRef ds:uri="http://schemas.microsoft.com/office/infopath/2007/PartnerControls"/>
    <ds:schemaRef ds:uri="4880E4F8-4B7D-4BDD-91E3-E10D47036ECA"/>
    <ds:schemaRef ds:uri="http://schemas.openxmlformats.org/package/2006/metadata/core-properties"/>
    <ds:schemaRef ds:uri="4880e4f8-4b7d-4bdd-91e3-e10d47036eca"/>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5959</TotalTime>
  <Words>146</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661</cp:revision>
  <dcterms:created xsi:type="dcterms:W3CDTF">2001-05-03T06:07:08Z</dcterms:created>
  <dcterms:modified xsi:type="dcterms:W3CDTF">2024-04-21T06:42:14Z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