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wmv" ContentType="video/x-ms-wmv"/>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4"/>
  </p:notesMasterIdLst>
  <p:handoutMasterIdLst>
    <p:handoutMasterId r:id="rId15"/>
  </p:handoutMasterIdLst>
  <p:sldIdLst>
    <p:sldId id="268" r:id="rId5"/>
    <p:sldId id="313" r:id="rId6"/>
    <p:sldId id="318" r:id="rId7"/>
    <p:sldId id="317" r:id="rId8"/>
    <p:sldId id="302" r:id="rId9"/>
    <p:sldId id="301" r:id="rId10"/>
    <p:sldId id="303" r:id="rId11"/>
    <p:sldId id="314" r:id="rId12"/>
    <p:sldId id="319" r:id="rId13"/>
  </p:sldIdLst>
  <p:sldSz cx="9144000" cy="6858000" type="screen4x3"/>
  <p:notesSz cx="6670675" cy="992981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7032C"/>
    <a:srgbClr val="00FF00"/>
    <a:srgbClr val="FC3C28"/>
    <a:srgbClr val="FC734E"/>
    <a:srgbClr val="0000FF"/>
    <a:srgbClr val="9610C0"/>
    <a:srgbClr val="5DD5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77126" autoAdjust="0"/>
  </p:normalViewPr>
  <p:slideViewPr>
    <p:cSldViewPr>
      <p:cViewPr varScale="1">
        <p:scale>
          <a:sx n="87" d="100"/>
          <a:sy n="87" d="100"/>
        </p:scale>
        <p:origin x="-2220"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70" y="-108"/>
      </p:cViewPr>
      <p:guideLst>
        <p:guide orient="horz" pos="3128"/>
        <p:guide pos="210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891146" cy="496809"/>
          </a:xfrm>
          <a:prstGeom prst="rect">
            <a:avLst/>
          </a:prstGeom>
          <a:noFill/>
          <a:ln w="9525">
            <a:noFill/>
            <a:miter lim="800000"/>
            <a:headEnd/>
            <a:tailEnd/>
          </a:ln>
          <a:effectLst/>
        </p:spPr>
        <p:txBody>
          <a:bodyPr vert="horz" wrap="square" lIns="90754" tIns="45377" rIns="90754" bIns="45377" numCol="1" anchor="t" anchorCtr="0" compatLnSpc="1">
            <a:prstTxWarp prst="textNoShape">
              <a:avLst/>
            </a:prstTxWarp>
          </a:bodyPr>
          <a:lstStyle>
            <a:lvl1pPr>
              <a:defRPr sz="1200"/>
            </a:lvl1pPr>
          </a:lstStyle>
          <a:p>
            <a:pPr>
              <a:defRPr/>
            </a:pPr>
            <a:endParaRPr lang="en-US"/>
          </a:p>
        </p:txBody>
      </p:sp>
      <p:sp>
        <p:nvSpPr>
          <p:cNvPr id="9219" name="Rectangle 3"/>
          <p:cNvSpPr>
            <a:spLocks noGrp="1" noChangeArrowheads="1"/>
          </p:cNvSpPr>
          <p:nvPr>
            <p:ph type="dt" sz="quarter" idx="1"/>
          </p:nvPr>
        </p:nvSpPr>
        <p:spPr bwMode="auto">
          <a:xfrm>
            <a:off x="3779530" y="0"/>
            <a:ext cx="2891145" cy="496809"/>
          </a:xfrm>
          <a:prstGeom prst="rect">
            <a:avLst/>
          </a:prstGeom>
          <a:noFill/>
          <a:ln w="9525">
            <a:noFill/>
            <a:miter lim="800000"/>
            <a:headEnd/>
            <a:tailEnd/>
          </a:ln>
          <a:effectLst/>
        </p:spPr>
        <p:txBody>
          <a:bodyPr vert="horz" wrap="square" lIns="90754" tIns="45377" rIns="90754" bIns="45377" numCol="1" anchor="t" anchorCtr="0" compatLnSpc="1">
            <a:prstTxWarp prst="textNoShape">
              <a:avLst/>
            </a:prstTxWarp>
          </a:bodyPr>
          <a:lstStyle>
            <a:lvl1pPr algn="r">
              <a:defRPr sz="1200"/>
            </a:lvl1pPr>
          </a:lstStyle>
          <a:p>
            <a:pPr>
              <a:defRPr/>
            </a:pPr>
            <a:endParaRPr lang="en-US"/>
          </a:p>
        </p:txBody>
      </p:sp>
      <p:sp>
        <p:nvSpPr>
          <p:cNvPr id="9220" name="Rectangle 4"/>
          <p:cNvSpPr>
            <a:spLocks noGrp="1" noChangeArrowheads="1"/>
          </p:cNvSpPr>
          <p:nvPr>
            <p:ph type="ftr" sz="quarter" idx="2"/>
          </p:nvPr>
        </p:nvSpPr>
        <p:spPr bwMode="auto">
          <a:xfrm>
            <a:off x="0" y="9433006"/>
            <a:ext cx="2891146" cy="496808"/>
          </a:xfrm>
          <a:prstGeom prst="rect">
            <a:avLst/>
          </a:prstGeom>
          <a:noFill/>
          <a:ln w="9525">
            <a:noFill/>
            <a:miter lim="800000"/>
            <a:headEnd/>
            <a:tailEnd/>
          </a:ln>
          <a:effectLst/>
        </p:spPr>
        <p:txBody>
          <a:bodyPr vert="horz" wrap="square" lIns="90754" tIns="45377" rIns="90754" bIns="45377" numCol="1" anchor="b" anchorCtr="0" compatLnSpc="1">
            <a:prstTxWarp prst="textNoShape">
              <a:avLst/>
            </a:prstTxWarp>
          </a:bodyPr>
          <a:lstStyle>
            <a:lvl1pPr>
              <a:defRPr sz="1200"/>
            </a:lvl1pPr>
          </a:lstStyle>
          <a:p>
            <a:pPr>
              <a:defRPr/>
            </a:pPr>
            <a:endParaRPr lang="en-US"/>
          </a:p>
        </p:txBody>
      </p:sp>
      <p:sp>
        <p:nvSpPr>
          <p:cNvPr id="9221" name="Rectangle 5"/>
          <p:cNvSpPr>
            <a:spLocks noGrp="1" noChangeArrowheads="1"/>
          </p:cNvSpPr>
          <p:nvPr>
            <p:ph type="sldNum" sz="quarter" idx="3"/>
          </p:nvPr>
        </p:nvSpPr>
        <p:spPr bwMode="auto">
          <a:xfrm>
            <a:off x="3779530" y="9433006"/>
            <a:ext cx="2891145" cy="496808"/>
          </a:xfrm>
          <a:prstGeom prst="rect">
            <a:avLst/>
          </a:prstGeom>
          <a:noFill/>
          <a:ln w="9525">
            <a:noFill/>
            <a:miter lim="800000"/>
            <a:headEnd/>
            <a:tailEnd/>
          </a:ln>
          <a:effectLst/>
        </p:spPr>
        <p:txBody>
          <a:bodyPr vert="horz" wrap="square" lIns="90754" tIns="45377" rIns="90754" bIns="45377" numCol="1" anchor="b" anchorCtr="0" compatLnSpc="1">
            <a:prstTxWarp prst="textNoShape">
              <a:avLst/>
            </a:prstTxWarp>
          </a:bodyPr>
          <a:lstStyle>
            <a:lvl1pPr algn="r">
              <a:defRPr sz="1200"/>
            </a:lvl1pPr>
          </a:lstStyle>
          <a:p>
            <a:pPr>
              <a:defRPr/>
            </a:pPr>
            <a:fld id="{CB5CE6FA-3FE8-43BA-B11C-7B32E98FF1C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891146" cy="496809"/>
          </a:xfrm>
          <a:prstGeom prst="rect">
            <a:avLst/>
          </a:prstGeom>
          <a:noFill/>
          <a:ln w="9525">
            <a:noFill/>
            <a:miter lim="800000"/>
            <a:headEnd/>
            <a:tailEnd/>
          </a:ln>
          <a:effectLst/>
        </p:spPr>
        <p:txBody>
          <a:bodyPr vert="horz" wrap="square" lIns="90754" tIns="45377" rIns="90754" bIns="45377"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idx="1"/>
          </p:nvPr>
        </p:nvSpPr>
        <p:spPr bwMode="auto">
          <a:xfrm>
            <a:off x="3779530" y="0"/>
            <a:ext cx="2891145" cy="496809"/>
          </a:xfrm>
          <a:prstGeom prst="rect">
            <a:avLst/>
          </a:prstGeom>
          <a:noFill/>
          <a:ln w="9525">
            <a:noFill/>
            <a:miter lim="800000"/>
            <a:headEnd/>
            <a:tailEnd/>
          </a:ln>
          <a:effectLst/>
        </p:spPr>
        <p:txBody>
          <a:bodyPr vert="horz" wrap="square" lIns="90754" tIns="45377" rIns="90754" bIns="45377" numCol="1" anchor="t" anchorCtr="0" compatLnSpc="1">
            <a:prstTxWarp prst="textNoShape">
              <a:avLst/>
            </a:prstTxWarp>
          </a:bodyPr>
          <a:lstStyle>
            <a:lvl1pPr algn="r">
              <a:defRPr sz="1200"/>
            </a:lvl1pPr>
          </a:lstStyle>
          <a:p>
            <a:pPr>
              <a:defRPr/>
            </a:pPr>
            <a:endParaRPr lang="en-US"/>
          </a:p>
        </p:txBody>
      </p:sp>
      <p:sp>
        <p:nvSpPr>
          <p:cNvPr id="20484" name="Rectangle 4"/>
          <p:cNvSpPr>
            <a:spLocks noGrp="1" noRot="1" noChangeAspect="1" noChangeArrowheads="1" noTextEdit="1"/>
          </p:cNvSpPr>
          <p:nvPr>
            <p:ph type="sldImg" idx="2"/>
          </p:nvPr>
        </p:nvSpPr>
        <p:spPr bwMode="auto">
          <a:xfrm>
            <a:off x="852488" y="744538"/>
            <a:ext cx="4965700" cy="3724275"/>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889944" y="4717297"/>
            <a:ext cx="4890789" cy="4468099"/>
          </a:xfrm>
          <a:prstGeom prst="rect">
            <a:avLst/>
          </a:prstGeom>
          <a:noFill/>
          <a:ln w="9525">
            <a:noFill/>
            <a:miter lim="800000"/>
            <a:headEnd/>
            <a:tailEnd/>
          </a:ln>
          <a:effectLst/>
        </p:spPr>
        <p:txBody>
          <a:bodyPr vert="horz" wrap="square" lIns="90754" tIns="45377" rIns="90754" bIns="4537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9433006"/>
            <a:ext cx="2891146" cy="496808"/>
          </a:xfrm>
          <a:prstGeom prst="rect">
            <a:avLst/>
          </a:prstGeom>
          <a:noFill/>
          <a:ln w="9525">
            <a:noFill/>
            <a:miter lim="800000"/>
            <a:headEnd/>
            <a:tailEnd/>
          </a:ln>
          <a:effectLst/>
        </p:spPr>
        <p:txBody>
          <a:bodyPr vert="horz" wrap="square" lIns="90754" tIns="45377" rIns="90754" bIns="45377" numCol="1" anchor="b" anchorCtr="0" compatLnSpc="1">
            <a:prstTxWarp prst="textNoShape">
              <a:avLst/>
            </a:prstTxWarp>
          </a:bodyPr>
          <a:lstStyle>
            <a:lvl1pPr>
              <a:defRPr sz="1200"/>
            </a:lvl1pPr>
          </a:lstStyle>
          <a:p>
            <a:pPr>
              <a:defRPr/>
            </a:pPr>
            <a:endParaRPr lang="en-US"/>
          </a:p>
        </p:txBody>
      </p:sp>
      <p:sp>
        <p:nvSpPr>
          <p:cNvPr id="8199" name="Rectangle 7"/>
          <p:cNvSpPr>
            <a:spLocks noGrp="1" noChangeArrowheads="1"/>
          </p:cNvSpPr>
          <p:nvPr>
            <p:ph type="sldNum" sz="quarter" idx="5"/>
          </p:nvPr>
        </p:nvSpPr>
        <p:spPr bwMode="auto">
          <a:xfrm>
            <a:off x="3779530" y="9433006"/>
            <a:ext cx="2891145" cy="496808"/>
          </a:xfrm>
          <a:prstGeom prst="rect">
            <a:avLst/>
          </a:prstGeom>
          <a:noFill/>
          <a:ln w="9525">
            <a:noFill/>
            <a:miter lim="800000"/>
            <a:headEnd/>
            <a:tailEnd/>
          </a:ln>
          <a:effectLst/>
        </p:spPr>
        <p:txBody>
          <a:bodyPr vert="horz" wrap="square" lIns="90754" tIns="45377" rIns="90754" bIns="45377" numCol="1" anchor="b" anchorCtr="0" compatLnSpc="1">
            <a:prstTxWarp prst="textNoShape">
              <a:avLst/>
            </a:prstTxWarp>
          </a:bodyPr>
          <a:lstStyle>
            <a:lvl1pPr algn="r">
              <a:defRPr sz="1200"/>
            </a:lvl1pPr>
          </a:lstStyle>
          <a:p>
            <a:pPr>
              <a:defRPr/>
            </a:pPr>
            <a:fld id="{C08C17F4-A7E3-4C24-80C3-CE3A319FFCB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reason for this</a:t>
            </a:r>
            <a:r>
              <a:rPr lang="en-GB" baseline="0" dirty="0" smtClean="0"/>
              <a:t> </a:t>
            </a:r>
            <a:r>
              <a:rPr lang="en-GB" b="1" baseline="0" dirty="0" smtClean="0"/>
              <a:t>work stoppage </a:t>
            </a:r>
            <a:r>
              <a:rPr lang="en-GB" baseline="0" dirty="0" smtClean="0"/>
              <a:t>is to highlight the fact that PDO and its contractors are having many </a:t>
            </a:r>
            <a:r>
              <a:rPr lang="en-GB" b="1" baseline="0" dirty="0" smtClean="0"/>
              <a:t>MVIs and Rollovers</a:t>
            </a:r>
            <a:r>
              <a:rPr lang="en-GB" baseline="0" dirty="0" smtClean="0"/>
              <a:t>, the majority of which could be avoided! </a:t>
            </a:r>
          </a:p>
          <a:p>
            <a:endParaRPr lang="en-GB" baseline="0" dirty="0" smtClean="0"/>
          </a:p>
          <a:p>
            <a:r>
              <a:rPr lang="en-GB" baseline="0" dirty="0" smtClean="0"/>
              <a:t>Emphasise this is about repeat incidents………….repeat yourself so make the point about repeating. </a:t>
            </a:r>
            <a:endParaRPr lang="en-GB" dirty="0"/>
          </a:p>
        </p:txBody>
      </p:sp>
      <p:sp>
        <p:nvSpPr>
          <p:cNvPr id="4" name="Slide Number Placeholder 3"/>
          <p:cNvSpPr>
            <a:spLocks noGrp="1"/>
          </p:cNvSpPr>
          <p:nvPr>
            <p:ph type="sldNum" sz="quarter" idx="10"/>
          </p:nvPr>
        </p:nvSpPr>
        <p:spPr/>
        <p:txBody>
          <a:bodyPr/>
          <a:lstStyle/>
          <a:p>
            <a:pPr>
              <a:defRPr/>
            </a:pPr>
            <a:fld id="{C08C17F4-A7E3-4C24-80C3-CE3A319FFCBD}"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reason for this</a:t>
            </a:r>
            <a:r>
              <a:rPr lang="en-GB" baseline="0" dirty="0" smtClean="0"/>
              <a:t> </a:t>
            </a:r>
            <a:r>
              <a:rPr lang="en-GB" b="1" baseline="0" dirty="0" smtClean="0"/>
              <a:t>work stoppage </a:t>
            </a:r>
            <a:r>
              <a:rPr lang="en-GB" baseline="0" dirty="0" smtClean="0"/>
              <a:t>is to highlight the fact that PDO and its contractors are having many </a:t>
            </a:r>
            <a:r>
              <a:rPr lang="en-GB" b="1" baseline="0" dirty="0" smtClean="0"/>
              <a:t>MVIs and Rollovers</a:t>
            </a:r>
            <a:r>
              <a:rPr lang="en-GB" baseline="0" dirty="0" smtClean="0"/>
              <a:t>, the majority of which could be avoided! 88% of these incidents are simply because of </a:t>
            </a:r>
          </a:p>
          <a:p>
            <a:endParaRPr lang="en-GB" baseline="0" dirty="0" smtClean="0"/>
          </a:p>
          <a:p>
            <a:r>
              <a:rPr lang="en-GB" baseline="0" dirty="0" smtClean="0"/>
              <a:t>Emphasise this is about repeat incidents………….repeat yourself so make the point about repeating. </a:t>
            </a:r>
            <a:endParaRPr lang="en-GB" dirty="0" smtClean="0"/>
          </a:p>
          <a:p>
            <a:endParaRPr lang="en-US" dirty="0"/>
          </a:p>
        </p:txBody>
      </p:sp>
      <p:sp>
        <p:nvSpPr>
          <p:cNvPr id="4" name="Slide Number Placeholder 3"/>
          <p:cNvSpPr>
            <a:spLocks noGrp="1"/>
          </p:cNvSpPr>
          <p:nvPr>
            <p:ph type="sldNum" sz="quarter" idx="10"/>
          </p:nvPr>
        </p:nvSpPr>
        <p:spPr/>
        <p:txBody>
          <a:bodyPr/>
          <a:lstStyle/>
          <a:p>
            <a:pPr>
              <a:defRPr/>
            </a:pPr>
            <a:fld id="{C08C17F4-A7E3-4C24-80C3-CE3A319FFCBD}"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Engage the audience, e.g.:</a:t>
            </a:r>
          </a:p>
          <a:p>
            <a:pPr>
              <a:buFontTx/>
              <a:buChar char="-"/>
            </a:pPr>
            <a:r>
              <a:rPr lang="en-US" sz="1200" kern="1200" dirty="0" smtClean="0">
                <a:solidFill>
                  <a:schemeClr val="tx1"/>
                </a:solidFill>
                <a:latin typeface="Times New Roman" pitchFamily="18" charset="0"/>
                <a:ea typeface="+mn-ea"/>
                <a:cs typeface="+mn-cs"/>
              </a:rPr>
              <a:t>Did this happen here?</a:t>
            </a:r>
          </a:p>
          <a:p>
            <a:pPr>
              <a:buFontTx/>
              <a:buChar char="-"/>
            </a:pPr>
            <a:r>
              <a:rPr lang="en-US" sz="1200" kern="1200" dirty="0" smtClean="0">
                <a:solidFill>
                  <a:schemeClr val="tx1"/>
                </a:solidFill>
                <a:latin typeface="Times New Roman" pitchFamily="18" charset="0"/>
                <a:ea typeface="+mn-ea"/>
                <a:cs typeface="+mn-cs"/>
              </a:rPr>
              <a:t>Will it happen again?</a:t>
            </a:r>
          </a:p>
          <a:p>
            <a:pPr>
              <a:buFontTx/>
              <a:buChar char="-"/>
            </a:pPr>
            <a:r>
              <a:rPr lang="en-US" sz="1200" kern="1200" dirty="0" smtClean="0">
                <a:solidFill>
                  <a:schemeClr val="tx1"/>
                </a:solidFill>
                <a:latin typeface="Times New Roman" pitchFamily="18" charset="0"/>
                <a:ea typeface="+mn-ea"/>
                <a:cs typeface="+mn-cs"/>
              </a:rPr>
              <a:t>How to stop it?</a:t>
            </a:r>
          </a:p>
          <a:p>
            <a:pPr>
              <a:buFontTx/>
              <a:buNone/>
            </a:pPr>
            <a:r>
              <a:rPr lang="en-US" sz="1200" kern="1200" dirty="0" smtClean="0">
                <a:solidFill>
                  <a:schemeClr val="tx1"/>
                </a:solidFill>
                <a:latin typeface="Times New Roman" pitchFamily="18" charset="0"/>
                <a:ea typeface="+mn-ea"/>
                <a:cs typeface="+mn-cs"/>
              </a:rPr>
              <a:t>some open questions to stimulate the interaction and also question like any one has a story to tell or something happened at work or at home reflecting that the driver thought nothing will happen to him, but then it happened.</a:t>
            </a:r>
            <a:endParaRPr lang="en-US" dirty="0"/>
          </a:p>
        </p:txBody>
      </p:sp>
      <p:sp>
        <p:nvSpPr>
          <p:cNvPr id="4" name="Slide Number Placeholder 3"/>
          <p:cNvSpPr>
            <a:spLocks noGrp="1"/>
          </p:cNvSpPr>
          <p:nvPr>
            <p:ph type="sldNum" sz="quarter" idx="10"/>
          </p:nvPr>
        </p:nvSpPr>
        <p:spPr/>
        <p:txBody>
          <a:bodyPr/>
          <a:lstStyle/>
          <a:p>
            <a:pPr>
              <a:defRPr/>
            </a:pPr>
            <a:fld id="{C08C17F4-A7E3-4C24-80C3-CE3A319FFCBD}"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Try to develop discussion on these main contributing factors by asking some questions&gt;</a:t>
            </a:r>
          </a:p>
          <a:p>
            <a:endParaRPr lang="en-US" dirty="0" smtClean="0"/>
          </a:p>
          <a:p>
            <a:r>
              <a:rPr lang="en-US" dirty="0" smtClean="0"/>
              <a:t>Fatigue:</a:t>
            </a:r>
          </a:p>
          <a:p>
            <a:endParaRPr lang="en-US" dirty="0" smtClean="0"/>
          </a:p>
          <a:p>
            <a:r>
              <a:rPr lang="en-US" dirty="0" smtClean="0"/>
              <a:t>Q.</a:t>
            </a:r>
            <a:r>
              <a:rPr lang="en-US" baseline="0" dirty="0" smtClean="0"/>
              <a:t> What are fatigue main contributing factors? Please focus on lack of sleep.</a:t>
            </a:r>
          </a:p>
          <a:p>
            <a:endParaRPr lang="en-US" baseline="0" dirty="0" smtClean="0"/>
          </a:p>
          <a:p>
            <a:r>
              <a:rPr lang="en-US" baseline="0" dirty="0" smtClean="0"/>
              <a:t>Q. What are fatigue symptoms?</a:t>
            </a:r>
          </a:p>
          <a:p>
            <a:endParaRPr lang="en-US" baseline="0" dirty="0" smtClean="0"/>
          </a:p>
          <a:p>
            <a:pPr algn="l"/>
            <a:r>
              <a:rPr lang="en-US" baseline="0" dirty="0" smtClean="0"/>
              <a:t>     </a:t>
            </a:r>
            <a:r>
              <a:rPr lang="ar-OM" sz="1200" b="1" dirty="0" smtClean="0">
                <a:latin typeface="Arabic Typesetting" pitchFamily="66" charset="-78"/>
                <a:cs typeface="Arabic Typesetting" pitchFamily="66" charset="-78"/>
              </a:rPr>
              <a:t>يقلل التركيز</a:t>
            </a:r>
            <a:endParaRPr lang="en-US" sz="1200" b="1" dirty="0" smtClean="0">
              <a:latin typeface="Arabic Typesetting" pitchFamily="66" charset="-78"/>
              <a:cs typeface="Arabic Typesetting" pitchFamily="66" charset="-78"/>
            </a:endParaRPr>
          </a:p>
          <a:p>
            <a:pPr algn="l"/>
            <a:r>
              <a:rPr lang="en-US" sz="1200" b="1" dirty="0" smtClean="0">
                <a:latin typeface="Arabic Typesetting" pitchFamily="66" charset="-78"/>
                <a:cs typeface="Arabic Typesetting" pitchFamily="66" charset="-78"/>
              </a:rPr>
              <a:t>Reduces attention </a:t>
            </a:r>
          </a:p>
          <a:p>
            <a:pPr algn="l"/>
            <a:endParaRPr lang="en-US" sz="1200" b="1" dirty="0" smtClean="0">
              <a:latin typeface="Arabic Typesetting" pitchFamily="66" charset="-78"/>
              <a:cs typeface="Arabic Typesetting" pitchFamily="66" charset="-78"/>
            </a:endParaRPr>
          </a:p>
          <a:p>
            <a:pPr algn="l"/>
            <a:r>
              <a:rPr lang="ar-OM" sz="1200" b="1" dirty="0" smtClean="0">
                <a:latin typeface="Arabic Typesetting" pitchFamily="66" charset="-78"/>
                <a:cs typeface="Arabic Typesetting" pitchFamily="66" charset="-78"/>
              </a:rPr>
              <a:t>عدم المقدرة على تحمل ضغوط السياقة</a:t>
            </a:r>
            <a:endParaRPr lang="en-US" sz="1200" b="1" dirty="0" smtClean="0">
              <a:latin typeface="Arabic Typesetting" pitchFamily="66" charset="-78"/>
              <a:cs typeface="Arabic Typesetting" pitchFamily="66" charset="-78"/>
            </a:endParaRPr>
          </a:p>
          <a:p>
            <a:pPr algn="l"/>
            <a:r>
              <a:rPr lang="en-US" sz="1200" b="1" dirty="0" smtClean="0">
                <a:latin typeface="Arabic Typesetting" pitchFamily="66" charset="-78"/>
                <a:cs typeface="Arabic Typesetting" pitchFamily="66" charset="-78"/>
              </a:rPr>
              <a:t>Reduces ability to handle driving stress </a:t>
            </a:r>
          </a:p>
          <a:p>
            <a:pPr algn="l"/>
            <a:endParaRPr lang="en-US" sz="1200" b="1" dirty="0" smtClean="0">
              <a:latin typeface="Arabic Typesetting" pitchFamily="66" charset="-78"/>
              <a:cs typeface="Arabic Typesetting" pitchFamily="66" charset="-78"/>
            </a:endParaRPr>
          </a:p>
          <a:p>
            <a:pPr algn="l"/>
            <a:r>
              <a:rPr lang="ar-OM" sz="1200" b="1" dirty="0" smtClean="0">
                <a:latin typeface="Arabic Typesetting" pitchFamily="66" charset="-78"/>
                <a:cs typeface="Arabic Typesetting" pitchFamily="66" charset="-78"/>
              </a:rPr>
              <a:t>يبطئ ردة الفعل</a:t>
            </a:r>
            <a:endParaRPr lang="en-US" sz="1200" b="1" dirty="0" smtClean="0">
              <a:latin typeface="Arabic Typesetting" pitchFamily="66" charset="-78"/>
              <a:cs typeface="Arabic Typesetting" pitchFamily="66" charset="-78"/>
            </a:endParaRPr>
          </a:p>
          <a:p>
            <a:pPr algn="l"/>
            <a:r>
              <a:rPr lang="en-US" sz="1200" b="1" dirty="0" smtClean="0">
                <a:latin typeface="Arabic Typesetting" pitchFamily="66" charset="-78"/>
                <a:cs typeface="Arabic Typesetting" pitchFamily="66" charset="-78"/>
              </a:rPr>
              <a:t>Slowing reaction </a:t>
            </a:r>
          </a:p>
          <a:p>
            <a:pPr algn="l"/>
            <a:endParaRPr lang="en-US" sz="1200" b="1" dirty="0" smtClean="0">
              <a:latin typeface="Arabic Typesetting" pitchFamily="66" charset="-78"/>
              <a:cs typeface="Arabic Typesetting" pitchFamily="66" charset="-78"/>
            </a:endParaRPr>
          </a:p>
          <a:p>
            <a:pPr algn="l"/>
            <a:r>
              <a:rPr lang="ar-OM" sz="1200" b="1" dirty="0" smtClean="0">
                <a:latin typeface="Arabic Typesetting" pitchFamily="66" charset="-78"/>
                <a:cs typeface="Arabic Typesetting" pitchFamily="66" charset="-78"/>
              </a:rPr>
              <a:t>يزيد من احتمالية المخاطرة</a:t>
            </a:r>
            <a:endParaRPr lang="en-US" sz="1200" b="1" dirty="0" smtClean="0">
              <a:latin typeface="Arabic Typesetting" pitchFamily="66" charset="-78"/>
              <a:cs typeface="Arabic Typesetting" pitchFamily="66" charset="-78"/>
            </a:endParaRPr>
          </a:p>
          <a:p>
            <a:pPr algn="l"/>
            <a:r>
              <a:rPr lang="en-US" sz="1200" b="1" dirty="0" smtClean="0">
                <a:latin typeface="Arabic Typesetting" pitchFamily="66" charset="-78"/>
                <a:cs typeface="Arabic Typesetting" pitchFamily="66" charset="-78"/>
              </a:rPr>
              <a:t>Increases tendency of risk taking </a:t>
            </a:r>
          </a:p>
          <a:p>
            <a:pPr algn="l"/>
            <a:endParaRPr lang="en-US" sz="1200" b="1" dirty="0" smtClean="0">
              <a:latin typeface="Arabic Typesetting" pitchFamily="66" charset="-78"/>
              <a:cs typeface="Arabic Typesetting" pitchFamily="66" charset="-78"/>
            </a:endParaRPr>
          </a:p>
          <a:p>
            <a:pPr algn="l"/>
            <a:r>
              <a:rPr lang="en-US" sz="1200" b="1" dirty="0" smtClean="0">
                <a:latin typeface="Arabic Typesetting" pitchFamily="66" charset="-78"/>
                <a:cs typeface="Arabic Typesetting" pitchFamily="66" charset="-78"/>
              </a:rPr>
              <a:t>……………………………………………</a:t>
            </a:r>
          </a:p>
          <a:p>
            <a:pPr algn="l"/>
            <a:endParaRPr lang="en-US" sz="1200" b="1" dirty="0" smtClean="0">
              <a:latin typeface="Arabic Typesetting" pitchFamily="66" charset="-78"/>
              <a:cs typeface="Arabic Typesetting" pitchFamily="66" charset="-78"/>
            </a:endParaRPr>
          </a:p>
          <a:p>
            <a:pPr algn="l"/>
            <a:r>
              <a:rPr lang="en-US" sz="1200" b="0" dirty="0" smtClean="0">
                <a:latin typeface="Arabic Typesetting" pitchFamily="66" charset="-78"/>
                <a:cs typeface="Arabic Typesetting" pitchFamily="66" charset="-78"/>
              </a:rPr>
              <a:t>Mental distraction:</a:t>
            </a:r>
            <a:r>
              <a:rPr lang="en-US" sz="1200" b="1" dirty="0" smtClean="0">
                <a:latin typeface="Arabic Typesetting" pitchFamily="66" charset="-78"/>
                <a:cs typeface="Arabic Typesetting" pitchFamily="66" charset="-78"/>
              </a:rPr>
              <a:t> </a:t>
            </a:r>
          </a:p>
          <a:p>
            <a:pPr algn="l"/>
            <a:endParaRPr lang="en-US" sz="1200" b="1" dirty="0" smtClean="0">
              <a:latin typeface="Arabic Typesetting" pitchFamily="66" charset="-78"/>
              <a:cs typeface="Arabic Typesetting" pitchFamily="66" charset="-78"/>
            </a:endParaRPr>
          </a:p>
          <a:p>
            <a:pPr algn="l"/>
            <a:r>
              <a:rPr lang="en-US" sz="1200" b="0" dirty="0" smtClean="0">
                <a:latin typeface="Arabic Typesetting" pitchFamily="66" charset="-78"/>
                <a:cs typeface="Arabic Typesetting" pitchFamily="66" charset="-78"/>
              </a:rPr>
              <a:t>Q. What things that can distract the driver mentally?</a:t>
            </a:r>
          </a:p>
          <a:p>
            <a:pPr algn="l"/>
            <a:endParaRPr lang="en-US" sz="1200" b="0" dirty="0" smtClean="0">
              <a:latin typeface="Arabic Typesetting" pitchFamily="66" charset="-78"/>
              <a:cs typeface="Arabic Typesetting" pitchFamily="66" charset="-78"/>
            </a:endParaRPr>
          </a:p>
          <a:p>
            <a:pPr algn="l"/>
            <a:r>
              <a:rPr lang="en-US" sz="1200" b="0" dirty="0" smtClean="0">
                <a:latin typeface="Arabic Typesetting" pitchFamily="66" charset="-78"/>
                <a:cs typeface="Arabic Typesetting" pitchFamily="66" charset="-78"/>
              </a:rPr>
              <a:t>Many things that can do that for the driver,</a:t>
            </a:r>
            <a:r>
              <a:rPr lang="en-US" sz="1200" b="0" baseline="0" dirty="0" smtClean="0">
                <a:latin typeface="Arabic Typesetting" pitchFamily="66" charset="-78"/>
                <a:cs typeface="Arabic Typesetting" pitchFamily="66" charset="-78"/>
              </a:rPr>
              <a:t> but please focus on Mobile phone usage and you can put this scenario to the audience:</a:t>
            </a:r>
          </a:p>
          <a:p>
            <a:pPr algn="l"/>
            <a:endParaRPr lang="en-US" sz="1200" b="0" baseline="0" dirty="0" smtClean="0">
              <a:latin typeface="Arabic Typesetting" pitchFamily="66" charset="-78"/>
              <a:cs typeface="Arabic Typesetting" pitchFamily="66" charset="-78"/>
            </a:endParaRPr>
          </a:p>
          <a:p>
            <a:pPr algn="l"/>
            <a:r>
              <a:rPr lang="en-US" sz="1200" b="0" baseline="0" dirty="0" smtClean="0">
                <a:latin typeface="Arabic Typesetting" pitchFamily="66" charset="-78"/>
                <a:cs typeface="Arabic Typesetting" pitchFamily="66" charset="-78"/>
              </a:rPr>
              <a:t>If a driver is using mobile phone and it leads to MVI and if the time goes back before the incident, well this driver uses his mobile? The answer will be No. So why we are waiting for that moment where the time cant go back again.</a:t>
            </a:r>
            <a:endParaRPr lang="en-US" sz="1200" b="0" dirty="0" smtClean="0">
              <a:latin typeface="Arabic Typesetting" pitchFamily="66" charset="-78"/>
              <a:cs typeface="Arabic Typesetting" pitchFamily="66" charset="-78"/>
            </a:endParaRPr>
          </a:p>
          <a:p>
            <a:pPr>
              <a:buFont typeface="Arial" pitchFamily="34" charset="0"/>
              <a:buNone/>
            </a:pPr>
            <a:endParaRPr lang="en-US" dirty="0" smtClean="0"/>
          </a:p>
          <a:p>
            <a:pPr>
              <a:buFont typeface="Arial" pitchFamily="34" charset="0"/>
              <a:buNone/>
            </a:pPr>
            <a:r>
              <a:rPr lang="en-US" dirty="0" smtClean="0"/>
              <a:t>………………………………………………………….</a:t>
            </a:r>
          </a:p>
          <a:p>
            <a:pPr>
              <a:buFont typeface="Arial" pitchFamily="34" charset="0"/>
              <a:buNone/>
            </a:pPr>
            <a:endParaRPr lang="en-US" dirty="0" smtClean="0"/>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b="1" dirty="0" smtClean="0">
                <a:solidFill>
                  <a:srgbClr val="FF0000"/>
                </a:solidFill>
                <a:latin typeface="Arabic Typesetting" pitchFamily="66" charset="-78"/>
                <a:cs typeface="Arabic Typesetting" pitchFamily="66" charset="-78"/>
              </a:rPr>
              <a:t>Inappropriate speed to road conditions:</a:t>
            </a: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200" b="1" dirty="0" smtClean="0">
              <a:solidFill>
                <a:srgbClr val="FF0000"/>
              </a:solidFill>
              <a:latin typeface="Arabic Typesetting" pitchFamily="66" charset="-78"/>
              <a:cs typeface="Arabic Typesetting" pitchFamily="66" charset="-78"/>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b="0" dirty="0" smtClean="0">
                <a:solidFill>
                  <a:srgbClr val="FF0000"/>
                </a:solidFill>
                <a:latin typeface="Arabic Typesetting" pitchFamily="66" charset="-78"/>
                <a:cs typeface="Arabic Typesetting" pitchFamily="66" charset="-78"/>
              </a:rPr>
              <a:t>This is one of the main contributing factors to rollovers, create discussion by asking the following questions:</a:t>
            </a: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200" b="0" dirty="0" smtClean="0">
              <a:solidFill>
                <a:srgbClr val="FF0000"/>
              </a:solidFill>
              <a:latin typeface="Arabic Typesetting" pitchFamily="66" charset="-78"/>
              <a:cs typeface="Arabic Typesetting" pitchFamily="66" charset="-78"/>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b="0" dirty="0" smtClean="0">
                <a:solidFill>
                  <a:srgbClr val="FF0000"/>
                </a:solidFill>
                <a:latin typeface="Arabic Typesetting" pitchFamily="66" charset="-78"/>
                <a:cs typeface="Arabic Typesetting" pitchFamily="66" charset="-78"/>
              </a:rPr>
              <a:t>Q.</a:t>
            </a:r>
            <a:r>
              <a:rPr lang="en-US" sz="1200" b="0" baseline="0" dirty="0" smtClean="0">
                <a:solidFill>
                  <a:srgbClr val="FF0000"/>
                </a:solidFill>
                <a:latin typeface="Arabic Typesetting" pitchFamily="66" charset="-78"/>
                <a:cs typeface="Arabic Typesetting" pitchFamily="66" charset="-78"/>
              </a:rPr>
              <a:t> What do we mean by inappropriate speed to road conditions? How can this be avoided? </a:t>
            </a:r>
            <a:endParaRPr lang="en-US" sz="1200" b="0" dirty="0" smtClean="0">
              <a:solidFill>
                <a:srgbClr val="FF0000"/>
              </a:solidFill>
              <a:latin typeface="Arabic Typesetting" pitchFamily="66" charset="-78"/>
              <a:cs typeface="Arabic Typesetting" pitchFamily="66" charset="-78"/>
            </a:endParaRPr>
          </a:p>
        </p:txBody>
      </p:sp>
      <p:sp>
        <p:nvSpPr>
          <p:cNvPr id="4" name="Slide Number Placeholder 3"/>
          <p:cNvSpPr>
            <a:spLocks noGrp="1"/>
          </p:cNvSpPr>
          <p:nvPr>
            <p:ph type="sldNum" sz="quarter" idx="10"/>
          </p:nvPr>
        </p:nvSpPr>
        <p:spPr/>
        <p:txBody>
          <a:bodyPr/>
          <a:lstStyle/>
          <a:p>
            <a:pPr>
              <a:defRPr/>
            </a:pPr>
            <a:fld id="{C08C17F4-A7E3-4C24-80C3-CE3A319FFCBD}"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sz="1200" kern="1200" dirty="0" smtClean="0">
                <a:solidFill>
                  <a:schemeClr val="tx1"/>
                </a:solidFill>
                <a:latin typeface="Times New Roman" pitchFamily="18" charset="0"/>
                <a:ea typeface="+mn-ea"/>
                <a:cs typeface="+mn-cs"/>
              </a:rPr>
              <a:t>Rollovers:</a:t>
            </a:r>
          </a:p>
          <a:p>
            <a:r>
              <a:rPr lang="en-US" sz="1200" kern="1200" dirty="0" smtClean="0">
                <a:solidFill>
                  <a:schemeClr val="tx1"/>
                </a:solidFill>
                <a:latin typeface="Times New Roman" pitchFamily="18" charset="0"/>
                <a:ea typeface="+mn-ea"/>
                <a:cs typeface="+mn-cs"/>
              </a:rPr>
              <a:t>- Why do they happen, even though speed is limited?</a:t>
            </a:r>
          </a:p>
          <a:p>
            <a:r>
              <a:rPr lang="en-US" sz="1200" kern="1200" dirty="0" smtClean="0">
                <a:solidFill>
                  <a:schemeClr val="tx1"/>
                </a:solidFill>
                <a:latin typeface="Times New Roman" pitchFamily="18" charset="0"/>
                <a:ea typeface="+mn-ea"/>
                <a:cs typeface="+mn-cs"/>
              </a:rPr>
              <a:t>- How can you help PDO, your company to address many rollovers?</a:t>
            </a:r>
            <a:endParaRPr lang="en-US" dirty="0" smtClean="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smtClean="0"/>
              <a:t>Head on collisions:</a:t>
            </a:r>
          </a:p>
          <a:p>
            <a:r>
              <a:rPr lang="en-US" sz="1200" kern="1200" dirty="0" smtClean="0">
                <a:solidFill>
                  <a:schemeClr val="tx1"/>
                </a:solidFill>
                <a:latin typeface="Times New Roman" pitchFamily="18" charset="0"/>
                <a:ea typeface="+mn-ea"/>
                <a:cs typeface="+mn-cs"/>
              </a:rPr>
              <a:t>- Why do they happen, even though speed is limited?</a:t>
            </a:r>
          </a:p>
          <a:p>
            <a:r>
              <a:rPr lang="en-US" sz="1200" kern="1200" dirty="0" smtClean="0">
                <a:solidFill>
                  <a:schemeClr val="tx1"/>
                </a:solidFill>
                <a:latin typeface="Times New Roman" pitchFamily="18" charset="0"/>
                <a:ea typeface="+mn-ea"/>
                <a:cs typeface="+mn-cs"/>
              </a:rPr>
              <a:t>- How can you help PDO, your company to address such MVIs?</a:t>
            </a:r>
            <a:endParaRPr lang="en-US" dirty="0" smtClean="0"/>
          </a:p>
          <a:p>
            <a:endParaRPr lang="en-US" dirty="0" smtClean="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6</a:t>
            </a:fld>
            <a:endParaRPr lang="en-US" smtClean="0"/>
          </a:p>
        </p:txBody>
      </p:sp>
    </p:spTree>
    <p:extLst>
      <p:ext uri="{BB962C8B-B14F-4D97-AF65-F5344CB8AC3E}">
        <p14:creationId xmlns:p14="http://schemas.microsoft.com/office/powerpoint/2010/main" xmlns="" val="3722235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D641B58E-A7C1-4628-991B-46E81AD7F1F5}" type="slidenum">
              <a:rPr lang="en-US" smtClean="0"/>
              <a:pPr/>
              <a:t>7</a:t>
            </a:fld>
            <a:endParaRPr lang="en-US" dirty="0"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ar-OM" sz="1200" dirty="0" smtClean="0">
                <a:latin typeface="Arabic Typesetting" pitchFamily="66" charset="-78"/>
                <a:cs typeface="Arabic Typesetting" pitchFamily="66" charset="-78"/>
              </a:rPr>
              <a:t>المحافظة على الأرواح عن طريق وقف الحوادث</a:t>
            </a:r>
          </a:p>
          <a:p>
            <a:pPr algn="ctr"/>
            <a:endParaRPr lang="ar-OM" sz="1200" dirty="0" smtClean="0">
              <a:latin typeface="Arabic Typesetting" pitchFamily="66" charset="-78"/>
              <a:cs typeface="Arabic Typesetting" pitchFamily="66" charset="-78"/>
            </a:endParaRPr>
          </a:p>
          <a:p>
            <a:pPr algn="ctr"/>
            <a:r>
              <a:rPr lang="en-US" sz="1200" dirty="0" smtClean="0">
                <a:latin typeface="Arabic Typesetting" pitchFamily="66" charset="-78"/>
                <a:cs typeface="Arabic Typesetting" pitchFamily="66" charset="-78"/>
              </a:rPr>
              <a:t>Stop incidents and save lives.</a:t>
            </a:r>
          </a:p>
          <a:p>
            <a:pPr algn="l"/>
            <a:r>
              <a:rPr lang="en-US" sz="1200" kern="1200" dirty="0" smtClean="0">
                <a:solidFill>
                  <a:schemeClr val="tx1"/>
                </a:solidFill>
                <a:latin typeface="Arabic Typesetting" pitchFamily="66" charset="-78"/>
                <a:ea typeface="+mn-ea"/>
                <a:cs typeface="Arabic Typesetting" pitchFamily="66" charset="-78"/>
              </a:rPr>
              <a:t>W</a:t>
            </a:r>
            <a:r>
              <a:rPr lang="en-US" sz="1200" kern="1200" dirty="0" smtClean="0">
                <a:solidFill>
                  <a:schemeClr val="tx1"/>
                </a:solidFill>
                <a:latin typeface="Times New Roman" pitchFamily="18" charset="0"/>
                <a:ea typeface="+mn-ea"/>
                <a:cs typeface="+mn-cs"/>
              </a:rPr>
              <a:t>ill these incidents happen again?</a:t>
            </a:r>
          </a:p>
          <a:p>
            <a:pPr algn="l"/>
            <a:r>
              <a:rPr lang="en-US" sz="1200" kern="1200" dirty="0" smtClean="0">
                <a:solidFill>
                  <a:schemeClr val="tx1"/>
                </a:solidFill>
                <a:latin typeface="Times New Roman" pitchFamily="18" charset="0"/>
                <a:ea typeface="+mn-ea"/>
                <a:cs typeface="+mn-cs"/>
              </a:rPr>
              <a:t>How to stop them?</a:t>
            </a:r>
          </a:p>
          <a:p>
            <a:pPr algn="l"/>
            <a:r>
              <a:rPr lang="en-US" sz="1200" kern="1200" dirty="0" smtClean="0">
                <a:solidFill>
                  <a:schemeClr val="tx1"/>
                </a:solidFill>
                <a:latin typeface="Times New Roman" pitchFamily="18" charset="0"/>
                <a:ea typeface="+mn-ea"/>
                <a:cs typeface="+mn-cs"/>
              </a:rPr>
              <a:t>Any one has a story to tell or something happened at work or at home reflecting that the driver thought nothing will happen to him, but then it happened.</a:t>
            </a:r>
          </a:p>
          <a:p>
            <a:pPr algn="l"/>
            <a:endParaRPr lang="en-US" sz="1200" kern="1200" dirty="0" smtClean="0">
              <a:solidFill>
                <a:schemeClr val="tx1"/>
              </a:solidFill>
              <a:latin typeface="Times New Roman" pitchFamily="18" charset="0"/>
              <a:ea typeface="+mn-ea"/>
              <a:cs typeface="+mn-cs"/>
            </a:endParaRPr>
          </a:p>
          <a:p>
            <a:pPr algn="l"/>
            <a:r>
              <a:rPr lang="en-US" sz="1200" kern="1200" dirty="0" smtClean="0">
                <a:solidFill>
                  <a:schemeClr val="tx1"/>
                </a:solidFill>
                <a:latin typeface="Times New Roman" pitchFamily="18" charset="0"/>
                <a:ea typeface="+mn-ea"/>
                <a:cs typeface="+mn-cs"/>
              </a:rPr>
              <a:t>How can you help PDO, your company to address MVIs?</a:t>
            </a:r>
          </a:p>
          <a:p>
            <a:pPr algn="l"/>
            <a:r>
              <a:rPr lang="en-US" sz="1200" kern="1200" dirty="0" smtClean="0">
                <a:solidFill>
                  <a:schemeClr val="tx1"/>
                </a:solidFill>
                <a:latin typeface="Times New Roman" pitchFamily="18" charset="0"/>
                <a:ea typeface="+mn-ea"/>
                <a:cs typeface="+mn-cs"/>
              </a:rPr>
              <a:t>AOB, any other things, suggestion they wanted to raise.</a:t>
            </a:r>
          </a:p>
          <a:p>
            <a:pPr algn="l"/>
            <a:endParaRPr lang="en-US" sz="1200" dirty="0">
              <a:latin typeface="Arabic Typesetting" pitchFamily="66" charset="-78"/>
              <a:cs typeface="Arabic Typesetting" pitchFamily="66" charset="-78"/>
            </a:endParaRPr>
          </a:p>
        </p:txBody>
      </p:sp>
      <p:sp>
        <p:nvSpPr>
          <p:cNvPr id="4" name="Slide Number Placeholder 3"/>
          <p:cNvSpPr>
            <a:spLocks noGrp="1"/>
          </p:cNvSpPr>
          <p:nvPr>
            <p:ph type="sldNum" sz="quarter" idx="10"/>
          </p:nvPr>
        </p:nvSpPr>
        <p:spPr/>
        <p:txBody>
          <a:bodyPr/>
          <a:lstStyle/>
          <a:p>
            <a:pPr>
              <a:defRPr/>
            </a:pPr>
            <a:fld id="{C08C17F4-A7E3-4C24-80C3-CE3A319FFCBD}"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everyone, remind all the importance</a:t>
            </a:r>
            <a:r>
              <a:rPr lang="en-US" baseline="0" dirty="0" smtClean="0"/>
              <a:t> of adhering to road safety..</a:t>
            </a:r>
            <a:endParaRPr lang="en-US" baseline="0" smtClean="0"/>
          </a:p>
          <a:p>
            <a:r>
              <a:rPr lang="en-US" baseline="0" smtClean="0"/>
              <a:t>and </a:t>
            </a:r>
            <a:r>
              <a:rPr lang="en-US" baseline="0" dirty="0" smtClean="0"/>
              <a:t>wish them safe journeys </a:t>
            </a:r>
            <a:endParaRPr lang="en-US" dirty="0"/>
          </a:p>
        </p:txBody>
      </p:sp>
      <p:sp>
        <p:nvSpPr>
          <p:cNvPr id="4" name="Slide Number Placeholder 3"/>
          <p:cNvSpPr>
            <a:spLocks noGrp="1"/>
          </p:cNvSpPr>
          <p:nvPr>
            <p:ph type="sldNum" sz="quarter" idx="10"/>
          </p:nvPr>
        </p:nvSpPr>
        <p:spPr/>
        <p:txBody>
          <a:bodyPr/>
          <a:lstStyle/>
          <a:p>
            <a:pPr>
              <a:defRPr/>
            </a:pPr>
            <a:fld id="{C08C17F4-A7E3-4C24-80C3-CE3A319FFCBD}"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77200" cy="685800"/>
          </a:xfrm>
          <a:prstGeom prst="rect">
            <a:avLst/>
          </a:prstGeom>
        </p:spPr>
        <p:txBody>
          <a:bodyPr/>
          <a:lstStyle>
            <a:lvl1pPr>
              <a:defRPr sz="2000"/>
            </a:lvl1p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53A8F9E-F6DB-42DC-B268-704BDE0B32F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p:txBody>
          <a:bodyPr/>
          <a:lstStyle>
            <a:lvl1pPr algn="ctr">
              <a:defRPr/>
            </a:lvl1pPr>
          </a:lstStyle>
          <a:p>
            <a:pPr>
              <a:defRPr/>
            </a:pPr>
            <a:fld id="{AEA803EE-8FA3-4F22-9D29-81750D76E98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41A57BB-0EEB-4C43-81E4-B47FF2C4EBC0}" type="slidenum">
              <a:rPr lang="en-US"/>
              <a:pPr>
                <a:defRPr/>
              </a:pPr>
              <a:t>‹#›</a:t>
            </a:fld>
            <a:endParaRPr lang="en-US"/>
          </a:p>
        </p:txBody>
      </p:sp>
      <p:sp>
        <p:nvSpPr>
          <p:cNvPr id="7" name="TextBox 6"/>
          <p:cNvSpPr txBox="1"/>
          <p:nvPr userDrawn="1"/>
        </p:nvSpPr>
        <p:spPr>
          <a:xfrm>
            <a:off x="762000" y="228600"/>
            <a:ext cx="7467600" cy="400050"/>
          </a:xfrm>
          <a:prstGeom prst="rect">
            <a:avLst/>
          </a:prstGeom>
          <a:noFill/>
        </p:spPr>
        <p:txBody>
          <a:bodyPr>
            <a:spAutoFit/>
          </a:bodyPr>
          <a:lstStyle/>
          <a:p>
            <a:pPr>
              <a:defRPr/>
            </a:pPr>
            <a:r>
              <a:rPr lang="en-US" sz="2000" b="1" i="1" kern="0" dirty="0">
                <a:solidFill>
                  <a:srgbClr val="CCCCFF"/>
                </a:solidFill>
                <a:latin typeface="Arial"/>
                <a:ea typeface="+mj-ea"/>
                <a:cs typeface="Arial"/>
              </a:rPr>
              <a:t>Main contractor name – LTI# - Date of incident</a:t>
            </a:r>
            <a:endParaRPr lang="en-US" dirty="0"/>
          </a:p>
        </p:txBody>
      </p:sp>
      <p:sp>
        <p:nvSpPr>
          <p:cNvPr id="8" name="Rectangle 7"/>
          <p:cNvSpPr/>
          <p:nvPr userDrawn="1"/>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en-US"/>
          </a:p>
        </p:txBody>
      </p:sp>
      <p:pic>
        <p:nvPicPr>
          <p:cNvPr id="9" name="Content Placeholder 5" descr="PPT option2.jpg"/>
          <p:cNvPicPr>
            <a:picLocks noChangeAspect="1"/>
          </p:cNvPicPr>
          <p:nvPr userDrawn="1"/>
        </p:nvPicPr>
        <p:blipFill>
          <a:blip r:embed="rId5" cstate="email"/>
          <a:srcRect/>
          <a:stretch>
            <a:fillRect/>
          </a:stretch>
        </p:blipFill>
        <p:spPr bwMode="auto">
          <a:xfrm>
            <a:off x="-11113" y="0"/>
            <a:ext cx="9155113"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0" r:id="rId1"/>
    <p:sldLayoutId id="2147483807" r:id="rId2"/>
    <p:sldLayoutId id="2147483812" r:id="rId3"/>
  </p:sldLayoutIdLst>
  <p:hf hdr="0" ftr="0" dt="0"/>
  <p:txStyles>
    <p:titleStyle>
      <a:lvl1pPr algn="ctr" rtl="0" eaLnBrk="0" fontAlgn="base" hangingPunct="0">
        <a:spcBef>
          <a:spcPct val="0"/>
        </a:spcBef>
        <a:spcAft>
          <a:spcPct val="0"/>
        </a:spcAft>
        <a:defRPr sz="2000" i="1">
          <a:solidFill>
            <a:schemeClr val="hlink"/>
          </a:solidFill>
          <a:latin typeface="+mj-lt"/>
          <a:ea typeface="+mj-ea"/>
          <a:cs typeface="+mj-cs"/>
        </a:defRPr>
      </a:lvl1pPr>
      <a:lvl2pPr algn="ctr" rtl="0" eaLnBrk="0" fontAlgn="base" hangingPunct="0">
        <a:spcBef>
          <a:spcPct val="0"/>
        </a:spcBef>
        <a:spcAft>
          <a:spcPct val="0"/>
        </a:spcAft>
        <a:defRPr sz="2000" i="1">
          <a:solidFill>
            <a:schemeClr val="hlink"/>
          </a:solidFill>
          <a:latin typeface="Arial" charset="0"/>
          <a:cs typeface="Arial" charset="0"/>
        </a:defRPr>
      </a:lvl2pPr>
      <a:lvl3pPr algn="ctr" rtl="0" eaLnBrk="0" fontAlgn="base" hangingPunct="0">
        <a:spcBef>
          <a:spcPct val="0"/>
        </a:spcBef>
        <a:spcAft>
          <a:spcPct val="0"/>
        </a:spcAft>
        <a:defRPr sz="2000" i="1">
          <a:solidFill>
            <a:schemeClr val="hlink"/>
          </a:solidFill>
          <a:latin typeface="Arial" charset="0"/>
          <a:cs typeface="Arial" charset="0"/>
        </a:defRPr>
      </a:lvl3pPr>
      <a:lvl4pPr algn="ctr" rtl="0" eaLnBrk="0" fontAlgn="base" hangingPunct="0">
        <a:spcBef>
          <a:spcPct val="0"/>
        </a:spcBef>
        <a:spcAft>
          <a:spcPct val="0"/>
        </a:spcAft>
        <a:defRPr sz="2000" i="1">
          <a:solidFill>
            <a:schemeClr val="hlink"/>
          </a:solidFill>
          <a:latin typeface="Arial" charset="0"/>
          <a:cs typeface="Arial" charset="0"/>
        </a:defRPr>
      </a:lvl4pPr>
      <a:lvl5pPr algn="ctr" rtl="0" eaLnBrk="0" fontAlgn="base" hangingPunct="0">
        <a:spcBef>
          <a:spcPct val="0"/>
        </a:spcBef>
        <a:spcAft>
          <a:spcPct val="0"/>
        </a:spcAft>
        <a:defRPr sz="2000" i="1">
          <a:solidFill>
            <a:schemeClr val="hlink"/>
          </a:solidFill>
          <a:latin typeface="Arial" charset="0"/>
          <a:cs typeface="Arial" charset="0"/>
        </a:defRPr>
      </a:lvl5pPr>
      <a:lvl6pPr marL="457200" algn="ctr" rtl="0" eaLnBrk="0" fontAlgn="base" hangingPunct="0">
        <a:spcBef>
          <a:spcPct val="0"/>
        </a:spcBef>
        <a:spcAft>
          <a:spcPct val="0"/>
        </a:spcAft>
        <a:defRPr sz="2800">
          <a:solidFill>
            <a:schemeClr val="hlink"/>
          </a:solidFill>
          <a:latin typeface="Arial" charset="0"/>
          <a:cs typeface="Arial" charset="0"/>
        </a:defRPr>
      </a:lvl6pPr>
      <a:lvl7pPr marL="914400" algn="ctr" rtl="0" eaLnBrk="0" fontAlgn="base" hangingPunct="0">
        <a:spcBef>
          <a:spcPct val="0"/>
        </a:spcBef>
        <a:spcAft>
          <a:spcPct val="0"/>
        </a:spcAft>
        <a:defRPr sz="2800">
          <a:solidFill>
            <a:schemeClr val="hlink"/>
          </a:solidFill>
          <a:latin typeface="Arial" charset="0"/>
          <a:cs typeface="Arial" charset="0"/>
        </a:defRPr>
      </a:lvl7pPr>
      <a:lvl8pPr marL="1371600" algn="ctr" rtl="0" eaLnBrk="0" fontAlgn="base" hangingPunct="0">
        <a:spcBef>
          <a:spcPct val="0"/>
        </a:spcBef>
        <a:spcAft>
          <a:spcPct val="0"/>
        </a:spcAft>
        <a:defRPr sz="2800">
          <a:solidFill>
            <a:schemeClr val="hlink"/>
          </a:solidFill>
          <a:latin typeface="Arial" charset="0"/>
          <a:cs typeface="Arial" charset="0"/>
        </a:defRPr>
      </a:lvl8pPr>
      <a:lvl9pPr marL="1828800" algn="ctr" rtl="0" eaLnBrk="0" fontAlgn="base" hangingPunct="0">
        <a:spcBef>
          <a:spcPct val="0"/>
        </a:spcBef>
        <a:spcAft>
          <a:spcPct val="0"/>
        </a:spcAft>
        <a:defRPr sz="2800">
          <a:solidFill>
            <a:schemeClr val="hlink"/>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0iqfMsPXQAhWEkSwKHSvxDDgQjRwIBw&amp;url=http://www.ortho2.com/MeetingsAndWebinars/OrthodonticMeetings.aspx&amp;psig=AFQjCNHSDpTeJCXPX3hd0XshSfoZPH7mKg&amp;ust=148186306473708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Di5P2ufXQAhWHFywKHQ0VAnMQjRwIBw&amp;url=http://clipartsign.com/image/20857/&amp;bvm=bv.141536425,d.bGg&amp;psig=AFQjCNGv087Q0j0lkXIKC6hzFAseVTTcxg&amp;ust=148186582520190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media/FHAQAQDC.wmv"/><Relationship Id="rId5" Type="http://schemas.openxmlformats.org/officeDocument/2006/relationships/image" Target="../media/image14.png"/><Relationship Id="rId4" Type="http://schemas.microsoft.com/office/2007/relationships/media" Target="../media/FHAQAQDC.wm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PPT option2.jpg"/>
          <p:cNvPicPr>
            <a:picLocks noChangeAspect="1"/>
          </p:cNvPicPr>
          <p:nvPr/>
        </p:nvPicPr>
        <p:blipFill>
          <a:blip r:embed="rId3" cstate="email"/>
          <a:srcRect/>
          <a:stretch>
            <a:fillRect/>
          </a:stretch>
        </p:blipFill>
        <p:spPr bwMode="auto">
          <a:xfrm>
            <a:off x="-11113" y="0"/>
            <a:ext cx="9155113" cy="6858000"/>
          </a:xfrm>
          <a:prstGeom prst="rect">
            <a:avLst/>
          </a:prstGeom>
          <a:noFill/>
          <a:ln w="9525">
            <a:noFill/>
            <a:miter lim="800000"/>
            <a:headEnd/>
            <a:tailEnd/>
          </a:ln>
        </p:spPr>
      </p:pic>
      <p:sp>
        <p:nvSpPr>
          <p:cNvPr id="9" name="Rectangle 8"/>
          <p:cNvSpPr/>
          <p:nvPr/>
        </p:nvSpPr>
        <p:spPr>
          <a:xfrm>
            <a:off x="5030" y="76200"/>
            <a:ext cx="4109770"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GB" sz="3600" b="1" dirty="0" smtClean="0">
                <a:solidFill>
                  <a:srgbClr val="FF0000"/>
                </a:solidFill>
                <a:latin typeface="Arabic Typesetting" pitchFamily="66" charset="-78"/>
                <a:cs typeface="Arabic Typesetting" pitchFamily="66" charset="-78"/>
              </a:rPr>
              <a:t>Motor Vehicle </a:t>
            </a:r>
            <a:r>
              <a:rPr lang="en-GB" sz="3600" b="1" dirty="0" smtClean="0">
                <a:solidFill>
                  <a:srgbClr val="FF0000"/>
                </a:solidFill>
                <a:latin typeface="Arabic Typesetting" pitchFamily="66" charset="-78"/>
                <a:cs typeface="Arabic Typesetting" pitchFamily="66" charset="-78"/>
              </a:rPr>
              <a:t>Incidents</a:t>
            </a:r>
            <a:endParaRPr lang="en-US" sz="3600" b="1" dirty="0">
              <a:solidFill>
                <a:srgbClr val="FF0000"/>
              </a:solidFill>
              <a:latin typeface="Arabic Typesetting" pitchFamily="66" charset="-78"/>
              <a:cs typeface="Arabic Typesetting" pitchFamily="66" charset="-78"/>
            </a:endParaRPr>
          </a:p>
        </p:txBody>
      </p:sp>
      <p:sp>
        <p:nvSpPr>
          <p:cNvPr id="11" name="TextBox 10"/>
          <p:cNvSpPr txBox="1"/>
          <p:nvPr/>
        </p:nvSpPr>
        <p:spPr>
          <a:xfrm>
            <a:off x="7010400" y="939225"/>
            <a:ext cx="2057400" cy="584775"/>
          </a:xfrm>
          <a:prstGeom prst="rect">
            <a:avLst/>
          </a:prstGeom>
          <a:noFill/>
        </p:spPr>
        <p:txBody>
          <a:bodyPr wrap="square" rtlCol="0">
            <a:spAutoFit/>
          </a:bodyPr>
          <a:lstStyle/>
          <a:p>
            <a:pPr algn="ctr"/>
            <a:r>
              <a:rPr lang="ar-OM" sz="3200" b="1" dirty="0" smtClean="0">
                <a:solidFill>
                  <a:srgbClr val="FF0000"/>
                </a:solidFill>
                <a:latin typeface="Arabic Typesetting" pitchFamily="66" charset="-78"/>
                <a:cs typeface="Arabic Typesetting" pitchFamily="66" charset="-78"/>
              </a:rPr>
              <a:t>إيقاف العمل</a:t>
            </a:r>
            <a:endParaRPr lang="en-US" sz="3200" b="1" dirty="0">
              <a:solidFill>
                <a:srgbClr val="FF0000"/>
              </a:solidFill>
              <a:latin typeface="Arabic Typesetting" pitchFamily="66" charset="-78"/>
              <a:cs typeface="Arabic Typesetting" pitchFamily="66" charset="-78"/>
            </a:endParaRPr>
          </a:p>
        </p:txBody>
      </p:sp>
      <p:pic>
        <p:nvPicPr>
          <p:cNvPr id="2052" name="Picture 4" descr="C:\Users\mu42689\Downloads\gauge_needle_max_18436 (1).gif"/>
          <p:cNvPicPr>
            <a:picLocks noChangeAspect="1" noChangeArrowheads="1" noCrop="1"/>
          </p:cNvPicPr>
          <p:nvPr/>
        </p:nvPicPr>
        <p:blipFill>
          <a:blip r:embed="rId4" cstate="print"/>
          <a:srcRect/>
          <a:stretch>
            <a:fillRect/>
          </a:stretch>
        </p:blipFill>
        <p:spPr bwMode="auto">
          <a:xfrm>
            <a:off x="1905000" y="838200"/>
            <a:ext cx="5410200" cy="4495800"/>
          </a:xfrm>
          <a:prstGeom prst="rect">
            <a:avLst/>
          </a:prstGeom>
          <a:noFill/>
        </p:spPr>
      </p:pic>
      <p:sp>
        <p:nvSpPr>
          <p:cNvPr id="7" name="Rectangle 6"/>
          <p:cNvSpPr/>
          <p:nvPr/>
        </p:nvSpPr>
        <p:spPr>
          <a:xfrm>
            <a:off x="4428405" y="76200"/>
            <a:ext cx="4715595"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n-GB" sz="3600" b="1" dirty="0" smtClean="0">
                <a:solidFill>
                  <a:srgbClr val="FF0000"/>
                </a:solidFill>
                <a:latin typeface="Arabic Typesetting" pitchFamily="66" charset="-78"/>
                <a:cs typeface="Arabic Typesetting" pitchFamily="66" charset="-78"/>
              </a:rPr>
              <a:t>2016 </a:t>
            </a:r>
            <a:r>
              <a:rPr lang="ar-OM" sz="3600" b="1" dirty="0" smtClean="0">
                <a:solidFill>
                  <a:srgbClr val="FF0000"/>
                </a:solidFill>
                <a:latin typeface="Arabic Typesetting" pitchFamily="66" charset="-78"/>
                <a:cs typeface="Arabic Typesetting" pitchFamily="66" charset="-78"/>
              </a:rPr>
              <a:t>حوادث </a:t>
            </a:r>
            <a:r>
              <a:rPr lang="ar-OM" sz="3600" b="1" dirty="0" smtClean="0">
                <a:solidFill>
                  <a:srgbClr val="FF0000"/>
                </a:solidFill>
                <a:latin typeface="Arabic Typesetting" pitchFamily="66" charset="-78"/>
                <a:cs typeface="Arabic Typesetting" pitchFamily="66" charset="-78"/>
              </a:rPr>
              <a:t>المركبات</a:t>
            </a:r>
            <a:endParaRPr lang="en-US" sz="3600" b="1" dirty="0">
              <a:solidFill>
                <a:srgbClr val="FF0000"/>
              </a:solidFill>
              <a:latin typeface="Arabic Typesetting" pitchFamily="66" charset="-78"/>
              <a:cs typeface="Arabic Typesetting" pitchFamily="66" charset="-78"/>
            </a:endParaRPr>
          </a:p>
        </p:txBody>
      </p:sp>
      <p:sp>
        <p:nvSpPr>
          <p:cNvPr id="10" name="TextBox 9"/>
          <p:cNvSpPr txBox="1"/>
          <p:nvPr/>
        </p:nvSpPr>
        <p:spPr>
          <a:xfrm>
            <a:off x="76200" y="939225"/>
            <a:ext cx="2057400" cy="584775"/>
          </a:xfrm>
          <a:prstGeom prst="rect">
            <a:avLst/>
          </a:prstGeom>
          <a:noFill/>
        </p:spPr>
        <p:txBody>
          <a:bodyPr wrap="square" rtlCol="0">
            <a:spAutoFit/>
          </a:bodyPr>
          <a:lstStyle/>
          <a:p>
            <a:pPr algn="ctr"/>
            <a:r>
              <a:rPr lang="en-US" sz="3200" b="1" dirty="0" smtClean="0">
                <a:solidFill>
                  <a:srgbClr val="FF0000"/>
                </a:solidFill>
                <a:latin typeface="Arabic Typesetting" pitchFamily="66" charset="-78"/>
                <a:cs typeface="Arabic Typesetting" pitchFamily="66" charset="-78"/>
              </a:rPr>
              <a:t>Work </a:t>
            </a:r>
            <a:r>
              <a:rPr lang="en-US" sz="3200" b="1" dirty="0" smtClean="0">
                <a:solidFill>
                  <a:srgbClr val="FF0000"/>
                </a:solidFill>
                <a:latin typeface="Arabic Typesetting" pitchFamily="66" charset="-78"/>
                <a:cs typeface="Arabic Typesetting" pitchFamily="66" charset="-78"/>
              </a:rPr>
              <a:t>Stoppage</a:t>
            </a:r>
            <a:endParaRPr lang="en-US" sz="3200" b="1" dirty="0">
              <a:solidFill>
                <a:srgbClr val="FF0000"/>
              </a:solidFill>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F53A8F9E-F6DB-42DC-B268-704BDE0B32F3}" type="slidenum">
              <a:rPr lang="en-US" smtClean="0"/>
              <a:pPr>
                <a:defRPr/>
              </a:pPr>
              <a:t>2</a:t>
            </a:fld>
            <a:endParaRPr lang="en-US"/>
          </a:p>
        </p:txBody>
      </p:sp>
      <p:pic>
        <p:nvPicPr>
          <p:cNvPr id="4" name="Picture 2" descr="Image result for meeting">
            <a:hlinkClick r:id="rId3"/>
          </p:cNvPr>
          <p:cNvPicPr>
            <a:picLocks noChangeAspect="1" noChangeArrowheads="1"/>
          </p:cNvPicPr>
          <p:nvPr/>
        </p:nvPicPr>
        <p:blipFill>
          <a:blip r:embed="rId4" cstate="print"/>
          <a:srcRect/>
          <a:stretch>
            <a:fillRect/>
          </a:stretch>
        </p:blipFill>
        <p:spPr bwMode="auto">
          <a:xfrm>
            <a:off x="1524000" y="914400"/>
            <a:ext cx="6096000" cy="5181600"/>
          </a:xfrm>
          <a:prstGeom prst="rect">
            <a:avLst/>
          </a:prstGeom>
          <a:noFill/>
        </p:spPr>
      </p:pic>
      <p:sp>
        <p:nvSpPr>
          <p:cNvPr id="5" name="TextBox 4"/>
          <p:cNvSpPr txBox="1"/>
          <p:nvPr/>
        </p:nvSpPr>
        <p:spPr>
          <a:xfrm>
            <a:off x="3429000" y="2362200"/>
            <a:ext cx="2057400" cy="2308324"/>
          </a:xfrm>
          <a:prstGeom prst="rect">
            <a:avLst/>
          </a:prstGeom>
          <a:noFill/>
        </p:spPr>
        <p:txBody>
          <a:bodyPr wrap="square" rtlCol="0">
            <a:spAutoFit/>
          </a:bodyPr>
          <a:lstStyle/>
          <a:p>
            <a:pPr algn="ctr"/>
            <a:r>
              <a:rPr lang="ar-OM" sz="7200" b="1" dirty="0" smtClean="0">
                <a:solidFill>
                  <a:srgbClr val="00B050"/>
                </a:solidFill>
                <a:latin typeface="Arabic Typesetting" pitchFamily="66" charset="-78"/>
                <a:cs typeface="Arabic Typesetting" pitchFamily="66" charset="-78"/>
              </a:rPr>
              <a:t>لماذا؟</a:t>
            </a:r>
          </a:p>
          <a:p>
            <a:pPr algn="ctr"/>
            <a:r>
              <a:rPr lang="en-US" sz="7200" b="1" dirty="0" smtClean="0">
                <a:solidFill>
                  <a:srgbClr val="00B050"/>
                </a:solidFill>
                <a:latin typeface="Arabic Typesetting" pitchFamily="66" charset="-78"/>
                <a:cs typeface="Arabic Typesetting" pitchFamily="66" charset="-78"/>
              </a:rPr>
              <a:t>Why?</a:t>
            </a:r>
            <a:endParaRPr lang="en-US" sz="7200" b="1" dirty="0">
              <a:solidFill>
                <a:srgbClr val="00B050"/>
              </a:solidFill>
              <a:latin typeface="Arabic Typesetting" pitchFamily="66" charset="-78"/>
              <a:cs typeface="Arabic Typesetting" pitchFamily="66" charset="-78"/>
            </a:endParaRPr>
          </a:p>
        </p:txBody>
      </p:sp>
      <p:sp>
        <p:nvSpPr>
          <p:cNvPr id="7" name="Rectangle 6"/>
          <p:cNvSpPr/>
          <p:nvPr/>
        </p:nvSpPr>
        <p:spPr>
          <a:xfrm>
            <a:off x="5030" y="76200"/>
            <a:ext cx="4109770"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GB" sz="3600" b="1" dirty="0" smtClean="0">
                <a:solidFill>
                  <a:srgbClr val="FF0000"/>
                </a:solidFill>
                <a:latin typeface="Arabic Typesetting" pitchFamily="66" charset="-78"/>
                <a:cs typeface="Arabic Typesetting" pitchFamily="66" charset="-78"/>
              </a:rPr>
              <a:t>Motor Vehicle </a:t>
            </a:r>
            <a:r>
              <a:rPr lang="en-GB" sz="3600" b="1" dirty="0" smtClean="0">
                <a:solidFill>
                  <a:srgbClr val="FF0000"/>
                </a:solidFill>
                <a:latin typeface="Arabic Typesetting" pitchFamily="66" charset="-78"/>
                <a:cs typeface="Arabic Typesetting" pitchFamily="66" charset="-78"/>
              </a:rPr>
              <a:t>Incidents</a:t>
            </a:r>
            <a:endParaRPr lang="en-US" sz="3600" b="1" dirty="0">
              <a:solidFill>
                <a:srgbClr val="FF0000"/>
              </a:solidFill>
              <a:latin typeface="Arabic Typesetting" pitchFamily="66" charset="-78"/>
              <a:cs typeface="Arabic Typesetting" pitchFamily="66" charset="-78"/>
            </a:endParaRPr>
          </a:p>
        </p:txBody>
      </p:sp>
      <p:sp>
        <p:nvSpPr>
          <p:cNvPr id="8" name="Rectangle 7"/>
          <p:cNvSpPr/>
          <p:nvPr/>
        </p:nvSpPr>
        <p:spPr>
          <a:xfrm>
            <a:off x="4428405" y="76200"/>
            <a:ext cx="4715595"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n-GB" sz="3600" b="1" dirty="0" smtClean="0">
                <a:solidFill>
                  <a:srgbClr val="FF0000"/>
                </a:solidFill>
                <a:latin typeface="Arabic Typesetting" pitchFamily="66" charset="-78"/>
                <a:cs typeface="Arabic Typesetting" pitchFamily="66" charset="-78"/>
              </a:rPr>
              <a:t>2016 </a:t>
            </a:r>
            <a:r>
              <a:rPr lang="ar-OM" sz="3600" b="1" dirty="0" smtClean="0">
                <a:solidFill>
                  <a:srgbClr val="FF0000"/>
                </a:solidFill>
                <a:latin typeface="Arabic Typesetting" pitchFamily="66" charset="-78"/>
                <a:cs typeface="Arabic Typesetting" pitchFamily="66" charset="-78"/>
              </a:rPr>
              <a:t>حوادث </a:t>
            </a:r>
            <a:r>
              <a:rPr lang="ar-OM" sz="3600" b="1" dirty="0" smtClean="0">
                <a:solidFill>
                  <a:srgbClr val="FF0000"/>
                </a:solidFill>
                <a:latin typeface="Arabic Typesetting" pitchFamily="66" charset="-78"/>
                <a:cs typeface="Arabic Typesetting" pitchFamily="66" charset="-78"/>
              </a:rPr>
              <a:t>المركبات</a:t>
            </a:r>
            <a:endParaRPr lang="en-US" sz="3600" b="1" dirty="0">
              <a:solidFill>
                <a:srgbClr val="FF0000"/>
              </a:solidFill>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310922" y="76200"/>
            <a:ext cx="8379218" cy="58477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n-GB" sz="3200" b="1" dirty="0" smtClean="0">
                <a:latin typeface="Arabic Typesetting" pitchFamily="66" charset="-78"/>
                <a:ea typeface="+mj-ea"/>
                <a:cs typeface="Arabic Typesetting" pitchFamily="66" charset="-78"/>
              </a:rPr>
              <a:t>Motor Vehicle Incidents               2016 </a:t>
            </a:r>
            <a:r>
              <a:rPr lang="ar-OM" sz="3200" b="1" dirty="0" smtClean="0">
                <a:latin typeface="Arabic Typesetting" pitchFamily="66" charset="-78"/>
                <a:ea typeface="+mj-ea"/>
                <a:cs typeface="Arabic Typesetting" pitchFamily="66" charset="-78"/>
              </a:rPr>
              <a:t>حوادث المركبات             </a:t>
            </a:r>
            <a:r>
              <a:rPr lang="en-US" sz="3200" b="1" dirty="0" smtClean="0">
                <a:latin typeface="Arabic Typesetting" pitchFamily="66" charset="-78"/>
                <a:ea typeface="+mj-ea"/>
                <a:cs typeface="Arabic Typesetting" pitchFamily="66" charset="-78"/>
              </a:rPr>
              <a:t> </a:t>
            </a:r>
            <a:r>
              <a:rPr lang="ar-OM" sz="3200" b="1" dirty="0" smtClean="0">
                <a:latin typeface="Arabic Typesetting" pitchFamily="66" charset="-78"/>
                <a:ea typeface="+mj-ea"/>
                <a:cs typeface="Arabic Typesetting" pitchFamily="66" charset="-78"/>
              </a:rPr>
              <a:t>          </a:t>
            </a:r>
            <a:r>
              <a:rPr lang="en-GB" sz="3200" b="1" dirty="0" smtClean="0">
                <a:latin typeface="Arabic Typesetting" pitchFamily="66" charset="-78"/>
                <a:ea typeface="+mj-ea"/>
                <a:cs typeface="Arabic Typesetting" pitchFamily="66" charset="-78"/>
              </a:rPr>
              <a:t> </a:t>
            </a:r>
            <a:endParaRPr lang="en-US" sz="3200" b="1" dirty="0">
              <a:latin typeface="Arabic Typesetting" pitchFamily="66" charset="-78"/>
              <a:ea typeface="+mj-ea"/>
              <a:cs typeface="Arabic Typesetting" pitchFamily="66" charset="-78"/>
            </a:endParaRPr>
          </a:p>
        </p:txBody>
      </p:sp>
      <p:grpSp>
        <p:nvGrpSpPr>
          <p:cNvPr id="71" name="Group 70"/>
          <p:cNvGrpSpPr/>
          <p:nvPr/>
        </p:nvGrpSpPr>
        <p:grpSpPr>
          <a:xfrm>
            <a:off x="5748636" y="878789"/>
            <a:ext cx="3700143" cy="5554579"/>
            <a:chOff x="507076" y="328939"/>
            <a:chExt cx="3700142" cy="5554578"/>
          </a:xfrm>
        </p:grpSpPr>
        <p:grpSp>
          <p:nvGrpSpPr>
            <p:cNvPr id="72" name="Group 39"/>
            <p:cNvGrpSpPr/>
            <p:nvPr/>
          </p:nvGrpSpPr>
          <p:grpSpPr>
            <a:xfrm>
              <a:off x="507076" y="328939"/>
              <a:ext cx="3700142" cy="5554578"/>
              <a:chOff x="507076" y="328939"/>
              <a:chExt cx="3700142" cy="5554578"/>
            </a:xfrm>
          </p:grpSpPr>
          <p:sp>
            <p:nvSpPr>
              <p:cNvPr id="78" name="Parallelogram 77"/>
              <p:cNvSpPr/>
              <p:nvPr/>
            </p:nvSpPr>
            <p:spPr>
              <a:xfrm flipH="1">
                <a:off x="507076" y="5282737"/>
                <a:ext cx="3700142" cy="600780"/>
              </a:xfrm>
              <a:prstGeom prst="parallelogram">
                <a:avLst>
                  <a:gd name="adj" fmla="val 225795"/>
                </a:avLst>
              </a:prstGeom>
              <a:solidFill>
                <a:schemeClr val="bg1">
                  <a:lumMod val="50000"/>
                  <a:alpha val="61000"/>
                </a:schemeClr>
              </a:solidFill>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475399" y="4250028"/>
                <a:ext cx="1357619" cy="1484036"/>
              </a:xfrm>
              <a:prstGeom prst="rect">
                <a:avLst/>
              </a:prstGeom>
              <a:solidFill>
                <a:schemeClr val="bg1">
                  <a:lumMod val="95000"/>
                </a:schemeClr>
              </a:solidFill>
              <a:ln>
                <a:solidFill>
                  <a:schemeClr val="bg1">
                    <a:lumMod val="75000"/>
                  </a:schemeClr>
                </a:solidFill>
              </a:ln>
              <a:effectLst/>
              <a:scene3d>
                <a:camera prst="isometricOffAxis2Right">
                  <a:rot lat="180000" lon="19560479" rev="0"/>
                </a:camera>
                <a:lightRig rig="flat" dir="t"/>
              </a:scene3d>
              <a:sp3d extrusionH="1270000" contourW="12700">
                <a:bevelT w="57150" h="63500"/>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475400" y="3564949"/>
                <a:ext cx="1357618" cy="685078"/>
              </a:xfrm>
              <a:prstGeom prst="rect">
                <a:avLst/>
              </a:prstGeom>
              <a:solidFill>
                <a:srgbClr val="FF3300"/>
              </a:solidFill>
              <a:ln>
                <a:solidFill>
                  <a:schemeClr val="accent4"/>
                </a:solidFill>
              </a:ln>
              <a:effectLst/>
              <a:scene3d>
                <a:camera prst="isometricOffAxis2Right">
                  <a:rot lat="180000" lon="19560479" rev="0"/>
                </a:camera>
                <a:lightRig rig="flat" dir="t"/>
              </a:scene3d>
              <a:sp3d extrusionH="1174750" contourW="12700">
                <a:bevelT w="57150" h="63500"/>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530839" y="328939"/>
                <a:ext cx="1317713" cy="3236010"/>
              </a:xfrm>
              <a:prstGeom prst="rect">
                <a:avLst/>
              </a:prstGeom>
              <a:solidFill>
                <a:schemeClr val="bg1">
                  <a:lumMod val="95000"/>
                </a:schemeClr>
              </a:solidFill>
              <a:ln>
                <a:solidFill>
                  <a:schemeClr val="bg1">
                    <a:lumMod val="75000"/>
                  </a:schemeClr>
                </a:solidFill>
              </a:ln>
              <a:effectLst/>
              <a:scene3d>
                <a:camera prst="isometricOffAxis2Right">
                  <a:rot lat="180000" lon="19560479" rev="0"/>
                </a:camera>
                <a:lightRig rig="flat" dir="t"/>
              </a:scene3d>
              <a:sp3d extrusionH="1270000" contourW="12700">
                <a:bevelT w="57150" h="63500"/>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TextBox 74"/>
            <p:cNvSpPr txBox="1"/>
            <p:nvPr/>
          </p:nvSpPr>
          <p:spPr>
            <a:xfrm>
              <a:off x="2604753" y="3564949"/>
              <a:ext cx="1087561" cy="707886"/>
            </a:xfrm>
            <a:prstGeom prst="rect">
              <a:avLst/>
            </a:prstGeom>
            <a:noFill/>
          </p:spPr>
          <p:txBody>
            <a:bodyPr wrap="square" rtlCol="0">
              <a:spAutoFit/>
            </a:bodyPr>
            <a:lstStyle/>
            <a:p>
              <a:pPr algn="ctr"/>
              <a:r>
                <a:rPr lang="ar-OM" sz="4000" b="1" dirty="0" smtClean="0">
                  <a:solidFill>
                    <a:schemeClr val="accent4">
                      <a:lumMod val="75000"/>
                    </a:schemeClr>
                  </a:solidFill>
                </a:rPr>
                <a:t>29</a:t>
              </a:r>
              <a:endParaRPr lang="en-US" sz="4000" b="1" dirty="0">
                <a:solidFill>
                  <a:schemeClr val="accent4">
                    <a:lumMod val="75000"/>
                  </a:schemeClr>
                </a:solidFill>
              </a:endParaRPr>
            </a:p>
          </p:txBody>
        </p:sp>
        <p:sp>
          <p:nvSpPr>
            <p:cNvPr id="77" name="TextBox 76"/>
            <p:cNvSpPr txBox="1"/>
            <p:nvPr/>
          </p:nvSpPr>
          <p:spPr>
            <a:xfrm>
              <a:off x="3292839" y="369978"/>
              <a:ext cx="492443" cy="2963685"/>
            </a:xfrm>
            <a:prstGeom prst="rect">
              <a:avLst/>
            </a:prstGeom>
            <a:noFill/>
          </p:spPr>
          <p:txBody>
            <a:bodyPr vert="vert270" wrap="square" rtlCol="0">
              <a:spAutoFit/>
            </a:bodyPr>
            <a:lstStyle/>
            <a:p>
              <a:pPr algn="r"/>
              <a:r>
                <a:rPr lang="en-US" sz="2000" b="1" dirty="0" smtClean="0"/>
                <a:t>Sever       </a:t>
              </a:r>
              <a:r>
                <a:rPr lang="ar-OM" sz="2000" b="1" dirty="0" smtClean="0"/>
                <a:t>بالغة  </a:t>
              </a:r>
              <a:endParaRPr lang="en-US" sz="2000" b="1" dirty="0"/>
            </a:p>
          </p:txBody>
        </p:sp>
      </p:grpSp>
      <p:grpSp>
        <p:nvGrpSpPr>
          <p:cNvPr id="82" name="Group 81"/>
          <p:cNvGrpSpPr/>
          <p:nvPr/>
        </p:nvGrpSpPr>
        <p:grpSpPr>
          <a:xfrm>
            <a:off x="3472915" y="850046"/>
            <a:ext cx="3700143" cy="5555168"/>
            <a:chOff x="3379340" y="328937"/>
            <a:chExt cx="3700142" cy="5555167"/>
          </a:xfrm>
        </p:grpSpPr>
        <p:grpSp>
          <p:nvGrpSpPr>
            <p:cNvPr id="83" name="Group 28"/>
            <p:cNvGrpSpPr/>
            <p:nvPr/>
          </p:nvGrpSpPr>
          <p:grpSpPr>
            <a:xfrm>
              <a:off x="3379340" y="328937"/>
              <a:ext cx="3700142" cy="5555167"/>
              <a:chOff x="531570" y="328937"/>
              <a:chExt cx="3700142" cy="5555167"/>
            </a:xfrm>
          </p:grpSpPr>
          <p:sp>
            <p:nvSpPr>
              <p:cNvPr id="89" name="Parallelogram 88"/>
              <p:cNvSpPr/>
              <p:nvPr/>
            </p:nvSpPr>
            <p:spPr>
              <a:xfrm flipH="1">
                <a:off x="531570" y="5283324"/>
                <a:ext cx="3700142" cy="600780"/>
              </a:xfrm>
              <a:prstGeom prst="parallelogram">
                <a:avLst>
                  <a:gd name="adj" fmla="val 225795"/>
                </a:avLst>
              </a:prstGeom>
              <a:solidFill>
                <a:schemeClr val="bg1">
                  <a:lumMod val="50000"/>
                  <a:alpha val="60000"/>
                </a:schemeClr>
              </a:solidFill>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2475399" y="4250028"/>
                <a:ext cx="1357619" cy="1471407"/>
              </a:xfrm>
              <a:prstGeom prst="rect">
                <a:avLst/>
              </a:prstGeom>
              <a:solidFill>
                <a:schemeClr val="bg1">
                  <a:lumMod val="95000"/>
                </a:schemeClr>
              </a:solidFill>
              <a:ln>
                <a:solidFill>
                  <a:schemeClr val="bg1">
                    <a:lumMod val="75000"/>
                  </a:schemeClr>
                </a:solidFill>
              </a:ln>
              <a:effectLst/>
              <a:scene3d>
                <a:camera prst="isometricOffAxis2Right">
                  <a:rot lat="180000" lon="19560479" rev="0"/>
                </a:camera>
                <a:lightRig rig="flat" dir="t"/>
              </a:scene3d>
              <a:sp3d extrusionH="1270000" contourW="12700">
                <a:bevelT w="57150" h="63500"/>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p:cNvSpPr/>
              <p:nvPr/>
            </p:nvSpPr>
            <p:spPr>
              <a:xfrm>
                <a:off x="2475400" y="3288890"/>
                <a:ext cx="1357618" cy="948509"/>
              </a:xfrm>
              <a:prstGeom prst="rect">
                <a:avLst/>
              </a:prstGeom>
              <a:solidFill>
                <a:srgbClr val="F7032C"/>
              </a:solidFill>
              <a:ln>
                <a:solidFill>
                  <a:schemeClr val="accent1"/>
                </a:solidFill>
              </a:ln>
              <a:effectLst/>
              <a:scene3d>
                <a:camera prst="isometricOffAxis2Right">
                  <a:rot lat="180000" lon="19560479" rev="0"/>
                </a:camera>
                <a:lightRig rig="flat" dir="t"/>
              </a:scene3d>
              <a:sp3d extrusionH="1174750" contourW="12700">
                <a:bevelT w="57150" h="63500"/>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p:cNvSpPr/>
              <p:nvPr/>
            </p:nvSpPr>
            <p:spPr>
              <a:xfrm>
                <a:off x="2490933" y="328937"/>
                <a:ext cx="1357619" cy="2959953"/>
              </a:xfrm>
              <a:prstGeom prst="rect">
                <a:avLst/>
              </a:prstGeom>
              <a:solidFill>
                <a:schemeClr val="bg1">
                  <a:lumMod val="95000"/>
                </a:schemeClr>
              </a:solidFill>
              <a:ln>
                <a:solidFill>
                  <a:schemeClr val="bg1">
                    <a:lumMod val="75000"/>
                  </a:schemeClr>
                </a:solidFill>
              </a:ln>
              <a:effectLst/>
              <a:scene3d>
                <a:camera prst="isometricOffAxis2Right">
                  <a:rot lat="180000" lon="19560479" rev="0"/>
                </a:camera>
                <a:lightRig rig="flat" dir="t"/>
              </a:scene3d>
              <a:sp3d extrusionH="1270000" contourW="12700">
                <a:bevelT w="57150" h="63500"/>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5" name="TextBox 84"/>
            <p:cNvSpPr txBox="1"/>
            <p:nvPr/>
          </p:nvSpPr>
          <p:spPr>
            <a:xfrm>
              <a:off x="5455449" y="3419204"/>
              <a:ext cx="1087561" cy="707886"/>
            </a:xfrm>
            <a:prstGeom prst="rect">
              <a:avLst/>
            </a:prstGeom>
            <a:noFill/>
          </p:spPr>
          <p:txBody>
            <a:bodyPr wrap="square" rtlCol="0">
              <a:spAutoFit/>
            </a:bodyPr>
            <a:lstStyle/>
            <a:p>
              <a:pPr algn="ctr"/>
              <a:r>
                <a:rPr lang="ar-OM" sz="4000" b="1" dirty="0" smtClean="0"/>
                <a:t>36</a:t>
              </a:r>
              <a:endParaRPr lang="en-US" sz="4000" b="1" dirty="0"/>
            </a:p>
          </p:txBody>
        </p:sp>
        <p:sp>
          <p:nvSpPr>
            <p:cNvPr id="86" name="TextBox 85"/>
            <p:cNvSpPr txBox="1"/>
            <p:nvPr/>
          </p:nvSpPr>
          <p:spPr>
            <a:xfrm>
              <a:off x="6130804" y="369978"/>
              <a:ext cx="492443" cy="2963684"/>
            </a:xfrm>
            <a:prstGeom prst="rect">
              <a:avLst/>
            </a:prstGeom>
            <a:noFill/>
          </p:spPr>
          <p:txBody>
            <a:bodyPr vert="vert270" wrap="square" rtlCol="0">
              <a:spAutoFit/>
            </a:bodyPr>
            <a:lstStyle/>
            <a:p>
              <a:pPr algn="r"/>
              <a:r>
                <a:rPr lang="en-US" sz="2000" b="1" dirty="0" smtClean="0"/>
                <a:t>Rollover      </a:t>
              </a:r>
              <a:r>
                <a:rPr lang="ar-OM" sz="2000" b="1" dirty="0" smtClean="0"/>
                <a:t>إنقلاب</a:t>
              </a:r>
              <a:endParaRPr lang="en-US" sz="2000" b="1" dirty="0"/>
            </a:p>
          </p:txBody>
        </p:sp>
      </p:grpSp>
      <p:grpSp>
        <p:nvGrpSpPr>
          <p:cNvPr id="93" name="Group 92"/>
          <p:cNvGrpSpPr/>
          <p:nvPr/>
        </p:nvGrpSpPr>
        <p:grpSpPr>
          <a:xfrm>
            <a:off x="1197192" y="853265"/>
            <a:ext cx="3700143" cy="5554316"/>
            <a:chOff x="3363017" y="328937"/>
            <a:chExt cx="3700142" cy="5554315"/>
          </a:xfrm>
        </p:grpSpPr>
        <p:grpSp>
          <p:nvGrpSpPr>
            <p:cNvPr id="94" name="Group 8"/>
            <p:cNvGrpSpPr/>
            <p:nvPr/>
          </p:nvGrpSpPr>
          <p:grpSpPr>
            <a:xfrm>
              <a:off x="3363017" y="328937"/>
              <a:ext cx="3700142" cy="5554315"/>
              <a:chOff x="515247" y="328937"/>
              <a:chExt cx="3700142" cy="5554315"/>
            </a:xfrm>
          </p:grpSpPr>
          <p:sp>
            <p:nvSpPr>
              <p:cNvPr id="100" name="Parallelogram 99"/>
              <p:cNvSpPr/>
              <p:nvPr/>
            </p:nvSpPr>
            <p:spPr>
              <a:xfrm flipH="1">
                <a:off x="515247" y="5282472"/>
                <a:ext cx="3700142" cy="600780"/>
              </a:xfrm>
              <a:prstGeom prst="parallelogram">
                <a:avLst>
                  <a:gd name="adj" fmla="val 225795"/>
                </a:avLst>
              </a:prstGeom>
              <a:solidFill>
                <a:schemeClr val="bg1">
                  <a:lumMod val="50000"/>
                  <a:alpha val="60000"/>
                </a:schemeClr>
              </a:solidFill>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2475399" y="4250028"/>
                <a:ext cx="1357619" cy="1496665"/>
              </a:xfrm>
              <a:prstGeom prst="rect">
                <a:avLst/>
              </a:prstGeom>
              <a:solidFill>
                <a:schemeClr val="bg1">
                  <a:lumMod val="95000"/>
                </a:schemeClr>
              </a:solidFill>
              <a:ln>
                <a:solidFill>
                  <a:schemeClr val="bg1">
                    <a:lumMod val="75000"/>
                  </a:schemeClr>
                </a:solidFill>
              </a:ln>
              <a:effectLst/>
              <a:scene3d>
                <a:camera prst="isometricOffAxis2Right">
                  <a:rot lat="180000" lon="19560479" rev="0"/>
                </a:camera>
                <a:lightRig rig="flat" dir="t"/>
              </a:scene3d>
              <a:sp3d extrusionH="1270000" contourW="12700">
                <a:bevelT w="57150" h="63500"/>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2475400" y="2599872"/>
                <a:ext cx="1357618" cy="1637527"/>
              </a:xfrm>
              <a:prstGeom prst="rect">
                <a:avLst/>
              </a:prstGeom>
              <a:solidFill>
                <a:srgbClr val="FC3C28"/>
              </a:solidFill>
              <a:ln>
                <a:solidFill>
                  <a:schemeClr val="accent6"/>
                </a:solidFill>
              </a:ln>
              <a:effectLst/>
              <a:scene3d>
                <a:camera prst="isometricOffAxis2Right">
                  <a:rot lat="180000" lon="19560479" rev="0"/>
                </a:camera>
                <a:lightRig rig="flat" dir="t"/>
              </a:scene3d>
              <a:sp3d extrusionH="1174750" contourW="12700">
                <a:bevelT w="57150" h="63500"/>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p:cNvSpPr/>
              <p:nvPr/>
            </p:nvSpPr>
            <p:spPr>
              <a:xfrm>
                <a:off x="2490933" y="328937"/>
                <a:ext cx="1357619" cy="2270935"/>
              </a:xfrm>
              <a:prstGeom prst="rect">
                <a:avLst/>
              </a:prstGeom>
              <a:solidFill>
                <a:schemeClr val="bg1">
                  <a:lumMod val="95000"/>
                </a:schemeClr>
              </a:solidFill>
              <a:ln>
                <a:solidFill>
                  <a:schemeClr val="bg1">
                    <a:lumMod val="75000"/>
                  </a:schemeClr>
                </a:solidFill>
              </a:ln>
              <a:effectLst/>
              <a:scene3d>
                <a:camera prst="isometricOffAxis2Right">
                  <a:rot lat="180000" lon="19560479" rev="0"/>
                </a:camera>
                <a:lightRig rig="flat" dir="t"/>
              </a:scene3d>
              <a:sp3d extrusionH="1270000" contourW="12700">
                <a:bevelT w="57150" h="63500"/>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6" name="TextBox 95"/>
            <p:cNvSpPr txBox="1"/>
            <p:nvPr/>
          </p:nvSpPr>
          <p:spPr>
            <a:xfrm>
              <a:off x="5455449" y="3057072"/>
              <a:ext cx="1087561" cy="707886"/>
            </a:xfrm>
            <a:prstGeom prst="rect">
              <a:avLst/>
            </a:prstGeom>
            <a:noFill/>
          </p:spPr>
          <p:txBody>
            <a:bodyPr wrap="square" rtlCol="0">
              <a:spAutoFit/>
            </a:bodyPr>
            <a:lstStyle/>
            <a:p>
              <a:pPr algn="ctr"/>
              <a:r>
                <a:rPr lang="ar-OM" sz="4000" b="1" dirty="0" smtClean="0"/>
                <a:t>63</a:t>
              </a:r>
              <a:endParaRPr lang="en-US" sz="4000" b="1" dirty="0"/>
            </a:p>
          </p:txBody>
        </p:sp>
        <p:sp>
          <p:nvSpPr>
            <p:cNvPr id="97" name="TextBox 96"/>
            <p:cNvSpPr txBox="1"/>
            <p:nvPr/>
          </p:nvSpPr>
          <p:spPr>
            <a:xfrm>
              <a:off x="6130805" y="369978"/>
              <a:ext cx="492443" cy="2963684"/>
            </a:xfrm>
            <a:prstGeom prst="rect">
              <a:avLst/>
            </a:prstGeom>
            <a:noFill/>
          </p:spPr>
          <p:txBody>
            <a:bodyPr vert="vert270" wrap="square" rtlCol="0">
              <a:spAutoFit/>
            </a:bodyPr>
            <a:lstStyle/>
            <a:p>
              <a:pPr algn="r"/>
              <a:r>
                <a:rPr lang="en-US" sz="2000" b="1" dirty="0" smtClean="0"/>
                <a:t>Minor</a:t>
              </a:r>
              <a:r>
                <a:rPr lang="ar-OM" sz="2000" b="1" dirty="0" smtClean="0"/>
                <a:t>   </a:t>
              </a:r>
              <a:r>
                <a:rPr lang="en-US" sz="2000" b="1" dirty="0" smtClean="0"/>
                <a:t>    </a:t>
              </a:r>
              <a:r>
                <a:rPr lang="ar-OM" sz="2000" b="1" dirty="0" smtClean="0"/>
                <a:t>خفيفة</a:t>
              </a:r>
              <a:endParaRPr lang="en-US" sz="2000" b="1" dirty="0"/>
            </a:p>
          </p:txBody>
        </p:sp>
      </p:grpSp>
      <p:grpSp>
        <p:nvGrpSpPr>
          <p:cNvPr id="104" name="Group 103"/>
          <p:cNvGrpSpPr/>
          <p:nvPr/>
        </p:nvGrpSpPr>
        <p:grpSpPr>
          <a:xfrm>
            <a:off x="-1078530" y="867811"/>
            <a:ext cx="3700143" cy="5552004"/>
            <a:chOff x="548555" y="328939"/>
            <a:chExt cx="3700142" cy="5552004"/>
          </a:xfrm>
        </p:grpSpPr>
        <p:grpSp>
          <p:nvGrpSpPr>
            <p:cNvPr id="105" name="Group 7"/>
            <p:cNvGrpSpPr/>
            <p:nvPr/>
          </p:nvGrpSpPr>
          <p:grpSpPr>
            <a:xfrm>
              <a:off x="548555" y="328939"/>
              <a:ext cx="3700142" cy="5552004"/>
              <a:chOff x="548555" y="328939"/>
              <a:chExt cx="3700142" cy="5552004"/>
            </a:xfrm>
          </p:grpSpPr>
          <p:sp>
            <p:nvSpPr>
              <p:cNvPr id="111" name="Parallelogram 110"/>
              <p:cNvSpPr/>
              <p:nvPr/>
            </p:nvSpPr>
            <p:spPr>
              <a:xfrm flipH="1">
                <a:off x="548555" y="5280163"/>
                <a:ext cx="3700142" cy="600780"/>
              </a:xfrm>
              <a:prstGeom prst="parallelogram">
                <a:avLst>
                  <a:gd name="adj" fmla="val 225795"/>
                </a:avLst>
              </a:prstGeom>
              <a:solidFill>
                <a:schemeClr val="bg1">
                  <a:lumMod val="50000"/>
                  <a:alpha val="61000"/>
                </a:schemeClr>
              </a:solidFill>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475399" y="4250028"/>
                <a:ext cx="1357619" cy="1496665"/>
              </a:xfrm>
              <a:prstGeom prst="rect">
                <a:avLst/>
              </a:prstGeom>
              <a:solidFill>
                <a:schemeClr val="bg1">
                  <a:lumMod val="95000"/>
                </a:schemeClr>
              </a:solidFill>
              <a:ln>
                <a:solidFill>
                  <a:schemeClr val="bg1">
                    <a:lumMod val="75000"/>
                  </a:schemeClr>
                </a:solidFill>
              </a:ln>
              <a:effectLst/>
              <a:scene3d>
                <a:camera prst="isometricOffAxis2Right">
                  <a:rot lat="180000" lon="19560479" rev="0"/>
                </a:camera>
                <a:lightRig rig="flat" dir="t"/>
              </a:scene3d>
              <a:sp3d extrusionH="1270000" contourW="12700">
                <a:bevelT w="57150" h="63500"/>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p:cNvSpPr/>
              <p:nvPr/>
            </p:nvSpPr>
            <p:spPr>
              <a:xfrm>
                <a:off x="2475400" y="2128128"/>
                <a:ext cx="1357618" cy="2121900"/>
              </a:xfrm>
              <a:prstGeom prst="rect">
                <a:avLst/>
              </a:prstGeom>
              <a:solidFill>
                <a:srgbClr val="FC734E"/>
              </a:solidFill>
              <a:ln>
                <a:solidFill>
                  <a:schemeClr val="accent2"/>
                </a:solidFill>
              </a:ln>
              <a:effectLst/>
              <a:scene3d>
                <a:camera prst="isometricOffAxis2Right">
                  <a:rot lat="180000" lon="19560479" rev="0"/>
                </a:camera>
                <a:lightRig rig="flat" dir="t"/>
              </a:scene3d>
              <a:sp3d extrusionH="1174750" contourW="12700">
                <a:bevelT w="57150" h="63500"/>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490933" y="328939"/>
                <a:ext cx="1357619" cy="1799190"/>
              </a:xfrm>
              <a:prstGeom prst="rect">
                <a:avLst/>
              </a:prstGeom>
              <a:solidFill>
                <a:schemeClr val="bg1">
                  <a:lumMod val="95000"/>
                </a:schemeClr>
              </a:solidFill>
              <a:ln>
                <a:solidFill>
                  <a:schemeClr val="bg1">
                    <a:lumMod val="75000"/>
                  </a:schemeClr>
                </a:solidFill>
              </a:ln>
              <a:effectLst/>
              <a:scene3d>
                <a:camera prst="isometricOffAxis2Right">
                  <a:rot lat="180000" lon="19560479" rev="0"/>
                </a:camera>
                <a:lightRig rig="flat" dir="t"/>
              </a:scene3d>
              <a:sp3d extrusionH="1270000" contourW="12700">
                <a:bevelT w="57150" h="63500"/>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8" name="TextBox 107"/>
            <p:cNvSpPr txBox="1"/>
            <p:nvPr/>
          </p:nvSpPr>
          <p:spPr>
            <a:xfrm>
              <a:off x="2588896" y="2737728"/>
              <a:ext cx="1087561" cy="707886"/>
            </a:xfrm>
            <a:prstGeom prst="rect">
              <a:avLst/>
            </a:prstGeom>
            <a:noFill/>
          </p:spPr>
          <p:txBody>
            <a:bodyPr wrap="square" rtlCol="0">
              <a:spAutoFit/>
            </a:bodyPr>
            <a:lstStyle/>
            <a:p>
              <a:pPr algn="ctr"/>
              <a:r>
                <a:rPr lang="ar-OM" sz="4000" b="1" dirty="0" smtClean="0"/>
                <a:t>99</a:t>
              </a:r>
              <a:endParaRPr lang="en-US" sz="4000" b="1" dirty="0"/>
            </a:p>
          </p:txBody>
        </p:sp>
        <p:sp>
          <p:nvSpPr>
            <p:cNvPr id="110" name="TextBox 109"/>
            <p:cNvSpPr txBox="1"/>
            <p:nvPr/>
          </p:nvSpPr>
          <p:spPr>
            <a:xfrm>
              <a:off x="3268761" y="369978"/>
              <a:ext cx="492443" cy="2963684"/>
            </a:xfrm>
            <a:prstGeom prst="rect">
              <a:avLst/>
            </a:prstGeom>
            <a:noFill/>
          </p:spPr>
          <p:txBody>
            <a:bodyPr vert="vert270" wrap="square" rtlCol="0">
              <a:spAutoFit/>
            </a:bodyPr>
            <a:lstStyle/>
            <a:p>
              <a:pPr algn="r"/>
              <a:r>
                <a:rPr lang="en-US" sz="2000" b="1" dirty="0" smtClean="0"/>
                <a:t>Total     </a:t>
              </a:r>
              <a:r>
                <a:rPr lang="ar-OM" sz="2000" b="1" dirty="0" smtClean="0"/>
                <a:t>المجموع</a:t>
              </a:r>
              <a:endParaRPr lang="en-US" sz="2000" b="1" dirty="0"/>
            </a:p>
          </p:txBody>
        </p:sp>
      </p:grpSp>
      <p:pic>
        <p:nvPicPr>
          <p:cNvPr id="1026" name="Picture 2" descr="C:\Users\mu50143\AppData\Local\Microsoft\Windows\Temporary Internet Files\Content.IE5\TRG57S3Y\car_crash_400_clr_9889.png"/>
          <p:cNvPicPr>
            <a:picLocks noChangeAspect="1" noChangeArrowheads="1"/>
          </p:cNvPicPr>
          <p:nvPr/>
        </p:nvPicPr>
        <p:blipFill>
          <a:blip r:embed="rId3" cstate="print"/>
          <a:srcRect/>
          <a:stretch>
            <a:fillRect/>
          </a:stretch>
        </p:blipFill>
        <p:spPr bwMode="auto">
          <a:xfrm>
            <a:off x="3200400" y="5334000"/>
            <a:ext cx="1138238" cy="597795"/>
          </a:xfrm>
          <a:prstGeom prst="rect">
            <a:avLst/>
          </a:prstGeom>
          <a:noFill/>
        </p:spPr>
      </p:pic>
      <p:pic>
        <p:nvPicPr>
          <p:cNvPr id="1028" name="Picture 4" descr="Car crashing cartoon"/>
          <p:cNvPicPr>
            <a:picLocks noChangeAspect="1" noChangeArrowheads="1"/>
          </p:cNvPicPr>
          <p:nvPr/>
        </p:nvPicPr>
        <p:blipFill>
          <a:blip r:embed="rId4" cstate="print"/>
          <a:srcRect/>
          <a:stretch>
            <a:fillRect/>
          </a:stretch>
        </p:blipFill>
        <p:spPr bwMode="auto">
          <a:xfrm>
            <a:off x="7848600" y="5334000"/>
            <a:ext cx="1050758" cy="499110"/>
          </a:xfrm>
          <a:prstGeom prst="rect">
            <a:avLst/>
          </a:prstGeom>
          <a:noFill/>
        </p:spPr>
      </p:pic>
      <p:pic>
        <p:nvPicPr>
          <p:cNvPr id="38" name="Picture 37"/>
          <p:cNvPicPr>
            <a:picLocks noChangeAspect="1" noChangeArrowheads="1"/>
          </p:cNvPicPr>
          <p:nvPr/>
        </p:nvPicPr>
        <p:blipFill>
          <a:blip r:embed="rId5" cstate="print"/>
          <a:srcRect/>
          <a:stretch>
            <a:fillRect/>
          </a:stretch>
        </p:blipFill>
        <p:spPr bwMode="auto">
          <a:xfrm>
            <a:off x="5562600" y="5257800"/>
            <a:ext cx="972671" cy="533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down)">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wipe(down)">
                                      <p:cBhvr>
                                        <p:cTn id="12" dur="500"/>
                                        <p:tgtEl>
                                          <p:spTgt spid="93"/>
                                        </p:tgtEl>
                                      </p:cBhvr>
                                    </p:animEffect>
                                  </p:childTnLst>
                                </p:cTn>
                              </p:par>
                              <p:par>
                                <p:cTn id="13" presetID="4" presetClass="entr" presetSubtype="16"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ox(in)">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wipe(down)">
                                      <p:cBhvr>
                                        <p:cTn id="20" dur="500"/>
                                        <p:tgtEl>
                                          <p:spTgt spid="82"/>
                                        </p:tgtEl>
                                      </p:cBhvr>
                                    </p:animEffect>
                                  </p:childTnLst>
                                </p:cTn>
                              </p:par>
                              <p:par>
                                <p:cTn id="21" presetID="4" presetClass="entr" presetSubtype="16"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in)">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wipe(down)">
                                      <p:cBhvr>
                                        <p:cTn id="28" dur="500"/>
                                        <p:tgtEl>
                                          <p:spTgt spid="71"/>
                                        </p:tgtEl>
                                      </p:cBhvr>
                                    </p:animEffect>
                                  </p:childTnLst>
                                </p:cTn>
                              </p:par>
                              <p:par>
                                <p:cTn id="29" presetID="4" presetClass="entr" presetSubtype="16"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box(in)">
                                      <p:cBhvr>
                                        <p:cTn id="3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sz="3600" b="1" i="0" dirty="0" smtClean="0">
                <a:solidFill>
                  <a:schemeClr val="tx1"/>
                </a:solidFill>
                <a:latin typeface="Arabic Typesetting" pitchFamily="66" charset="-78"/>
                <a:cs typeface="Arabic Typesetting" pitchFamily="66" charset="-78"/>
              </a:rPr>
              <a:t>Main contributing factors	</a:t>
            </a:r>
            <a:r>
              <a:rPr lang="en-US" sz="3600" b="1" i="0" dirty="0" smtClean="0">
                <a:solidFill>
                  <a:schemeClr val="tx1"/>
                </a:solidFill>
                <a:latin typeface="Arabic Typesetting" pitchFamily="66" charset="-78"/>
                <a:cs typeface="Arabic Typesetting" pitchFamily="66" charset="-78"/>
              </a:rPr>
              <a:t>          </a:t>
            </a:r>
            <a:r>
              <a:rPr lang="en-US" sz="3600" b="1" i="0" dirty="0" smtClean="0">
                <a:solidFill>
                  <a:schemeClr val="tx1"/>
                </a:solidFill>
                <a:latin typeface="Arabic Typesetting" pitchFamily="66" charset="-78"/>
                <a:cs typeface="Arabic Typesetting" pitchFamily="66" charset="-78"/>
              </a:rPr>
              <a:t>	</a:t>
            </a:r>
            <a:r>
              <a:rPr lang="en-US" sz="3600" b="1" i="0" dirty="0" smtClean="0">
                <a:solidFill>
                  <a:schemeClr val="tx1"/>
                </a:solidFill>
                <a:latin typeface="Arabic Typesetting" pitchFamily="66" charset="-78"/>
                <a:cs typeface="Arabic Typesetting" pitchFamily="66" charset="-78"/>
              </a:rPr>
              <a:t>        </a:t>
            </a:r>
            <a:r>
              <a:rPr lang="ar-OM" sz="3600" b="1" i="0" dirty="0" smtClean="0">
                <a:solidFill>
                  <a:schemeClr val="tx1"/>
                </a:solidFill>
                <a:latin typeface="Arabic Typesetting" pitchFamily="66" charset="-78"/>
                <a:cs typeface="Arabic Typesetting" pitchFamily="66" charset="-78"/>
              </a:rPr>
              <a:t>الأسباب </a:t>
            </a:r>
            <a:r>
              <a:rPr lang="ar-OM" sz="3600" b="1" i="0" dirty="0" smtClean="0">
                <a:solidFill>
                  <a:schemeClr val="tx1"/>
                </a:solidFill>
                <a:latin typeface="Arabic Typesetting" pitchFamily="66" charset="-78"/>
                <a:cs typeface="Arabic Typesetting" pitchFamily="66" charset="-78"/>
              </a:rPr>
              <a:t>الرئيسة للحوادث</a:t>
            </a:r>
            <a:endParaRPr lang="en-US" sz="3600" b="1" i="0" dirty="0">
              <a:solidFill>
                <a:schemeClr val="tx1"/>
              </a:solidFill>
            </a:endParaRPr>
          </a:p>
        </p:txBody>
      </p:sp>
      <p:sp>
        <p:nvSpPr>
          <p:cNvPr id="3" name="Slide Number Placeholder 2"/>
          <p:cNvSpPr>
            <a:spLocks noGrp="1"/>
          </p:cNvSpPr>
          <p:nvPr>
            <p:ph type="sldNum" sz="quarter" idx="12"/>
          </p:nvPr>
        </p:nvSpPr>
        <p:spPr/>
        <p:txBody>
          <a:bodyPr/>
          <a:lstStyle/>
          <a:p>
            <a:pPr>
              <a:defRPr/>
            </a:pPr>
            <a:fld id="{F53A8F9E-F6DB-42DC-B268-704BDE0B32F3}" type="slidenum">
              <a:rPr lang="en-US" smtClean="0"/>
              <a:pPr>
                <a:defRPr/>
              </a:pPr>
              <a:t>4</a:t>
            </a:fld>
            <a:endParaRPr lang="en-US"/>
          </a:p>
        </p:txBody>
      </p:sp>
      <p:grpSp>
        <p:nvGrpSpPr>
          <p:cNvPr id="4" name="Group 3"/>
          <p:cNvGrpSpPr/>
          <p:nvPr/>
        </p:nvGrpSpPr>
        <p:grpSpPr>
          <a:xfrm>
            <a:off x="715703" y="1160430"/>
            <a:ext cx="4647000" cy="1124381"/>
            <a:chOff x="5219477" y="995322"/>
            <a:chExt cx="6261323" cy="1514980"/>
          </a:xfrm>
        </p:grpSpPr>
        <p:sp>
          <p:nvSpPr>
            <p:cNvPr id="5" name="Freeform: Shape 39"/>
            <p:cNvSpPr/>
            <p:nvPr/>
          </p:nvSpPr>
          <p:spPr>
            <a:xfrm>
              <a:off x="10891520" y="995322"/>
              <a:ext cx="589280" cy="1514980"/>
            </a:xfrm>
            <a:custGeom>
              <a:avLst/>
              <a:gdLst>
                <a:gd name="connsiteX0" fmla="*/ 0 w 589280"/>
                <a:gd name="connsiteY0" fmla="*/ 0 h 1514980"/>
                <a:gd name="connsiteX1" fmla="*/ 336778 w 589280"/>
                <a:gd name="connsiteY1" fmla="*/ 0 h 1514980"/>
                <a:gd name="connsiteX2" fmla="*/ 589280 w 589280"/>
                <a:gd name="connsiteY2" fmla="*/ 252502 h 1514980"/>
                <a:gd name="connsiteX3" fmla="*/ 589280 w 589280"/>
                <a:gd name="connsiteY3" fmla="*/ 1262478 h 1514980"/>
                <a:gd name="connsiteX4" fmla="*/ 336778 w 589280"/>
                <a:gd name="connsiteY4" fmla="*/ 1514980 h 1514980"/>
                <a:gd name="connsiteX5" fmla="*/ 0 w 589280"/>
                <a:gd name="connsiteY5" fmla="*/ 1514980 h 1514980"/>
                <a:gd name="connsiteX6" fmla="*/ 0 w 589280"/>
                <a:gd name="connsiteY6" fmla="*/ 0 h 151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280" h="151498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40"/>
            <p:cNvSpPr/>
            <p:nvPr/>
          </p:nvSpPr>
          <p:spPr>
            <a:xfrm>
              <a:off x="5219477" y="995322"/>
              <a:ext cx="5672043" cy="1514980"/>
            </a:xfrm>
            <a:custGeom>
              <a:avLst/>
              <a:gdLst>
                <a:gd name="connsiteX0" fmla="*/ 0 w 5672043"/>
                <a:gd name="connsiteY0" fmla="*/ 0 h 1514980"/>
                <a:gd name="connsiteX1" fmla="*/ 5672043 w 5672043"/>
                <a:gd name="connsiteY1" fmla="*/ 0 h 1514980"/>
                <a:gd name="connsiteX2" fmla="*/ 5672043 w 5672043"/>
                <a:gd name="connsiteY2" fmla="*/ 1514980 h 1514980"/>
                <a:gd name="connsiteX3" fmla="*/ 0 w 5672043"/>
                <a:gd name="connsiteY3" fmla="*/ 1514980 h 1514980"/>
                <a:gd name="connsiteX4" fmla="*/ 0 w 5672043"/>
                <a:gd name="connsiteY4" fmla="*/ 0 h 151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043" h="1514980">
                  <a:moveTo>
                    <a:pt x="0" y="0"/>
                  </a:moveTo>
                  <a:lnTo>
                    <a:pt x="5672043" y="0"/>
                  </a:lnTo>
                  <a:lnTo>
                    <a:pt x="5672043" y="1514980"/>
                  </a:lnTo>
                  <a:lnTo>
                    <a:pt x="0" y="1514980"/>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4438640" y="1162875"/>
            <a:ext cx="4647000" cy="1124381"/>
            <a:chOff x="5342415" y="977137"/>
            <a:chExt cx="6261323" cy="1514980"/>
          </a:xfrm>
        </p:grpSpPr>
        <p:grpSp>
          <p:nvGrpSpPr>
            <p:cNvPr id="8" name="Group 32"/>
            <p:cNvGrpSpPr/>
            <p:nvPr/>
          </p:nvGrpSpPr>
          <p:grpSpPr>
            <a:xfrm>
              <a:off x="5342415" y="977137"/>
              <a:ext cx="6261323" cy="1514980"/>
              <a:chOff x="5219477" y="995322"/>
              <a:chExt cx="6261323" cy="1514980"/>
            </a:xfrm>
          </p:grpSpPr>
          <p:sp>
            <p:nvSpPr>
              <p:cNvPr id="10" name="Freeform: Shape 20"/>
              <p:cNvSpPr/>
              <p:nvPr/>
            </p:nvSpPr>
            <p:spPr>
              <a:xfrm>
                <a:off x="10891520" y="995322"/>
                <a:ext cx="589280" cy="1514980"/>
              </a:xfrm>
              <a:custGeom>
                <a:avLst/>
                <a:gdLst>
                  <a:gd name="connsiteX0" fmla="*/ 0 w 589280"/>
                  <a:gd name="connsiteY0" fmla="*/ 0 h 1514980"/>
                  <a:gd name="connsiteX1" fmla="*/ 336778 w 589280"/>
                  <a:gd name="connsiteY1" fmla="*/ 0 h 1514980"/>
                  <a:gd name="connsiteX2" fmla="*/ 589280 w 589280"/>
                  <a:gd name="connsiteY2" fmla="*/ 252502 h 1514980"/>
                  <a:gd name="connsiteX3" fmla="*/ 589280 w 589280"/>
                  <a:gd name="connsiteY3" fmla="*/ 1262478 h 1514980"/>
                  <a:gd name="connsiteX4" fmla="*/ 336778 w 589280"/>
                  <a:gd name="connsiteY4" fmla="*/ 1514980 h 1514980"/>
                  <a:gd name="connsiteX5" fmla="*/ 0 w 589280"/>
                  <a:gd name="connsiteY5" fmla="*/ 1514980 h 1514980"/>
                  <a:gd name="connsiteX6" fmla="*/ 0 w 589280"/>
                  <a:gd name="connsiteY6" fmla="*/ 0 h 151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280" h="151498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27"/>
              <p:cNvSpPr/>
              <p:nvPr/>
            </p:nvSpPr>
            <p:spPr>
              <a:xfrm>
                <a:off x="5219477" y="995322"/>
                <a:ext cx="5672043" cy="1514980"/>
              </a:xfrm>
              <a:custGeom>
                <a:avLst/>
                <a:gdLst>
                  <a:gd name="connsiteX0" fmla="*/ 0 w 5672043"/>
                  <a:gd name="connsiteY0" fmla="*/ 0 h 1514980"/>
                  <a:gd name="connsiteX1" fmla="*/ 5672043 w 5672043"/>
                  <a:gd name="connsiteY1" fmla="*/ 0 h 1514980"/>
                  <a:gd name="connsiteX2" fmla="*/ 5672043 w 5672043"/>
                  <a:gd name="connsiteY2" fmla="*/ 1514980 h 1514980"/>
                  <a:gd name="connsiteX3" fmla="*/ 0 w 5672043"/>
                  <a:gd name="connsiteY3" fmla="*/ 1514980 h 1514980"/>
                  <a:gd name="connsiteX4" fmla="*/ 0 w 5672043"/>
                  <a:gd name="connsiteY4" fmla="*/ 0 h 151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043" h="1514980">
                    <a:moveTo>
                      <a:pt x="0" y="0"/>
                    </a:moveTo>
                    <a:lnTo>
                      <a:pt x="5672043" y="0"/>
                    </a:lnTo>
                    <a:lnTo>
                      <a:pt x="5672043" y="1514980"/>
                    </a:lnTo>
                    <a:lnTo>
                      <a:pt x="0" y="1514980"/>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5876644" y="1145409"/>
              <a:ext cx="5007280" cy="1285554"/>
            </a:xfrm>
            <a:prstGeom prst="rect">
              <a:avLst/>
            </a:prstGeom>
            <a:noFill/>
          </p:spPr>
          <p:txBody>
            <a:bodyPr wrap="square" rtlCol="0">
              <a:spAutoFit/>
            </a:bodyPr>
            <a:lstStyle/>
            <a:p>
              <a:r>
                <a:rPr lang="ar-OM" sz="1400" b="1" dirty="0" smtClean="0"/>
                <a:t>ما هي أسباب الإرهاق؟</a:t>
              </a:r>
            </a:p>
            <a:p>
              <a:r>
                <a:rPr lang="en-US" sz="1400" dirty="0" smtClean="0"/>
                <a:t>Q. What are fatigue main contributing factors? </a:t>
              </a:r>
            </a:p>
            <a:p>
              <a:r>
                <a:rPr lang="ar-OM" sz="1400" b="1" dirty="0" smtClean="0"/>
                <a:t>ما هي أعراض الإرهاق؟</a:t>
              </a:r>
              <a:endParaRPr lang="en-US" sz="1400" b="1" dirty="0" smtClean="0"/>
            </a:p>
            <a:p>
              <a:r>
                <a:rPr lang="en-US" sz="1400" dirty="0" smtClean="0"/>
                <a:t>Q. What are fatigue symptoms?</a:t>
              </a:r>
            </a:p>
          </p:txBody>
        </p:sp>
      </p:grpSp>
      <p:grpSp>
        <p:nvGrpSpPr>
          <p:cNvPr id="12" name="Group 11"/>
          <p:cNvGrpSpPr/>
          <p:nvPr/>
        </p:nvGrpSpPr>
        <p:grpSpPr>
          <a:xfrm>
            <a:off x="645949" y="1028370"/>
            <a:ext cx="4250946" cy="1334101"/>
            <a:chOff x="1690777" y="2053087"/>
            <a:chExt cx="3700733" cy="1449238"/>
          </a:xfrm>
          <a:effectLst/>
        </p:grpSpPr>
        <p:sp>
          <p:nvSpPr>
            <p:cNvPr id="13" name="Freeform: Shape 8"/>
            <p:cNvSpPr/>
            <p:nvPr/>
          </p:nvSpPr>
          <p:spPr>
            <a:xfrm>
              <a:off x="1690777" y="2053087"/>
              <a:ext cx="3700733" cy="1449238"/>
            </a:xfrm>
            <a:custGeom>
              <a:avLst/>
              <a:gdLst>
                <a:gd name="connsiteX0" fmla="*/ 241544 w 3700733"/>
                <a:gd name="connsiteY0" fmla="*/ 0 h 1449238"/>
                <a:gd name="connsiteX1" fmla="*/ 3700733 w 3700733"/>
                <a:gd name="connsiteY1" fmla="*/ 0 h 1449238"/>
                <a:gd name="connsiteX2" fmla="*/ 3700733 w 3700733"/>
                <a:gd name="connsiteY2" fmla="*/ 255819 h 1449238"/>
                <a:gd name="connsiteX3" fmla="*/ 3614578 w 3700733"/>
                <a:gd name="connsiteY3" fmla="*/ 302582 h 1449238"/>
                <a:gd name="connsiteX4" fmla="*/ 3390182 w 3700733"/>
                <a:gd name="connsiteY4" fmla="*/ 724619 h 1449238"/>
                <a:gd name="connsiteX5" fmla="*/ 3614578 w 3700733"/>
                <a:gd name="connsiteY5" fmla="*/ 1146656 h 1449238"/>
                <a:gd name="connsiteX6" fmla="*/ 3700733 w 3700733"/>
                <a:gd name="connsiteY6" fmla="*/ 1193420 h 1449238"/>
                <a:gd name="connsiteX7" fmla="*/ 3700733 w 3700733"/>
                <a:gd name="connsiteY7" fmla="*/ 1449238 h 1449238"/>
                <a:gd name="connsiteX8" fmla="*/ 241544 w 3700733"/>
                <a:gd name="connsiteY8" fmla="*/ 1449238 h 1449238"/>
                <a:gd name="connsiteX9" fmla="*/ 0 w 3700733"/>
                <a:gd name="connsiteY9" fmla="*/ 1207694 h 1449238"/>
                <a:gd name="connsiteX10" fmla="*/ 0 w 3700733"/>
                <a:gd name="connsiteY10" fmla="*/ 241544 h 1449238"/>
                <a:gd name="connsiteX11" fmla="*/ 241544 w 3700733"/>
                <a:gd name="connsiteY11" fmla="*/ 0 h 14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0733" h="1449238">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0"/>
            <p:cNvSpPr/>
            <p:nvPr/>
          </p:nvSpPr>
          <p:spPr>
            <a:xfrm>
              <a:off x="1743254" y="2126389"/>
              <a:ext cx="3596886" cy="1294999"/>
            </a:xfrm>
            <a:custGeom>
              <a:avLst/>
              <a:gdLst>
                <a:gd name="connsiteX0" fmla="*/ 241544 w 3700733"/>
                <a:gd name="connsiteY0" fmla="*/ 0 h 1449238"/>
                <a:gd name="connsiteX1" fmla="*/ 3700733 w 3700733"/>
                <a:gd name="connsiteY1" fmla="*/ 0 h 1449238"/>
                <a:gd name="connsiteX2" fmla="*/ 3700733 w 3700733"/>
                <a:gd name="connsiteY2" fmla="*/ 255819 h 1449238"/>
                <a:gd name="connsiteX3" fmla="*/ 3614578 w 3700733"/>
                <a:gd name="connsiteY3" fmla="*/ 302582 h 1449238"/>
                <a:gd name="connsiteX4" fmla="*/ 3390182 w 3700733"/>
                <a:gd name="connsiteY4" fmla="*/ 724619 h 1449238"/>
                <a:gd name="connsiteX5" fmla="*/ 3614578 w 3700733"/>
                <a:gd name="connsiteY5" fmla="*/ 1146656 h 1449238"/>
                <a:gd name="connsiteX6" fmla="*/ 3700733 w 3700733"/>
                <a:gd name="connsiteY6" fmla="*/ 1193420 h 1449238"/>
                <a:gd name="connsiteX7" fmla="*/ 3700733 w 3700733"/>
                <a:gd name="connsiteY7" fmla="*/ 1449238 h 1449238"/>
                <a:gd name="connsiteX8" fmla="*/ 241544 w 3700733"/>
                <a:gd name="connsiteY8" fmla="*/ 1449238 h 1449238"/>
                <a:gd name="connsiteX9" fmla="*/ 0 w 3700733"/>
                <a:gd name="connsiteY9" fmla="*/ 1207694 h 1449238"/>
                <a:gd name="connsiteX10" fmla="*/ 0 w 3700733"/>
                <a:gd name="connsiteY10" fmla="*/ 241544 h 1449238"/>
                <a:gd name="connsiteX11" fmla="*/ 241544 w 3700733"/>
                <a:gd name="connsiteY11" fmla="*/ 0 h 14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0733" h="1449238">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noFill/>
            <a:ln w="38100">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p:cNvSpPr/>
            <p:nvPr/>
          </p:nvSpPr>
          <p:spPr>
            <a:xfrm>
              <a:off x="1805892" y="2166858"/>
              <a:ext cx="3585618" cy="1221419"/>
            </a:xfrm>
            <a:custGeom>
              <a:avLst/>
              <a:gdLst>
                <a:gd name="connsiteX0" fmla="*/ 241544 w 3700733"/>
                <a:gd name="connsiteY0" fmla="*/ 0 h 1449238"/>
                <a:gd name="connsiteX1" fmla="*/ 3700733 w 3700733"/>
                <a:gd name="connsiteY1" fmla="*/ 0 h 1449238"/>
                <a:gd name="connsiteX2" fmla="*/ 3700733 w 3700733"/>
                <a:gd name="connsiteY2" fmla="*/ 255819 h 1449238"/>
                <a:gd name="connsiteX3" fmla="*/ 3614578 w 3700733"/>
                <a:gd name="connsiteY3" fmla="*/ 302582 h 1449238"/>
                <a:gd name="connsiteX4" fmla="*/ 3390182 w 3700733"/>
                <a:gd name="connsiteY4" fmla="*/ 724619 h 1449238"/>
                <a:gd name="connsiteX5" fmla="*/ 3614578 w 3700733"/>
                <a:gd name="connsiteY5" fmla="*/ 1146656 h 1449238"/>
                <a:gd name="connsiteX6" fmla="*/ 3700733 w 3700733"/>
                <a:gd name="connsiteY6" fmla="*/ 1193420 h 1449238"/>
                <a:gd name="connsiteX7" fmla="*/ 3700733 w 3700733"/>
                <a:gd name="connsiteY7" fmla="*/ 1449238 h 1449238"/>
                <a:gd name="connsiteX8" fmla="*/ 241544 w 3700733"/>
                <a:gd name="connsiteY8" fmla="*/ 1449238 h 1449238"/>
                <a:gd name="connsiteX9" fmla="*/ 0 w 3700733"/>
                <a:gd name="connsiteY9" fmla="*/ 1207694 h 1449238"/>
                <a:gd name="connsiteX10" fmla="*/ 0 w 3700733"/>
                <a:gd name="connsiteY10" fmla="*/ 241544 h 1449238"/>
                <a:gd name="connsiteX11" fmla="*/ 241544 w 3700733"/>
                <a:gd name="connsiteY11" fmla="*/ 0 h 14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0733" h="1449238">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adFill flip="none" rotWithShape="1">
              <a:gsLst>
                <a:gs pos="37000">
                  <a:schemeClr val="accent1">
                    <a:shade val="30000"/>
                    <a:satMod val="115000"/>
                    <a:lumMod val="76000"/>
                    <a:lumOff val="24000"/>
                  </a:schemeClr>
                </a:gs>
                <a:gs pos="0">
                  <a:schemeClr val="accent1">
                    <a:shade val="67500"/>
                    <a:satMod val="115000"/>
                    <a:lumMod val="77000"/>
                    <a:lumOff val="23000"/>
                  </a:schemeClr>
                </a:gs>
                <a:gs pos="100000">
                  <a:schemeClr val="accent1">
                    <a:shade val="100000"/>
                    <a:satMod val="115000"/>
                    <a:lumMod val="72000"/>
                  </a:schemeClr>
                </a:gs>
                <a:gs pos="94000">
                  <a:schemeClr val="accent1">
                    <a:shade val="100000"/>
                    <a:satMod val="115000"/>
                    <a:lumMod val="88000"/>
                  </a:schemeClr>
                </a:gs>
              </a:gsLst>
              <a:lin ang="5400000" scaled="1"/>
              <a:tileRect/>
            </a:gradFill>
            <a:ln w="31750">
              <a:noFill/>
              <a:prstDash val="sysDot"/>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727167" y="1147051"/>
            <a:ext cx="3649066" cy="1107996"/>
            <a:chOff x="1205155" y="1050604"/>
            <a:chExt cx="4916716" cy="1492903"/>
          </a:xfrm>
        </p:grpSpPr>
        <p:sp>
          <p:nvSpPr>
            <p:cNvPr id="17" name="TextBox 16"/>
            <p:cNvSpPr txBox="1"/>
            <p:nvPr/>
          </p:nvSpPr>
          <p:spPr>
            <a:xfrm>
              <a:off x="1205155" y="1050604"/>
              <a:ext cx="1056640" cy="1492903"/>
            </a:xfrm>
            <a:prstGeom prst="rect">
              <a:avLst/>
            </a:prstGeom>
            <a:noFill/>
          </p:spPr>
          <p:txBody>
            <a:bodyPr wrap="square" rtlCol="0">
              <a:spAutoFit/>
            </a:bodyPr>
            <a:lstStyle/>
            <a:p>
              <a:pPr algn="ctr"/>
              <a:r>
                <a:rPr lang="en-US" sz="6600" b="1" dirty="0">
                  <a:solidFill>
                    <a:schemeClr val="bg1">
                      <a:lumMod val="85000"/>
                    </a:schemeClr>
                  </a:solidFill>
                </a:rPr>
                <a:t>1</a:t>
              </a:r>
            </a:p>
          </p:txBody>
        </p:sp>
        <p:cxnSp>
          <p:nvCxnSpPr>
            <p:cNvPr id="18" name="Straight Connector 17"/>
            <p:cNvCxnSpPr/>
            <p:nvPr/>
          </p:nvCxnSpPr>
          <p:spPr>
            <a:xfrm>
              <a:off x="2235200" y="1138648"/>
              <a:ext cx="0" cy="1147352"/>
            </a:xfrm>
            <a:prstGeom prst="line">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340312" y="1334536"/>
              <a:ext cx="3781559" cy="1119677"/>
            </a:xfrm>
            <a:prstGeom prst="rect">
              <a:avLst/>
            </a:prstGeom>
            <a:noFill/>
          </p:spPr>
          <p:txBody>
            <a:bodyPr wrap="square" rtlCol="0">
              <a:spAutoFit/>
            </a:bodyPr>
            <a:lstStyle/>
            <a:p>
              <a:r>
                <a:rPr lang="ar-OM" b="1" dirty="0" smtClean="0">
                  <a:solidFill>
                    <a:schemeClr val="bg1">
                      <a:lumMod val="85000"/>
                    </a:schemeClr>
                  </a:solidFill>
                </a:rPr>
                <a:t>الإرهاق</a:t>
              </a:r>
              <a:endParaRPr lang="en-US" b="1" dirty="0" smtClean="0">
                <a:solidFill>
                  <a:schemeClr val="bg1">
                    <a:lumMod val="85000"/>
                  </a:schemeClr>
                </a:solidFill>
              </a:endParaRPr>
            </a:p>
            <a:p>
              <a:r>
                <a:rPr lang="en-US" b="1" dirty="0" smtClean="0">
                  <a:solidFill>
                    <a:schemeClr val="bg1">
                      <a:lumMod val="85000"/>
                    </a:schemeClr>
                  </a:solidFill>
                </a:rPr>
                <a:t>Fatigue</a:t>
              </a:r>
              <a:endParaRPr lang="en-US" dirty="0">
                <a:solidFill>
                  <a:schemeClr val="bg1">
                    <a:lumMod val="85000"/>
                  </a:schemeClr>
                </a:solidFill>
              </a:endParaRPr>
            </a:p>
          </p:txBody>
        </p:sp>
      </p:grpSp>
      <p:grpSp>
        <p:nvGrpSpPr>
          <p:cNvPr id="20" name="Group 19"/>
          <p:cNvGrpSpPr/>
          <p:nvPr/>
        </p:nvGrpSpPr>
        <p:grpSpPr>
          <a:xfrm>
            <a:off x="727167" y="2927318"/>
            <a:ext cx="4647000" cy="1124381"/>
            <a:chOff x="5219477" y="995322"/>
            <a:chExt cx="6261323" cy="1514980"/>
          </a:xfrm>
        </p:grpSpPr>
        <p:sp>
          <p:nvSpPr>
            <p:cNvPr id="21" name="Freeform: Shape 91"/>
            <p:cNvSpPr/>
            <p:nvPr/>
          </p:nvSpPr>
          <p:spPr>
            <a:xfrm>
              <a:off x="10891520" y="995322"/>
              <a:ext cx="589280" cy="1514980"/>
            </a:xfrm>
            <a:custGeom>
              <a:avLst/>
              <a:gdLst>
                <a:gd name="connsiteX0" fmla="*/ 0 w 589280"/>
                <a:gd name="connsiteY0" fmla="*/ 0 h 1514980"/>
                <a:gd name="connsiteX1" fmla="*/ 336778 w 589280"/>
                <a:gd name="connsiteY1" fmla="*/ 0 h 1514980"/>
                <a:gd name="connsiteX2" fmla="*/ 589280 w 589280"/>
                <a:gd name="connsiteY2" fmla="*/ 252502 h 1514980"/>
                <a:gd name="connsiteX3" fmla="*/ 589280 w 589280"/>
                <a:gd name="connsiteY3" fmla="*/ 1262478 h 1514980"/>
                <a:gd name="connsiteX4" fmla="*/ 336778 w 589280"/>
                <a:gd name="connsiteY4" fmla="*/ 1514980 h 1514980"/>
                <a:gd name="connsiteX5" fmla="*/ 0 w 589280"/>
                <a:gd name="connsiteY5" fmla="*/ 1514980 h 1514980"/>
                <a:gd name="connsiteX6" fmla="*/ 0 w 589280"/>
                <a:gd name="connsiteY6" fmla="*/ 0 h 151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280" h="151498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92"/>
            <p:cNvSpPr/>
            <p:nvPr/>
          </p:nvSpPr>
          <p:spPr>
            <a:xfrm>
              <a:off x="5219477" y="995322"/>
              <a:ext cx="5672043" cy="1514980"/>
            </a:xfrm>
            <a:custGeom>
              <a:avLst/>
              <a:gdLst>
                <a:gd name="connsiteX0" fmla="*/ 0 w 5672043"/>
                <a:gd name="connsiteY0" fmla="*/ 0 h 1514980"/>
                <a:gd name="connsiteX1" fmla="*/ 5672043 w 5672043"/>
                <a:gd name="connsiteY1" fmla="*/ 0 h 1514980"/>
                <a:gd name="connsiteX2" fmla="*/ 5672043 w 5672043"/>
                <a:gd name="connsiteY2" fmla="*/ 1514980 h 1514980"/>
                <a:gd name="connsiteX3" fmla="*/ 0 w 5672043"/>
                <a:gd name="connsiteY3" fmla="*/ 1514980 h 1514980"/>
                <a:gd name="connsiteX4" fmla="*/ 0 w 5672043"/>
                <a:gd name="connsiteY4" fmla="*/ 0 h 151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043" h="1514980">
                  <a:moveTo>
                    <a:pt x="0" y="0"/>
                  </a:moveTo>
                  <a:lnTo>
                    <a:pt x="5672043" y="0"/>
                  </a:lnTo>
                  <a:lnTo>
                    <a:pt x="5672043" y="1514980"/>
                  </a:lnTo>
                  <a:lnTo>
                    <a:pt x="0" y="1514980"/>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4450104" y="2929763"/>
            <a:ext cx="4647000" cy="1124381"/>
            <a:chOff x="5342415" y="977137"/>
            <a:chExt cx="6261323" cy="1514980"/>
          </a:xfrm>
        </p:grpSpPr>
        <p:grpSp>
          <p:nvGrpSpPr>
            <p:cNvPr id="24" name="Group 95"/>
            <p:cNvGrpSpPr/>
            <p:nvPr/>
          </p:nvGrpSpPr>
          <p:grpSpPr>
            <a:xfrm>
              <a:off x="5342415" y="977137"/>
              <a:ext cx="6261323" cy="1514980"/>
              <a:chOff x="5219477" y="995322"/>
              <a:chExt cx="6261323" cy="1514980"/>
            </a:xfrm>
          </p:grpSpPr>
          <p:sp>
            <p:nvSpPr>
              <p:cNvPr id="26" name="Freeform: Shape 97"/>
              <p:cNvSpPr/>
              <p:nvPr/>
            </p:nvSpPr>
            <p:spPr>
              <a:xfrm>
                <a:off x="10891520" y="995322"/>
                <a:ext cx="589280" cy="1514980"/>
              </a:xfrm>
              <a:custGeom>
                <a:avLst/>
                <a:gdLst>
                  <a:gd name="connsiteX0" fmla="*/ 0 w 589280"/>
                  <a:gd name="connsiteY0" fmla="*/ 0 h 1514980"/>
                  <a:gd name="connsiteX1" fmla="*/ 336778 w 589280"/>
                  <a:gd name="connsiteY1" fmla="*/ 0 h 1514980"/>
                  <a:gd name="connsiteX2" fmla="*/ 589280 w 589280"/>
                  <a:gd name="connsiteY2" fmla="*/ 252502 h 1514980"/>
                  <a:gd name="connsiteX3" fmla="*/ 589280 w 589280"/>
                  <a:gd name="connsiteY3" fmla="*/ 1262478 h 1514980"/>
                  <a:gd name="connsiteX4" fmla="*/ 336778 w 589280"/>
                  <a:gd name="connsiteY4" fmla="*/ 1514980 h 1514980"/>
                  <a:gd name="connsiteX5" fmla="*/ 0 w 589280"/>
                  <a:gd name="connsiteY5" fmla="*/ 1514980 h 1514980"/>
                  <a:gd name="connsiteX6" fmla="*/ 0 w 589280"/>
                  <a:gd name="connsiteY6" fmla="*/ 0 h 151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280" h="151498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98"/>
              <p:cNvSpPr/>
              <p:nvPr/>
            </p:nvSpPr>
            <p:spPr>
              <a:xfrm>
                <a:off x="5219477" y="995322"/>
                <a:ext cx="5672043" cy="1514980"/>
              </a:xfrm>
              <a:custGeom>
                <a:avLst/>
                <a:gdLst>
                  <a:gd name="connsiteX0" fmla="*/ 0 w 5672043"/>
                  <a:gd name="connsiteY0" fmla="*/ 0 h 1514980"/>
                  <a:gd name="connsiteX1" fmla="*/ 5672043 w 5672043"/>
                  <a:gd name="connsiteY1" fmla="*/ 0 h 1514980"/>
                  <a:gd name="connsiteX2" fmla="*/ 5672043 w 5672043"/>
                  <a:gd name="connsiteY2" fmla="*/ 1514980 h 1514980"/>
                  <a:gd name="connsiteX3" fmla="*/ 0 w 5672043"/>
                  <a:gd name="connsiteY3" fmla="*/ 1514980 h 1514980"/>
                  <a:gd name="connsiteX4" fmla="*/ 0 w 5672043"/>
                  <a:gd name="connsiteY4" fmla="*/ 0 h 151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043" h="1514980">
                    <a:moveTo>
                      <a:pt x="0" y="0"/>
                    </a:moveTo>
                    <a:lnTo>
                      <a:pt x="5672043" y="0"/>
                    </a:lnTo>
                    <a:lnTo>
                      <a:pt x="5672043" y="1514980"/>
                    </a:lnTo>
                    <a:lnTo>
                      <a:pt x="0" y="1514980"/>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5876644" y="1145409"/>
              <a:ext cx="5007280" cy="995269"/>
            </a:xfrm>
            <a:prstGeom prst="rect">
              <a:avLst/>
            </a:prstGeom>
            <a:noFill/>
          </p:spPr>
          <p:txBody>
            <a:bodyPr wrap="square" rtlCol="0">
              <a:spAutoFit/>
            </a:bodyPr>
            <a:lstStyle/>
            <a:p>
              <a:r>
                <a:rPr lang="ar-OM" sz="1400" b="1" dirty="0" smtClean="0"/>
                <a:t>ما هي الأشياء التي يمكن أن تشتت السائق؟</a:t>
              </a:r>
              <a:endParaRPr lang="en-US" sz="1400" b="1" dirty="0" smtClean="0"/>
            </a:p>
            <a:p>
              <a:r>
                <a:rPr lang="en-US" sz="1400" dirty="0" smtClean="0"/>
                <a:t>Q. What things that can distract the driver mentally?</a:t>
              </a:r>
              <a:endParaRPr lang="en-US" sz="1400" dirty="0"/>
            </a:p>
          </p:txBody>
        </p:sp>
      </p:grpSp>
      <p:grpSp>
        <p:nvGrpSpPr>
          <p:cNvPr id="28" name="Group 27"/>
          <p:cNvGrpSpPr/>
          <p:nvPr/>
        </p:nvGrpSpPr>
        <p:grpSpPr>
          <a:xfrm>
            <a:off x="657413" y="2795258"/>
            <a:ext cx="4250946" cy="1334101"/>
            <a:chOff x="1690777" y="2053087"/>
            <a:chExt cx="3700733" cy="1449238"/>
          </a:xfrm>
          <a:effectLst/>
        </p:grpSpPr>
        <p:sp>
          <p:nvSpPr>
            <p:cNvPr id="29" name="Freeform: Shape 100"/>
            <p:cNvSpPr/>
            <p:nvPr/>
          </p:nvSpPr>
          <p:spPr>
            <a:xfrm>
              <a:off x="1690777" y="2053087"/>
              <a:ext cx="3700733" cy="1449238"/>
            </a:xfrm>
            <a:custGeom>
              <a:avLst/>
              <a:gdLst>
                <a:gd name="connsiteX0" fmla="*/ 241544 w 3700733"/>
                <a:gd name="connsiteY0" fmla="*/ 0 h 1449238"/>
                <a:gd name="connsiteX1" fmla="*/ 3700733 w 3700733"/>
                <a:gd name="connsiteY1" fmla="*/ 0 h 1449238"/>
                <a:gd name="connsiteX2" fmla="*/ 3700733 w 3700733"/>
                <a:gd name="connsiteY2" fmla="*/ 255819 h 1449238"/>
                <a:gd name="connsiteX3" fmla="*/ 3614578 w 3700733"/>
                <a:gd name="connsiteY3" fmla="*/ 302582 h 1449238"/>
                <a:gd name="connsiteX4" fmla="*/ 3390182 w 3700733"/>
                <a:gd name="connsiteY4" fmla="*/ 724619 h 1449238"/>
                <a:gd name="connsiteX5" fmla="*/ 3614578 w 3700733"/>
                <a:gd name="connsiteY5" fmla="*/ 1146656 h 1449238"/>
                <a:gd name="connsiteX6" fmla="*/ 3700733 w 3700733"/>
                <a:gd name="connsiteY6" fmla="*/ 1193420 h 1449238"/>
                <a:gd name="connsiteX7" fmla="*/ 3700733 w 3700733"/>
                <a:gd name="connsiteY7" fmla="*/ 1449238 h 1449238"/>
                <a:gd name="connsiteX8" fmla="*/ 241544 w 3700733"/>
                <a:gd name="connsiteY8" fmla="*/ 1449238 h 1449238"/>
                <a:gd name="connsiteX9" fmla="*/ 0 w 3700733"/>
                <a:gd name="connsiteY9" fmla="*/ 1207694 h 1449238"/>
                <a:gd name="connsiteX10" fmla="*/ 0 w 3700733"/>
                <a:gd name="connsiteY10" fmla="*/ 241544 h 1449238"/>
                <a:gd name="connsiteX11" fmla="*/ 241544 w 3700733"/>
                <a:gd name="connsiteY11" fmla="*/ 0 h 14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0733" h="1449238">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01"/>
            <p:cNvSpPr/>
            <p:nvPr/>
          </p:nvSpPr>
          <p:spPr>
            <a:xfrm>
              <a:off x="1743254" y="2126389"/>
              <a:ext cx="3596886" cy="1294999"/>
            </a:xfrm>
            <a:custGeom>
              <a:avLst/>
              <a:gdLst>
                <a:gd name="connsiteX0" fmla="*/ 241544 w 3700733"/>
                <a:gd name="connsiteY0" fmla="*/ 0 h 1449238"/>
                <a:gd name="connsiteX1" fmla="*/ 3700733 w 3700733"/>
                <a:gd name="connsiteY1" fmla="*/ 0 h 1449238"/>
                <a:gd name="connsiteX2" fmla="*/ 3700733 w 3700733"/>
                <a:gd name="connsiteY2" fmla="*/ 255819 h 1449238"/>
                <a:gd name="connsiteX3" fmla="*/ 3614578 w 3700733"/>
                <a:gd name="connsiteY3" fmla="*/ 302582 h 1449238"/>
                <a:gd name="connsiteX4" fmla="*/ 3390182 w 3700733"/>
                <a:gd name="connsiteY4" fmla="*/ 724619 h 1449238"/>
                <a:gd name="connsiteX5" fmla="*/ 3614578 w 3700733"/>
                <a:gd name="connsiteY5" fmla="*/ 1146656 h 1449238"/>
                <a:gd name="connsiteX6" fmla="*/ 3700733 w 3700733"/>
                <a:gd name="connsiteY6" fmla="*/ 1193420 h 1449238"/>
                <a:gd name="connsiteX7" fmla="*/ 3700733 w 3700733"/>
                <a:gd name="connsiteY7" fmla="*/ 1449238 h 1449238"/>
                <a:gd name="connsiteX8" fmla="*/ 241544 w 3700733"/>
                <a:gd name="connsiteY8" fmla="*/ 1449238 h 1449238"/>
                <a:gd name="connsiteX9" fmla="*/ 0 w 3700733"/>
                <a:gd name="connsiteY9" fmla="*/ 1207694 h 1449238"/>
                <a:gd name="connsiteX10" fmla="*/ 0 w 3700733"/>
                <a:gd name="connsiteY10" fmla="*/ 241544 h 1449238"/>
                <a:gd name="connsiteX11" fmla="*/ 241544 w 3700733"/>
                <a:gd name="connsiteY11" fmla="*/ 0 h 14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0733" h="1449238">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noFill/>
            <a:ln w="38100">
              <a:solidFill>
                <a:schemeClr val="accent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02"/>
            <p:cNvSpPr/>
            <p:nvPr/>
          </p:nvSpPr>
          <p:spPr>
            <a:xfrm>
              <a:off x="1805892" y="2166858"/>
              <a:ext cx="3585618" cy="1221419"/>
            </a:xfrm>
            <a:custGeom>
              <a:avLst/>
              <a:gdLst>
                <a:gd name="connsiteX0" fmla="*/ 241544 w 3700733"/>
                <a:gd name="connsiteY0" fmla="*/ 0 h 1449238"/>
                <a:gd name="connsiteX1" fmla="*/ 3700733 w 3700733"/>
                <a:gd name="connsiteY1" fmla="*/ 0 h 1449238"/>
                <a:gd name="connsiteX2" fmla="*/ 3700733 w 3700733"/>
                <a:gd name="connsiteY2" fmla="*/ 255819 h 1449238"/>
                <a:gd name="connsiteX3" fmla="*/ 3614578 w 3700733"/>
                <a:gd name="connsiteY3" fmla="*/ 302582 h 1449238"/>
                <a:gd name="connsiteX4" fmla="*/ 3390182 w 3700733"/>
                <a:gd name="connsiteY4" fmla="*/ 724619 h 1449238"/>
                <a:gd name="connsiteX5" fmla="*/ 3614578 w 3700733"/>
                <a:gd name="connsiteY5" fmla="*/ 1146656 h 1449238"/>
                <a:gd name="connsiteX6" fmla="*/ 3700733 w 3700733"/>
                <a:gd name="connsiteY6" fmla="*/ 1193420 h 1449238"/>
                <a:gd name="connsiteX7" fmla="*/ 3700733 w 3700733"/>
                <a:gd name="connsiteY7" fmla="*/ 1449238 h 1449238"/>
                <a:gd name="connsiteX8" fmla="*/ 241544 w 3700733"/>
                <a:gd name="connsiteY8" fmla="*/ 1449238 h 1449238"/>
                <a:gd name="connsiteX9" fmla="*/ 0 w 3700733"/>
                <a:gd name="connsiteY9" fmla="*/ 1207694 h 1449238"/>
                <a:gd name="connsiteX10" fmla="*/ 0 w 3700733"/>
                <a:gd name="connsiteY10" fmla="*/ 241544 h 1449238"/>
                <a:gd name="connsiteX11" fmla="*/ 241544 w 3700733"/>
                <a:gd name="connsiteY11" fmla="*/ 0 h 14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0733" h="1449238">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adFill flip="none" rotWithShape="1">
              <a:gsLst>
                <a:gs pos="37000">
                  <a:schemeClr val="accent2">
                    <a:lumMod val="76000"/>
                    <a:lumOff val="24000"/>
                  </a:schemeClr>
                </a:gs>
                <a:gs pos="0">
                  <a:schemeClr val="accent2">
                    <a:lumMod val="76000"/>
                    <a:lumOff val="24000"/>
                  </a:schemeClr>
                </a:gs>
                <a:gs pos="100000">
                  <a:schemeClr val="accent2">
                    <a:lumMod val="72000"/>
                  </a:schemeClr>
                </a:gs>
                <a:gs pos="94000">
                  <a:schemeClr val="accent2">
                    <a:lumMod val="88000"/>
                  </a:schemeClr>
                </a:gs>
              </a:gsLst>
              <a:lin ang="5400000" scaled="1"/>
              <a:tileRect/>
            </a:gradFill>
            <a:ln w="31750">
              <a:noFill/>
              <a:prstDash val="sysDot"/>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742030" y="2896778"/>
            <a:ext cx="3649066" cy="1107996"/>
            <a:chOff x="1205155" y="1050604"/>
            <a:chExt cx="4916716" cy="1492903"/>
          </a:xfrm>
        </p:grpSpPr>
        <p:sp>
          <p:nvSpPr>
            <p:cNvPr id="33" name="TextBox 32"/>
            <p:cNvSpPr txBox="1"/>
            <p:nvPr/>
          </p:nvSpPr>
          <p:spPr>
            <a:xfrm>
              <a:off x="1205155" y="1050604"/>
              <a:ext cx="1056640" cy="1492903"/>
            </a:xfrm>
            <a:prstGeom prst="rect">
              <a:avLst/>
            </a:prstGeom>
            <a:noFill/>
          </p:spPr>
          <p:txBody>
            <a:bodyPr wrap="square" rtlCol="0">
              <a:spAutoFit/>
            </a:bodyPr>
            <a:lstStyle/>
            <a:p>
              <a:pPr algn="ctr"/>
              <a:r>
                <a:rPr lang="en-US" sz="6600" b="1" dirty="0">
                  <a:solidFill>
                    <a:schemeClr val="bg1">
                      <a:lumMod val="85000"/>
                    </a:schemeClr>
                  </a:solidFill>
                </a:rPr>
                <a:t>2</a:t>
              </a:r>
            </a:p>
          </p:txBody>
        </p:sp>
        <p:cxnSp>
          <p:nvCxnSpPr>
            <p:cNvPr id="34" name="Straight Connector 33"/>
            <p:cNvCxnSpPr/>
            <p:nvPr/>
          </p:nvCxnSpPr>
          <p:spPr>
            <a:xfrm>
              <a:off x="2235200" y="1138648"/>
              <a:ext cx="0" cy="1147352"/>
            </a:xfrm>
            <a:prstGeom prst="line">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340312" y="1334536"/>
              <a:ext cx="3781559" cy="1119677"/>
            </a:xfrm>
            <a:prstGeom prst="rect">
              <a:avLst/>
            </a:prstGeom>
            <a:noFill/>
          </p:spPr>
          <p:txBody>
            <a:bodyPr wrap="square" rtlCol="0">
              <a:spAutoFit/>
            </a:bodyPr>
            <a:lstStyle/>
            <a:p>
              <a:pPr lvl="0"/>
              <a:r>
                <a:rPr lang="ar-OM" b="1" dirty="0" smtClean="0">
                  <a:solidFill>
                    <a:schemeClr val="bg1">
                      <a:lumMod val="85000"/>
                    </a:schemeClr>
                  </a:solidFill>
                </a:rPr>
                <a:t>التشتت الذهني</a:t>
              </a:r>
            </a:p>
            <a:p>
              <a:pPr lvl="0"/>
              <a:r>
                <a:rPr lang="en-US" b="1" dirty="0" smtClean="0">
                  <a:solidFill>
                    <a:schemeClr val="bg1">
                      <a:lumMod val="85000"/>
                    </a:schemeClr>
                  </a:solidFill>
                </a:rPr>
                <a:t>Mental distractions</a:t>
              </a:r>
            </a:p>
          </p:txBody>
        </p:sp>
      </p:grpSp>
      <p:grpSp>
        <p:nvGrpSpPr>
          <p:cNvPr id="36" name="Group 35"/>
          <p:cNvGrpSpPr/>
          <p:nvPr/>
        </p:nvGrpSpPr>
        <p:grpSpPr>
          <a:xfrm>
            <a:off x="742030" y="4705880"/>
            <a:ext cx="4647000" cy="1124381"/>
            <a:chOff x="5219477" y="995322"/>
            <a:chExt cx="6261323" cy="1514980"/>
          </a:xfrm>
        </p:grpSpPr>
        <p:sp>
          <p:nvSpPr>
            <p:cNvPr id="37" name="Freeform: Shape 108"/>
            <p:cNvSpPr/>
            <p:nvPr/>
          </p:nvSpPr>
          <p:spPr>
            <a:xfrm>
              <a:off x="10891520" y="995322"/>
              <a:ext cx="589280" cy="1514980"/>
            </a:xfrm>
            <a:custGeom>
              <a:avLst/>
              <a:gdLst>
                <a:gd name="connsiteX0" fmla="*/ 0 w 589280"/>
                <a:gd name="connsiteY0" fmla="*/ 0 h 1514980"/>
                <a:gd name="connsiteX1" fmla="*/ 336778 w 589280"/>
                <a:gd name="connsiteY1" fmla="*/ 0 h 1514980"/>
                <a:gd name="connsiteX2" fmla="*/ 589280 w 589280"/>
                <a:gd name="connsiteY2" fmla="*/ 252502 h 1514980"/>
                <a:gd name="connsiteX3" fmla="*/ 589280 w 589280"/>
                <a:gd name="connsiteY3" fmla="*/ 1262478 h 1514980"/>
                <a:gd name="connsiteX4" fmla="*/ 336778 w 589280"/>
                <a:gd name="connsiteY4" fmla="*/ 1514980 h 1514980"/>
                <a:gd name="connsiteX5" fmla="*/ 0 w 589280"/>
                <a:gd name="connsiteY5" fmla="*/ 1514980 h 1514980"/>
                <a:gd name="connsiteX6" fmla="*/ 0 w 589280"/>
                <a:gd name="connsiteY6" fmla="*/ 0 h 151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280" h="151498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109"/>
            <p:cNvSpPr/>
            <p:nvPr/>
          </p:nvSpPr>
          <p:spPr>
            <a:xfrm>
              <a:off x="5219477" y="995322"/>
              <a:ext cx="5672043" cy="1514980"/>
            </a:xfrm>
            <a:custGeom>
              <a:avLst/>
              <a:gdLst>
                <a:gd name="connsiteX0" fmla="*/ 0 w 5672043"/>
                <a:gd name="connsiteY0" fmla="*/ 0 h 1514980"/>
                <a:gd name="connsiteX1" fmla="*/ 5672043 w 5672043"/>
                <a:gd name="connsiteY1" fmla="*/ 0 h 1514980"/>
                <a:gd name="connsiteX2" fmla="*/ 5672043 w 5672043"/>
                <a:gd name="connsiteY2" fmla="*/ 1514980 h 1514980"/>
                <a:gd name="connsiteX3" fmla="*/ 0 w 5672043"/>
                <a:gd name="connsiteY3" fmla="*/ 1514980 h 1514980"/>
                <a:gd name="connsiteX4" fmla="*/ 0 w 5672043"/>
                <a:gd name="connsiteY4" fmla="*/ 0 h 151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043" h="1514980">
                  <a:moveTo>
                    <a:pt x="0" y="0"/>
                  </a:moveTo>
                  <a:lnTo>
                    <a:pt x="5672043" y="0"/>
                  </a:lnTo>
                  <a:lnTo>
                    <a:pt x="5672043" y="1514980"/>
                  </a:lnTo>
                  <a:lnTo>
                    <a:pt x="0" y="1514980"/>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4464967" y="4708325"/>
            <a:ext cx="4647000" cy="1124381"/>
            <a:chOff x="5342415" y="977137"/>
            <a:chExt cx="6261323" cy="1514980"/>
          </a:xfrm>
        </p:grpSpPr>
        <p:grpSp>
          <p:nvGrpSpPr>
            <p:cNvPr id="40" name="Group 111"/>
            <p:cNvGrpSpPr/>
            <p:nvPr/>
          </p:nvGrpSpPr>
          <p:grpSpPr>
            <a:xfrm>
              <a:off x="5342415" y="977137"/>
              <a:ext cx="6261323" cy="1514980"/>
              <a:chOff x="5219477" y="995322"/>
              <a:chExt cx="6261323" cy="1514980"/>
            </a:xfrm>
          </p:grpSpPr>
          <p:sp>
            <p:nvSpPr>
              <p:cNvPr id="42" name="Freeform: Shape 113"/>
              <p:cNvSpPr/>
              <p:nvPr/>
            </p:nvSpPr>
            <p:spPr>
              <a:xfrm>
                <a:off x="10891520" y="995322"/>
                <a:ext cx="589280" cy="1514980"/>
              </a:xfrm>
              <a:custGeom>
                <a:avLst/>
                <a:gdLst>
                  <a:gd name="connsiteX0" fmla="*/ 0 w 589280"/>
                  <a:gd name="connsiteY0" fmla="*/ 0 h 1514980"/>
                  <a:gd name="connsiteX1" fmla="*/ 336778 w 589280"/>
                  <a:gd name="connsiteY1" fmla="*/ 0 h 1514980"/>
                  <a:gd name="connsiteX2" fmla="*/ 589280 w 589280"/>
                  <a:gd name="connsiteY2" fmla="*/ 252502 h 1514980"/>
                  <a:gd name="connsiteX3" fmla="*/ 589280 w 589280"/>
                  <a:gd name="connsiteY3" fmla="*/ 1262478 h 1514980"/>
                  <a:gd name="connsiteX4" fmla="*/ 336778 w 589280"/>
                  <a:gd name="connsiteY4" fmla="*/ 1514980 h 1514980"/>
                  <a:gd name="connsiteX5" fmla="*/ 0 w 589280"/>
                  <a:gd name="connsiteY5" fmla="*/ 1514980 h 1514980"/>
                  <a:gd name="connsiteX6" fmla="*/ 0 w 589280"/>
                  <a:gd name="connsiteY6" fmla="*/ 0 h 151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280" h="151498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114"/>
              <p:cNvSpPr/>
              <p:nvPr/>
            </p:nvSpPr>
            <p:spPr>
              <a:xfrm>
                <a:off x="5219477" y="995322"/>
                <a:ext cx="5672043" cy="1514980"/>
              </a:xfrm>
              <a:custGeom>
                <a:avLst/>
                <a:gdLst>
                  <a:gd name="connsiteX0" fmla="*/ 0 w 5672043"/>
                  <a:gd name="connsiteY0" fmla="*/ 0 h 1514980"/>
                  <a:gd name="connsiteX1" fmla="*/ 5672043 w 5672043"/>
                  <a:gd name="connsiteY1" fmla="*/ 0 h 1514980"/>
                  <a:gd name="connsiteX2" fmla="*/ 5672043 w 5672043"/>
                  <a:gd name="connsiteY2" fmla="*/ 1514980 h 1514980"/>
                  <a:gd name="connsiteX3" fmla="*/ 0 w 5672043"/>
                  <a:gd name="connsiteY3" fmla="*/ 1514980 h 1514980"/>
                  <a:gd name="connsiteX4" fmla="*/ 0 w 5672043"/>
                  <a:gd name="connsiteY4" fmla="*/ 0 h 151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043" h="1514980">
                    <a:moveTo>
                      <a:pt x="0" y="0"/>
                    </a:moveTo>
                    <a:lnTo>
                      <a:pt x="5672043" y="0"/>
                    </a:lnTo>
                    <a:lnTo>
                      <a:pt x="5672043" y="1514980"/>
                    </a:lnTo>
                    <a:lnTo>
                      <a:pt x="0" y="1514980"/>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p:cNvSpPr txBox="1"/>
            <p:nvPr/>
          </p:nvSpPr>
          <p:spPr>
            <a:xfrm>
              <a:off x="5876644" y="1145409"/>
              <a:ext cx="5007280" cy="1082355"/>
            </a:xfrm>
            <a:prstGeom prst="rect">
              <a:avLst/>
            </a:prstGeom>
            <a:noFill/>
          </p:spPr>
          <p:txBody>
            <a:bodyPr wrap="square" rtlCol="0">
              <a:spAutoFit/>
            </a:bodyPr>
            <a:lstStyle/>
            <a:p>
              <a:pPr lvl="0">
                <a:spcBef>
                  <a:spcPct val="30000"/>
                </a:spcBef>
                <a:defRPr/>
              </a:pPr>
              <a:r>
                <a:rPr lang="ar-OM" sz="1400" b="1" dirty="0" smtClean="0"/>
                <a:t>ما المقصود بالسرعة غير المناسبة لظروف الطريق؟</a:t>
              </a:r>
            </a:p>
            <a:p>
              <a:pPr lvl="0">
                <a:spcBef>
                  <a:spcPct val="30000"/>
                </a:spcBef>
                <a:defRPr/>
              </a:pPr>
              <a:r>
                <a:rPr lang="en-US" sz="1400" dirty="0" smtClean="0"/>
                <a:t>Q. What do we mean by inappropriate speed to road conditions? </a:t>
              </a:r>
            </a:p>
          </p:txBody>
        </p:sp>
      </p:grpSp>
      <p:grpSp>
        <p:nvGrpSpPr>
          <p:cNvPr id="44" name="Group 43"/>
          <p:cNvGrpSpPr/>
          <p:nvPr/>
        </p:nvGrpSpPr>
        <p:grpSpPr>
          <a:xfrm>
            <a:off x="672276" y="4573820"/>
            <a:ext cx="4250946" cy="1334101"/>
            <a:chOff x="1690777" y="2053087"/>
            <a:chExt cx="3700733" cy="1449238"/>
          </a:xfrm>
          <a:solidFill>
            <a:srgbClr val="FFFF00"/>
          </a:solidFill>
          <a:effectLst/>
        </p:grpSpPr>
        <p:sp>
          <p:nvSpPr>
            <p:cNvPr id="45" name="Freeform: Shape 116"/>
            <p:cNvSpPr/>
            <p:nvPr/>
          </p:nvSpPr>
          <p:spPr>
            <a:xfrm>
              <a:off x="1690777" y="2053087"/>
              <a:ext cx="3700733" cy="1449238"/>
            </a:xfrm>
            <a:custGeom>
              <a:avLst/>
              <a:gdLst>
                <a:gd name="connsiteX0" fmla="*/ 241544 w 3700733"/>
                <a:gd name="connsiteY0" fmla="*/ 0 h 1449238"/>
                <a:gd name="connsiteX1" fmla="*/ 3700733 w 3700733"/>
                <a:gd name="connsiteY1" fmla="*/ 0 h 1449238"/>
                <a:gd name="connsiteX2" fmla="*/ 3700733 w 3700733"/>
                <a:gd name="connsiteY2" fmla="*/ 255819 h 1449238"/>
                <a:gd name="connsiteX3" fmla="*/ 3614578 w 3700733"/>
                <a:gd name="connsiteY3" fmla="*/ 302582 h 1449238"/>
                <a:gd name="connsiteX4" fmla="*/ 3390182 w 3700733"/>
                <a:gd name="connsiteY4" fmla="*/ 724619 h 1449238"/>
                <a:gd name="connsiteX5" fmla="*/ 3614578 w 3700733"/>
                <a:gd name="connsiteY5" fmla="*/ 1146656 h 1449238"/>
                <a:gd name="connsiteX6" fmla="*/ 3700733 w 3700733"/>
                <a:gd name="connsiteY6" fmla="*/ 1193420 h 1449238"/>
                <a:gd name="connsiteX7" fmla="*/ 3700733 w 3700733"/>
                <a:gd name="connsiteY7" fmla="*/ 1449238 h 1449238"/>
                <a:gd name="connsiteX8" fmla="*/ 241544 w 3700733"/>
                <a:gd name="connsiteY8" fmla="*/ 1449238 h 1449238"/>
                <a:gd name="connsiteX9" fmla="*/ 0 w 3700733"/>
                <a:gd name="connsiteY9" fmla="*/ 1207694 h 1449238"/>
                <a:gd name="connsiteX10" fmla="*/ 0 w 3700733"/>
                <a:gd name="connsiteY10" fmla="*/ 241544 h 1449238"/>
                <a:gd name="connsiteX11" fmla="*/ 241544 w 3700733"/>
                <a:gd name="connsiteY11" fmla="*/ 0 h 14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0733" h="1449238">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Freeform: Shape 117"/>
            <p:cNvSpPr/>
            <p:nvPr/>
          </p:nvSpPr>
          <p:spPr>
            <a:xfrm>
              <a:off x="1743254" y="2126389"/>
              <a:ext cx="3596886" cy="1294999"/>
            </a:xfrm>
            <a:custGeom>
              <a:avLst/>
              <a:gdLst>
                <a:gd name="connsiteX0" fmla="*/ 241544 w 3700733"/>
                <a:gd name="connsiteY0" fmla="*/ 0 h 1449238"/>
                <a:gd name="connsiteX1" fmla="*/ 3700733 w 3700733"/>
                <a:gd name="connsiteY1" fmla="*/ 0 h 1449238"/>
                <a:gd name="connsiteX2" fmla="*/ 3700733 w 3700733"/>
                <a:gd name="connsiteY2" fmla="*/ 255819 h 1449238"/>
                <a:gd name="connsiteX3" fmla="*/ 3614578 w 3700733"/>
                <a:gd name="connsiteY3" fmla="*/ 302582 h 1449238"/>
                <a:gd name="connsiteX4" fmla="*/ 3390182 w 3700733"/>
                <a:gd name="connsiteY4" fmla="*/ 724619 h 1449238"/>
                <a:gd name="connsiteX5" fmla="*/ 3614578 w 3700733"/>
                <a:gd name="connsiteY5" fmla="*/ 1146656 h 1449238"/>
                <a:gd name="connsiteX6" fmla="*/ 3700733 w 3700733"/>
                <a:gd name="connsiteY6" fmla="*/ 1193420 h 1449238"/>
                <a:gd name="connsiteX7" fmla="*/ 3700733 w 3700733"/>
                <a:gd name="connsiteY7" fmla="*/ 1449238 h 1449238"/>
                <a:gd name="connsiteX8" fmla="*/ 241544 w 3700733"/>
                <a:gd name="connsiteY8" fmla="*/ 1449238 h 1449238"/>
                <a:gd name="connsiteX9" fmla="*/ 0 w 3700733"/>
                <a:gd name="connsiteY9" fmla="*/ 1207694 h 1449238"/>
                <a:gd name="connsiteX10" fmla="*/ 0 w 3700733"/>
                <a:gd name="connsiteY10" fmla="*/ 241544 h 1449238"/>
                <a:gd name="connsiteX11" fmla="*/ 241544 w 3700733"/>
                <a:gd name="connsiteY11" fmla="*/ 0 h 14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0733" h="1449238">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pFill/>
            <a:ln w="38100">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eeform: Shape 118"/>
            <p:cNvSpPr/>
            <p:nvPr/>
          </p:nvSpPr>
          <p:spPr>
            <a:xfrm>
              <a:off x="1805892" y="2166858"/>
              <a:ext cx="3585618" cy="1221419"/>
            </a:xfrm>
            <a:custGeom>
              <a:avLst/>
              <a:gdLst>
                <a:gd name="connsiteX0" fmla="*/ 241544 w 3700733"/>
                <a:gd name="connsiteY0" fmla="*/ 0 h 1449238"/>
                <a:gd name="connsiteX1" fmla="*/ 3700733 w 3700733"/>
                <a:gd name="connsiteY1" fmla="*/ 0 h 1449238"/>
                <a:gd name="connsiteX2" fmla="*/ 3700733 w 3700733"/>
                <a:gd name="connsiteY2" fmla="*/ 255819 h 1449238"/>
                <a:gd name="connsiteX3" fmla="*/ 3614578 w 3700733"/>
                <a:gd name="connsiteY3" fmla="*/ 302582 h 1449238"/>
                <a:gd name="connsiteX4" fmla="*/ 3390182 w 3700733"/>
                <a:gd name="connsiteY4" fmla="*/ 724619 h 1449238"/>
                <a:gd name="connsiteX5" fmla="*/ 3614578 w 3700733"/>
                <a:gd name="connsiteY5" fmla="*/ 1146656 h 1449238"/>
                <a:gd name="connsiteX6" fmla="*/ 3700733 w 3700733"/>
                <a:gd name="connsiteY6" fmla="*/ 1193420 h 1449238"/>
                <a:gd name="connsiteX7" fmla="*/ 3700733 w 3700733"/>
                <a:gd name="connsiteY7" fmla="*/ 1449238 h 1449238"/>
                <a:gd name="connsiteX8" fmla="*/ 241544 w 3700733"/>
                <a:gd name="connsiteY8" fmla="*/ 1449238 h 1449238"/>
                <a:gd name="connsiteX9" fmla="*/ 0 w 3700733"/>
                <a:gd name="connsiteY9" fmla="*/ 1207694 h 1449238"/>
                <a:gd name="connsiteX10" fmla="*/ 0 w 3700733"/>
                <a:gd name="connsiteY10" fmla="*/ 241544 h 1449238"/>
                <a:gd name="connsiteX11" fmla="*/ 241544 w 3700733"/>
                <a:gd name="connsiteY11" fmla="*/ 0 h 14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0733" h="1449238">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pFill/>
            <a:ln w="31750">
              <a:noFill/>
              <a:prstDash val="sysDot"/>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 name="Group 47"/>
          <p:cNvGrpSpPr/>
          <p:nvPr/>
        </p:nvGrpSpPr>
        <p:grpSpPr>
          <a:xfrm>
            <a:off x="742030" y="4724400"/>
            <a:ext cx="4134770" cy="1115787"/>
            <a:chOff x="1205155" y="1040107"/>
            <a:chExt cx="4916716" cy="1503400"/>
          </a:xfrm>
        </p:grpSpPr>
        <p:sp>
          <p:nvSpPr>
            <p:cNvPr id="49" name="TextBox 48"/>
            <p:cNvSpPr txBox="1"/>
            <p:nvPr/>
          </p:nvSpPr>
          <p:spPr>
            <a:xfrm>
              <a:off x="1205155" y="1050604"/>
              <a:ext cx="1056640" cy="1492903"/>
            </a:xfrm>
            <a:prstGeom prst="rect">
              <a:avLst/>
            </a:prstGeom>
            <a:noFill/>
          </p:spPr>
          <p:txBody>
            <a:bodyPr wrap="square" rtlCol="0">
              <a:spAutoFit/>
            </a:bodyPr>
            <a:lstStyle/>
            <a:p>
              <a:pPr algn="ctr"/>
              <a:r>
                <a:rPr lang="en-US" sz="6600" b="1" dirty="0"/>
                <a:t>3</a:t>
              </a:r>
            </a:p>
          </p:txBody>
        </p:sp>
        <p:cxnSp>
          <p:nvCxnSpPr>
            <p:cNvPr id="50" name="Straight Connector 49"/>
            <p:cNvCxnSpPr/>
            <p:nvPr/>
          </p:nvCxnSpPr>
          <p:spPr>
            <a:xfrm>
              <a:off x="2235200" y="1138648"/>
              <a:ext cx="0" cy="1147352"/>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340312" y="1040107"/>
              <a:ext cx="3781559" cy="1244085"/>
            </a:xfrm>
            <a:prstGeom prst="rect">
              <a:avLst/>
            </a:prstGeom>
            <a:noFill/>
          </p:spPr>
          <p:txBody>
            <a:bodyPr wrap="square" rtlCol="0">
              <a:spAutoFit/>
            </a:bodyPr>
            <a:lstStyle/>
            <a:p>
              <a:pPr lvl="0"/>
              <a:r>
                <a:rPr lang="ar-OM" sz="1800" b="1" dirty="0" smtClean="0"/>
                <a:t>السرعة الغير مناسبة لظروف الطريق</a:t>
              </a:r>
            </a:p>
            <a:p>
              <a:r>
                <a:rPr lang="en-US" sz="1800" b="1" dirty="0" smtClean="0"/>
                <a:t>Inappropriate speed to road conditions</a:t>
              </a:r>
              <a:endParaRPr lang="en-US" sz="18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63" presetClass="path" presetSubtype="0" accel="50000" decel="50000" fill="hold" nodeType="withEffect">
                                  <p:stCondLst>
                                    <p:cond delay="0"/>
                                  </p:stCondLst>
                                  <p:childTnLst>
                                    <p:animMotion origin="layout" path="M -0.3069 -3.7037E-7 L 0.00833 -3.7037E-7 " pathEditMode="relative" rAng="0" ptsTypes="AA">
                                      <p:cBhvr>
                                        <p:cTn id="16" dur="1500" fill="hold"/>
                                        <p:tgtEl>
                                          <p:spTgt spid="7"/>
                                        </p:tgtEl>
                                        <p:attrNameLst>
                                          <p:attrName>ppt_x</p:attrName>
                                          <p:attrName>ppt_y</p:attrName>
                                        </p:attrNameLst>
                                      </p:cBhvr>
                                      <p:rCtr x="15755" y="0"/>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63" presetClass="path" presetSubtype="0" accel="50000" decel="50000" fill="hold" nodeType="withEffect">
                                  <p:stCondLst>
                                    <p:cond delay="0"/>
                                  </p:stCondLst>
                                  <p:childTnLst>
                                    <p:animMotion origin="layout" path="M -0.3069 7.40741E-7 L 0.00833 7.40741E-7 " pathEditMode="relative" rAng="0" ptsTypes="AA">
                                      <p:cBhvr>
                                        <p:cTn id="22" dur="1500" fill="hold"/>
                                        <p:tgtEl>
                                          <p:spTgt spid="23"/>
                                        </p:tgtEl>
                                        <p:attrNameLst>
                                          <p:attrName>ppt_x</p:attrName>
                                          <p:attrName>ppt_y</p:attrName>
                                        </p:attrNameLst>
                                      </p:cBhvr>
                                      <p:rCtr x="15755" y="0"/>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63" presetClass="path" presetSubtype="0" accel="50000" decel="50000" fill="hold" nodeType="withEffect">
                                  <p:stCondLst>
                                    <p:cond delay="0"/>
                                  </p:stCondLst>
                                  <p:childTnLst>
                                    <p:animMotion origin="layout" path="M -0.3069 1.48148E-6 L 0.00833 1.48148E-6 " pathEditMode="relative" rAng="0" ptsTypes="AA">
                                      <p:cBhvr>
                                        <p:cTn id="28" dur="1500" fill="hold"/>
                                        <p:tgtEl>
                                          <p:spTgt spid="39"/>
                                        </p:tgtEl>
                                        <p:attrNameLst>
                                          <p:attrName>ppt_x</p:attrName>
                                          <p:attrName>ppt_y</p:attrName>
                                        </p:attrNameLst>
                                      </p:cBhvr>
                                      <p:rCtr x="1575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Q:\QHSE\7. Implementation and Performance Monitoring\7.2 Incident Reporting, Investigation and Review\Incidents Production\WL, NCP, WHM\2016\19 RO WL Prado 29 June 16\Pictures\20160630_104523.jp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6477000" y="1143000"/>
            <a:ext cx="2438691" cy="1676400"/>
          </a:xfrm>
          <a:prstGeom prst="rect">
            <a:avLst/>
          </a:prstGeom>
          <a:noFill/>
          <a:ln w="28575">
            <a:solidFill>
              <a:srgbClr val="FF0000"/>
            </a:solidFill>
          </a:ln>
          <a:extLst>
            <a:ext uri="{909E8E84-426E-40DD-AFC4-6F175D3DCCD1}">
              <a14:hiddenFill xmlns="" xmlns:a14="http://schemas.microsoft.com/office/drawing/2010/main">
                <a:solidFill>
                  <a:srgbClr val="FFFFFF"/>
                </a:solidFill>
              </a14:hiddenFill>
            </a:ext>
          </a:extLst>
        </p:spPr>
      </p:pic>
      <p:sp>
        <p:nvSpPr>
          <p:cNvPr id="14339" name="Text Box 2"/>
          <p:cNvSpPr txBox="1">
            <a:spLocks noChangeArrowheads="1"/>
          </p:cNvSpPr>
          <p:nvPr/>
        </p:nvSpPr>
        <p:spPr bwMode="auto">
          <a:xfrm>
            <a:off x="0" y="838200"/>
            <a:ext cx="3352800" cy="5439951"/>
          </a:xfrm>
          <a:prstGeom prst="rect">
            <a:avLst/>
          </a:prstGeom>
          <a:noFill/>
          <a:ln w="19050">
            <a:noFill/>
            <a:miter lim="800000"/>
            <a:headEnd/>
            <a:tailEnd/>
          </a:ln>
        </p:spPr>
        <p:txBody>
          <a:bodyPr wrap="square">
            <a:spAutoFit/>
          </a:bodyPr>
          <a:lstStyle/>
          <a:p>
            <a:pPr marL="114300" indent="-114300" algn="just">
              <a:defRPr/>
            </a:pPr>
            <a:r>
              <a:rPr lang="en-GB" sz="1200" b="1" dirty="0">
                <a:solidFill>
                  <a:srgbClr val="333399"/>
                </a:solidFill>
                <a:latin typeface="Tahoma" pitchFamily="34" charset="0"/>
              </a:rPr>
              <a:t>Date:</a:t>
            </a:r>
            <a:r>
              <a:rPr lang="en-US" sz="1200" b="1" dirty="0">
                <a:solidFill>
                  <a:srgbClr val="333399"/>
                </a:solidFill>
                <a:latin typeface="Tahoma" pitchFamily="34" charset="0"/>
              </a:rPr>
              <a:t>  </a:t>
            </a:r>
            <a:r>
              <a:rPr lang="en-US" sz="1200" b="1" dirty="0" smtClean="0">
                <a:solidFill>
                  <a:srgbClr val="333399"/>
                </a:solidFill>
                <a:latin typeface="Tahoma" pitchFamily="34" charset="0"/>
              </a:rPr>
              <a:t>29 Jun 2016</a:t>
            </a:r>
            <a:endParaRPr lang="en-US" sz="1200" b="1" dirty="0">
              <a:solidFill>
                <a:srgbClr val="333399"/>
              </a:solidFill>
              <a:latin typeface="Tahoma" pitchFamily="34" charset="0"/>
            </a:endParaRPr>
          </a:p>
          <a:p>
            <a:pPr marL="114300" indent="-114300" algn="just">
              <a:defRPr/>
            </a:pPr>
            <a:endParaRPr lang="en-US" sz="1300" b="1" dirty="0">
              <a:solidFill>
                <a:srgbClr val="FF0000"/>
              </a:solidFill>
              <a:latin typeface="Tahoma" pitchFamily="34" charset="0"/>
            </a:endParaRPr>
          </a:p>
          <a:p>
            <a:pPr marL="114300" indent="-114300" algn="just">
              <a:defRPr/>
            </a:pPr>
            <a:r>
              <a:rPr lang="en-US" sz="1600" b="1" dirty="0">
                <a:solidFill>
                  <a:srgbClr val="FF0000"/>
                </a:solidFill>
                <a:latin typeface="Tahoma" pitchFamily="34" charset="0"/>
              </a:rPr>
              <a:t>What happened</a:t>
            </a:r>
            <a:r>
              <a:rPr lang="en-US" sz="1600" b="1" dirty="0" smtClean="0">
                <a:solidFill>
                  <a:srgbClr val="FF0000"/>
                </a:solidFill>
                <a:latin typeface="Tahoma" pitchFamily="34" charset="0"/>
              </a:rPr>
              <a:t>?</a:t>
            </a:r>
          </a:p>
          <a:p>
            <a:pPr marL="114300" indent="-114300" algn="just">
              <a:defRPr/>
            </a:pPr>
            <a:endParaRPr lang="en-US" sz="1200" dirty="0">
              <a:solidFill>
                <a:srgbClr val="FF0000"/>
              </a:solidFill>
              <a:latin typeface="Tahoma" pitchFamily="34" charset="0"/>
            </a:endParaRPr>
          </a:p>
          <a:p>
            <a:pPr algn="just" eaLnBrk="1" hangingPunct="1">
              <a:defRPr/>
            </a:pPr>
            <a:r>
              <a:rPr lang="en-US" sz="1200" dirty="0">
                <a:latin typeface="+mj-lt"/>
              </a:rPr>
              <a:t>At </a:t>
            </a:r>
            <a:r>
              <a:rPr lang="en-US" sz="1200" dirty="0" smtClean="0">
                <a:latin typeface="+mj-lt"/>
              </a:rPr>
              <a:t>13:30 hrs a </a:t>
            </a:r>
            <a:r>
              <a:rPr lang="en-US" sz="1200" dirty="0">
                <a:latin typeface="+mj-lt"/>
              </a:rPr>
              <a:t>supervisor was </a:t>
            </a:r>
            <a:r>
              <a:rPr lang="en-US" sz="1200" dirty="0" smtClean="0">
                <a:latin typeface="+mj-lt"/>
              </a:rPr>
              <a:t>driving to Qarn Alam from Muscat in </a:t>
            </a:r>
            <a:r>
              <a:rPr lang="en-US" sz="1200" dirty="0">
                <a:latin typeface="+mj-lt"/>
              </a:rPr>
              <a:t>a </a:t>
            </a:r>
            <a:r>
              <a:rPr lang="en-US" sz="1200" dirty="0" smtClean="0">
                <a:latin typeface="+mj-lt"/>
              </a:rPr>
              <a:t>Company Prado</a:t>
            </a:r>
            <a:r>
              <a:rPr lang="en-US" sz="1200" dirty="0">
                <a:latin typeface="+mj-lt"/>
              </a:rPr>
              <a:t>. </a:t>
            </a:r>
            <a:r>
              <a:rPr lang="en-US" sz="1200" dirty="0" smtClean="0">
                <a:latin typeface="+mj-lt"/>
              </a:rPr>
              <a:t>Ninety (</a:t>
            </a:r>
            <a:r>
              <a:rPr lang="en-US" sz="1200" dirty="0" smtClean="0">
                <a:latin typeface="+mj-lt"/>
              </a:rPr>
              <a:t>90) </a:t>
            </a:r>
            <a:r>
              <a:rPr lang="en-US" sz="1200" dirty="0" smtClean="0">
                <a:latin typeface="+mj-lt"/>
              </a:rPr>
              <a:t>minutes into the journey he drifted off the dual carriageway and when he over steered in an attempt to regain </a:t>
            </a:r>
            <a:r>
              <a:rPr lang="en-US" sz="1200" dirty="0" smtClean="0">
                <a:latin typeface="+mj-lt"/>
              </a:rPr>
              <a:t>control, </a:t>
            </a:r>
            <a:r>
              <a:rPr lang="en-US" sz="1200" dirty="0" smtClean="0">
                <a:latin typeface="+mj-lt"/>
              </a:rPr>
              <a:t>the vehicle rolled over </a:t>
            </a:r>
            <a:r>
              <a:rPr lang="en-US" sz="1200" dirty="0">
                <a:latin typeface="+mj-lt"/>
              </a:rPr>
              <a:t>multiple </a:t>
            </a:r>
            <a:r>
              <a:rPr lang="en-US" sz="1200" dirty="0" smtClean="0">
                <a:latin typeface="+mj-lt"/>
              </a:rPr>
              <a:t>times and the </a:t>
            </a:r>
            <a:r>
              <a:rPr lang="en-US" sz="1200" dirty="0" smtClean="0">
                <a:latin typeface="+mj-lt"/>
              </a:rPr>
              <a:t>driver’s </a:t>
            </a:r>
            <a:r>
              <a:rPr lang="en-US" sz="1200" dirty="0" smtClean="0">
                <a:latin typeface="+mj-lt"/>
              </a:rPr>
              <a:t>head hit the side window frame killing him. </a:t>
            </a:r>
          </a:p>
          <a:p>
            <a:pPr marL="342900" indent="-342900" algn="just" eaLnBrk="1" hangingPunct="1">
              <a:defRPr/>
            </a:pPr>
            <a:endParaRPr lang="en-US" sz="1050" dirty="0">
              <a:solidFill>
                <a:srgbClr val="000000"/>
              </a:solidFill>
              <a:latin typeface="Arial" pitchFamily="34" charset="0"/>
            </a:endParaRPr>
          </a:p>
          <a:p>
            <a:pPr marL="342900" indent="-342900" algn="just" eaLnBrk="1" hangingPunct="1">
              <a:defRPr/>
            </a:pPr>
            <a:endParaRPr lang="en-US" sz="600" dirty="0">
              <a:solidFill>
                <a:srgbClr val="000000"/>
              </a:solidFill>
              <a:latin typeface="Arial" charset="0"/>
            </a:endParaRPr>
          </a:p>
          <a:p>
            <a:pPr marL="114300" indent="-114300" algn="just">
              <a:defRPr/>
            </a:pPr>
            <a:r>
              <a:rPr lang="en-US" sz="1600" b="1" dirty="0">
                <a:solidFill>
                  <a:srgbClr val="333399"/>
                </a:solidFill>
                <a:latin typeface="Tahoma" pitchFamily="34" charset="0"/>
              </a:rPr>
              <a:t>Your learning from this incident..</a:t>
            </a:r>
          </a:p>
          <a:p>
            <a:pPr marL="114300" indent="-114300" algn="just">
              <a:defRPr/>
            </a:pPr>
            <a:endParaRPr lang="en-US" sz="1400" dirty="0">
              <a:solidFill>
                <a:srgbClr val="000000"/>
              </a:solidFill>
              <a:latin typeface="Arial" charset="0"/>
            </a:endParaRPr>
          </a:p>
          <a:p>
            <a:pPr marL="171450" indent="-171450" algn="just">
              <a:buFont typeface="Arial" pitchFamily="34" charset="0"/>
              <a:buChar char="•"/>
              <a:tabLst>
                <a:tab pos="166688" algn="l"/>
              </a:tabLst>
            </a:pPr>
            <a:r>
              <a:rPr lang="en-US" sz="1200" dirty="0" smtClean="0">
                <a:latin typeface="Arial" charset="0"/>
              </a:rPr>
              <a:t>Stay alert at all times when driving, don’t get distracted</a:t>
            </a:r>
            <a:r>
              <a:rPr lang="ar-OM" sz="1200" dirty="0" smtClean="0">
                <a:latin typeface="Arial" charset="0"/>
              </a:rPr>
              <a:t>.</a:t>
            </a:r>
            <a:endParaRPr lang="en-US" sz="1200" dirty="0" smtClean="0">
              <a:latin typeface="Arial" charset="0"/>
            </a:endParaRPr>
          </a:p>
          <a:p>
            <a:pPr marL="171450" indent="-171450" algn="just">
              <a:buFont typeface="Arial" pitchFamily="34" charset="0"/>
              <a:buChar char="•"/>
              <a:tabLst>
                <a:tab pos="166688" algn="l"/>
              </a:tabLst>
            </a:pPr>
            <a:r>
              <a:rPr lang="en-US" sz="1200" dirty="0" smtClean="0">
                <a:latin typeface="Arial" charset="0"/>
              </a:rPr>
              <a:t>Never use your mobile phone whilst driving a vehicle</a:t>
            </a:r>
            <a:r>
              <a:rPr lang="ar-OM" sz="1200" dirty="0" smtClean="0">
                <a:latin typeface="Arial" charset="0"/>
              </a:rPr>
              <a:t>.</a:t>
            </a:r>
            <a:endParaRPr lang="en-US" sz="1200" dirty="0" smtClean="0">
              <a:latin typeface="Arial" charset="0"/>
            </a:endParaRPr>
          </a:p>
          <a:p>
            <a:pPr marL="171450" indent="-171450" algn="just">
              <a:buFont typeface="Arial" pitchFamily="34" charset="0"/>
              <a:buChar char="•"/>
              <a:tabLst>
                <a:tab pos="166688" algn="l"/>
              </a:tabLst>
            </a:pPr>
            <a:r>
              <a:rPr lang="en-US" sz="1200" dirty="0" smtClean="0">
                <a:latin typeface="Arial" charset="0"/>
              </a:rPr>
              <a:t>If </a:t>
            </a:r>
            <a:r>
              <a:rPr lang="en-US" sz="1200" dirty="0" smtClean="0">
                <a:latin typeface="Arial" charset="0"/>
              </a:rPr>
              <a:t>you drift off the road, do not over react, slow down steadily and only steer back on to the road gently.</a:t>
            </a:r>
          </a:p>
          <a:p>
            <a:pPr marL="171450" indent="-171450" algn="just">
              <a:buFont typeface="Arial" pitchFamily="34" charset="0"/>
              <a:buChar char="•"/>
              <a:tabLst>
                <a:tab pos="166688" algn="l"/>
              </a:tabLst>
            </a:pPr>
            <a:r>
              <a:rPr lang="en-US" sz="1200" dirty="0" smtClean="0">
                <a:latin typeface="Arial" charset="0"/>
              </a:rPr>
              <a:t>Make </a:t>
            </a:r>
            <a:r>
              <a:rPr lang="en-US" sz="1200" dirty="0" smtClean="0">
                <a:latin typeface="Arial" charset="0"/>
              </a:rPr>
              <a:t>sure your journey complies with the 200km maximum light vehicle journey</a:t>
            </a:r>
            <a:r>
              <a:rPr lang="ar-OM" sz="1200" dirty="0" smtClean="0">
                <a:latin typeface="Arial" charset="0"/>
              </a:rPr>
              <a:t>.</a:t>
            </a:r>
            <a:r>
              <a:rPr lang="en-US" sz="1200" dirty="0" smtClean="0">
                <a:latin typeface="Arial" charset="0"/>
              </a:rPr>
              <a:t> </a:t>
            </a:r>
          </a:p>
          <a:p>
            <a:pPr algn="just" eaLnBrk="1" hangingPunct="1">
              <a:defRPr/>
            </a:pPr>
            <a:endParaRPr lang="en-US" sz="1400" dirty="0">
              <a:solidFill>
                <a:srgbClr val="FF0000"/>
              </a:solidFill>
              <a:latin typeface="Arial" charset="0"/>
              <a:cs typeface="Tahoma" pitchFamily="34" charset="0"/>
            </a:endParaRPr>
          </a:p>
          <a:p>
            <a:pPr marL="119063" indent="-119063" algn="just" eaLnBrk="1" hangingPunct="1">
              <a:defRPr/>
            </a:pPr>
            <a:endParaRPr lang="en-US" sz="1400" dirty="0">
              <a:solidFill>
                <a:srgbClr val="000000"/>
              </a:solidFill>
              <a:latin typeface="Arial" charset="0"/>
            </a:endParaRPr>
          </a:p>
        </p:txBody>
      </p:sp>
      <p:sp>
        <p:nvSpPr>
          <p:cNvPr id="26631" name="Slide Number Placeholder 12"/>
          <p:cNvSpPr>
            <a:spLocks noGrp="1"/>
          </p:cNvSpPr>
          <p:nvPr>
            <p:ph type="sldNum" sz="quarter" idx="12"/>
          </p:nvPr>
        </p:nvSpPr>
        <p:spPr>
          <a:noFill/>
        </p:spPr>
        <p:txBody>
          <a:bodyPr/>
          <a:lstStyle/>
          <a:p>
            <a:fld id="{DB4615DE-AE29-4DBE-9167-7BEF3C405107}" type="slidenum">
              <a:rPr lang="en-US" smtClean="0"/>
              <a:pPr/>
              <a:t>5</a:t>
            </a:fld>
            <a:endParaRPr lang="en-US" dirty="0" smtClean="0"/>
          </a:p>
        </p:txBody>
      </p:sp>
      <p:sp>
        <p:nvSpPr>
          <p:cNvPr id="16" name="Text Box 12"/>
          <p:cNvSpPr txBox="1">
            <a:spLocks noChangeArrowheads="1"/>
          </p:cNvSpPr>
          <p:nvPr/>
        </p:nvSpPr>
        <p:spPr bwMode="auto">
          <a:xfrm>
            <a:off x="0" y="29817"/>
            <a:ext cx="9144000" cy="646331"/>
          </a:xfrm>
          <a:prstGeom prst="rect">
            <a:avLst/>
          </a:prstGeom>
          <a:noFill/>
          <a:ln w="9525">
            <a:noFill/>
            <a:miter lim="800000"/>
            <a:headEnd/>
            <a:tailEnd/>
          </a:ln>
        </p:spPr>
        <p:txBody>
          <a:bodyPr wrap="square">
            <a:spAutoFit/>
          </a:bodyPr>
          <a:lstStyle/>
          <a:p>
            <a:pPr algn="ctr">
              <a:defRPr/>
            </a:pPr>
            <a:r>
              <a:rPr lang="en-US" sz="3600" b="1" dirty="0" smtClean="0">
                <a:solidFill>
                  <a:srgbClr val="333399"/>
                </a:solidFill>
                <a:latin typeface="Tahoma" pitchFamily="34" charset="0"/>
              </a:rPr>
              <a:t>MVI-RO: </a:t>
            </a:r>
            <a:r>
              <a:rPr lang="en-US" sz="3600" b="1" dirty="0" smtClean="0">
                <a:solidFill>
                  <a:srgbClr val="333399"/>
                </a:solidFill>
                <a:latin typeface="Tahoma" pitchFamily="34" charset="0"/>
              </a:rPr>
              <a:t>Fatality                 </a:t>
            </a:r>
            <a:r>
              <a:rPr lang="ar-OM" sz="3600" b="1" dirty="0" smtClean="0">
                <a:solidFill>
                  <a:srgbClr val="333399"/>
                </a:solidFill>
                <a:latin typeface="Tahoma" pitchFamily="34" charset="0"/>
              </a:rPr>
              <a:t>حادث </a:t>
            </a:r>
            <a:r>
              <a:rPr lang="ar-OM" sz="3600" b="1" dirty="0" smtClean="0">
                <a:solidFill>
                  <a:srgbClr val="333399"/>
                </a:solidFill>
                <a:latin typeface="Tahoma" pitchFamily="34" charset="0"/>
              </a:rPr>
              <a:t>تدهور: وفاة</a:t>
            </a:r>
            <a:endParaRPr lang="en-GB" sz="3600" b="1" dirty="0">
              <a:latin typeface="+mj-lt"/>
            </a:endParaRPr>
          </a:p>
        </p:txBody>
      </p:sp>
      <p:grpSp>
        <p:nvGrpSpPr>
          <p:cNvPr id="2" name="Group 131"/>
          <p:cNvGrpSpPr>
            <a:grpSpLocks/>
          </p:cNvGrpSpPr>
          <p:nvPr/>
        </p:nvGrpSpPr>
        <p:grpSpPr bwMode="auto">
          <a:xfrm>
            <a:off x="8450214" y="2595609"/>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pic>
        <p:nvPicPr>
          <p:cNvPr id="14" name="Picture 2" descr="desert king"/>
          <p:cNvPicPr>
            <a:picLocks noChangeAspect="1" noChangeArrowheads="1"/>
          </p:cNvPicPr>
          <p:nvPr/>
        </p:nvPicPr>
        <p:blipFill rotWithShape="1">
          <a:blip r:embed="rId4" cstate="email">
            <a:extLst>
              <a:ext uri="{28A0092B-C50C-407E-A947-70E740481C1C}">
                <a14:useLocalDpi xmlns="" xmlns:a14="http://schemas.microsoft.com/office/drawing/2010/main" val="0"/>
              </a:ext>
            </a:extLst>
          </a:blip>
          <a:srcRect/>
          <a:stretch/>
        </p:blipFill>
        <p:spPr bwMode="auto">
          <a:xfrm>
            <a:off x="6400800" y="3505200"/>
            <a:ext cx="2553129" cy="1719973"/>
          </a:xfrm>
          <a:prstGeom prst="rect">
            <a:avLst/>
          </a:prstGeom>
          <a:noFill/>
          <a:ln w="28575" algn="in">
            <a:solidFill>
              <a:srgbClr val="00B05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CCCCCC"/>
                  </a:outerShdw>
                </a:effectLst>
              </a14:hiddenEffects>
            </a:ext>
          </a:extLst>
        </p:spPr>
      </p:pic>
      <p:sp>
        <p:nvSpPr>
          <p:cNvPr id="17" name="Freeform 132"/>
          <p:cNvSpPr>
            <a:spLocks/>
          </p:cNvSpPr>
          <p:nvPr/>
        </p:nvSpPr>
        <p:spPr bwMode="auto">
          <a:xfrm>
            <a:off x="8260143" y="4960203"/>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pic>
        <p:nvPicPr>
          <p:cNvPr id="18" name="Picture 2"/>
          <p:cNvPicPr>
            <a:picLocks noChangeAspect="1" noChangeArrowheads="1"/>
          </p:cNvPicPr>
          <p:nvPr/>
        </p:nvPicPr>
        <p:blipFill>
          <a:blip r:embed="rId5" cstate="email"/>
          <a:srcRect/>
          <a:stretch>
            <a:fillRect/>
          </a:stretch>
        </p:blipFill>
        <p:spPr bwMode="auto">
          <a:xfrm>
            <a:off x="8265395" y="3505200"/>
            <a:ext cx="688534" cy="620751"/>
          </a:xfrm>
          <a:prstGeom prst="rect">
            <a:avLst/>
          </a:prstGeom>
          <a:noFill/>
          <a:ln w="9525">
            <a:noFill/>
            <a:miter lim="800000"/>
            <a:headEnd/>
            <a:tailEnd/>
          </a:ln>
        </p:spPr>
      </p:pic>
      <p:sp>
        <p:nvSpPr>
          <p:cNvPr id="12" name="Text Box 2"/>
          <p:cNvSpPr txBox="1">
            <a:spLocks noChangeArrowheads="1"/>
          </p:cNvSpPr>
          <p:nvPr/>
        </p:nvSpPr>
        <p:spPr bwMode="auto">
          <a:xfrm>
            <a:off x="3505200" y="838200"/>
            <a:ext cx="2819400" cy="5286062"/>
          </a:xfrm>
          <a:prstGeom prst="rect">
            <a:avLst/>
          </a:prstGeom>
          <a:noFill/>
          <a:ln w="19050">
            <a:noFill/>
            <a:miter lim="800000"/>
            <a:headEnd/>
            <a:tailEnd/>
          </a:ln>
        </p:spPr>
        <p:txBody>
          <a:bodyPr wrap="square">
            <a:spAutoFit/>
          </a:bodyPr>
          <a:lstStyle/>
          <a:p>
            <a:pPr marL="114300" indent="-114300" algn="just" rtl="1">
              <a:defRPr/>
            </a:pPr>
            <a:r>
              <a:rPr lang="ar-OM" sz="1200" b="1" dirty="0" smtClean="0">
                <a:solidFill>
                  <a:srgbClr val="333399"/>
                </a:solidFill>
                <a:latin typeface="Tahoma" pitchFamily="34" charset="0"/>
              </a:rPr>
              <a:t>التاريخ: 26 يونيو 2016</a:t>
            </a:r>
            <a:endParaRPr lang="en-US" sz="1200" b="1" dirty="0">
              <a:solidFill>
                <a:srgbClr val="333399"/>
              </a:solidFill>
              <a:latin typeface="Tahoma" pitchFamily="34" charset="0"/>
            </a:endParaRPr>
          </a:p>
          <a:p>
            <a:pPr marL="114300" indent="-114300" algn="just" rtl="1">
              <a:defRPr/>
            </a:pPr>
            <a:endParaRPr lang="en-US" sz="1300" b="1" dirty="0">
              <a:solidFill>
                <a:srgbClr val="FF0000"/>
              </a:solidFill>
              <a:latin typeface="Tahoma" pitchFamily="34" charset="0"/>
            </a:endParaRPr>
          </a:p>
          <a:p>
            <a:pPr marL="114300" indent="-114300" algn="just" rtl="1">
              <a:defRPr/>
            </a:pPr>
            <a:r>
              <a:rPr lang="ar-OM" sz="1600" b="1" dirty="0" smtClean="0">
                <a:solidFill>
                  <a:srgbClr val="FF0000"/>
                </a:solidFill>
                <a:latin typeface="Tahoma" pitchFamily="34" charset="0"/>
              </a:rPr>
              <a:t>ما الذي حدث؟</a:t>
            </a:r>
            <a:endParaRPr lang="en-US" sz="1600" b="1" dirty="0" smtClean="0">
              <a:solidFill>
                <a:srgbClr val="FF0000"/>
              </a:solidFill>
              <a:latin typeface="Tahoma" pitchFamily="34" charset="0"/>
            </a:endParaRPr>
          </a:p>
          <a:p>
            <a:pPr marL="114300" indent="-114300" algn="just" rtl="1">
              <a:defRPr/>
            </a:pPr>
            <a:endParaRPr lang="en-US" sz="1200" dirty="0">
              <a:solidFill>
                <a:srgbClr val="FF0000"/>
              </a:solidFill>
              <a:latin typeface="Tahoma" pitchFamily="34" charset="0"/>
            </a:endParaRPr>
          </a:p>
          <a:p>
            <a:pPr algn="just" rtl="1" eaLnBrk="1" hangingPunct="1">
              <a:defRPr/>
            </a:pPr>
            <a:r>
              <a:rPr lang="ar-OM" sz="1400" dirty="0" smtClean="0">
                <a:latin typeface="+mj-lt"/>
              </a:rPr>
              <a:t>كان أحد المشرفين يقود سيارته </a:t>
            </a:r>
            <a:r>
              <a:rPr lang="ar-OM" sz="1400" dirty="0" smtClean="0">
                <a:latin typeface="+mj-lt"/>
              </a:rPr>
              <a:t>م</a:t>
            </a:r>
            <a:r>
              <a:rPr lang="ar-OM" sz="1400" dirty="0" smtClean="0">
                <a:latin typeface="+mj-lt"/>
              </a:rPr>
              <a:t>ن</a:t>
            </a:r>
            <a:r>
              <a:rPr lang="ar-OM" sz="1400" dirty="0" smtClean="0">
                <a:latin typeface="+mj-lt"/>
              </a:rPr>
              <a:t> </a:t>
            </a:r>
            <a:r>
              <a:rPr lang="ar-OM" sz="1400" dirty="0" smtClean="0">
                <a:latin typeface="+mj-lt"/>
              </a:rPr>
              <a:t>نوع تويوتا برادو الساعة الواحدة و النصف ظهرا متوجها من </a:t>
            </a:r>
            <a:r>
              <a:rPr lang="ar-OM" sz="1400" dirty="0" smtClean="0">
                <a:latin typeface="+mj-lt"/>
              </a:rPr>
              <a:t>محافظة مسقط </a:t>
            </a:r>
            <a:r>
              <a:rPr lang="ar-OM" sz="1400" dirty="0" smtClean="0">
                <a:latin typeface="+mj-lt"/>
              </a:rPr>
              <a:t>إلى قرن العلم. بعد ساعة و </a:t>
            </a:r>
            <a:r>
              <a:rPr lang="ar-OM" sz="1400" dirty="0" smtClean="0">
                <a:latin typeface="+mj-lt"/>
              </a:rPr>
              <a:t>نصف </a:t>
            </a:r>
            <a:r>
              <a:rPr lang="ar-OM" sz="1400" dirty="0" smtClean="0">
                <a:latin typeface="+mj-lt"/>
              </a:rPr>
              <a:t>من بدء رحلته خرجت السيارة من الشارع و عند محاولته السيطرة عليها تدهورت السيارة عدة مرات و اصطدم رأسه بحاجز الزجاج الجانبي و أدى ذلك لموت السائق.</a:t>
            </a:r>
            <a:endParaRPr lang="en-US" sz="1400" dirty="0" smtClean="0">
              <a:latin typeface="+mj-lt"/>
            </a:endParaRPr>
          </a:p>
          <a:p>
            <a:pPr marL="342900" indent="-342900" algn="just" rtl="1" eaLnBrk="1" hangingPunct="1">
              <a:defRPr/>
            </a:pPr>
            <a:endParaRPr lang="en-US" sz="1050" dirty="0">
              <a:solidFill>
                <a:srgbClr val="000000"/>
              </a:solidFill>
              <a:latin typeface="Arial" pitchFamily="34" charset="0"/>
            </a:endParaRPr>
          </a:p>
          <a:p>
            <a:pPr marL="342900" indent="-342900" algn="just" rtl="1" eaLnBrk="1" hangingPunct="1">
              <a:defRPr/>
            </a:pPr>
            <a:endParaRPr lang="en-US" sz="600" dirty="0">
              <a:solidFill>
                <a:srgbClr val="000000"/>
              </a:solidFill>
              <a:latin typeface="Arial" charset="0"/>
            </a:endParaRPr>
          </a:p>
          <a:p>
            <a:pPr marL="114300" indent="-114300" algn="just" rtl="1">
              <a:defRPr/>
            </a:pPr>
            <a:r>
              <a:rPr lang="ar-OM" sz="1600" b="1" dirty="0" smtClean="0">
                <a:solidFill>
                  <a:srgbClr val="333399"/>
                </a:solidFill>
                <a:latin typeface="Tahoma" pitchFamily="34" charset="0"/>
              </a:rPr>
              <a:t>الدروس المستفادة من الحادث..</a:t>
            </a:r>
            <a:endParaRPr lang="en-US" sz="1600" b="1" dirty="0">
              <a:solidFill>
                <a:srgbClr val="333399"/>
              </a:solidFill>
              <a:latin typeface="Tahoma" pitchFamily="34" charset="0"/>
            </a:endParaRPr>
          </a:p>
          <a:p>
            <a:pPr marL="114300" indent="-114300" algn="just" rtl="1">
              <a:defRPr/>
            </a:pPr>
            <a:endParaRPr lang="en-US" sz="1400" dirty="0">
              <a:solidFill>
                <a:srgbClr val="000000"/>
              </a:solidFill>
              <a:latin typeface="Arial" charset="0"/>
            </a:endParaRPr>
          </a:p>
          <a:p>
            <a:pPr marL="171450" indent="-171450" algn="just" rtl="1">
              <a:buFont typeface="Arial" pitchFamily="34" charset="0"/>
              <a:buChar char="•"/>
              <a:tabLst>
                <a:tab pos="166688" algn="l"/>
              </a:tabLst>
            </a:pPr>
            <a:r>
              <a:rPr lang="ar-OM" sz="1400" dirty="0" smtClean="0">
                <a:latin typeface="Arial" charset="0"/>
              </a:rPr>
              <a:t>كن متيقظا في جميع الأوقات و لا تنشغل أثناء القيادة</a:t>
            </a:r>
            <a:r>
              <a:rPr lang="ar-OM" sz="1400" dirty="0" smtClean="0">
                <a:latin typeface="Arial" charset="0"/>
              </a:rPr>
              <a:t>.</a:t>
            </a:r>
          </a:p>
          <a:p>
            <a:pPr marL="171450" indent="-171450" algn="just" rtl="1">
              <a:buFont typeface="Arial" pitchFamily="34" charset="0"/>
              <a:buChar char="•"/>
              <a:tabLst>
                <a:tab pos="166688" algn="l"/>
              </a:tabLst>
            </a:pPr>
            <a:r>
              <a:rPr lang="ar-OM" sz="1400" dirty="0" smtClean="0">
                <a:latin typeface="Arial" charset="0"/>
              </a:rPr>
              <a:t>لا تستخدم الهاتف أثناء القيادة.</a:t>
            </a:r>
            <a:endParaRPr lang="en-US" sz="1400" dirty="0" smtClean="0">
              <a:latin typeface="Arial" charset="0"/>
            </a:endParaRPr>
          </a:p>
          <a:p>
            <a:pPr marL="171450" indent="-171450" algn="just" rtl="1">
              <a:buFont typeface="Arial" pitchFamily="34" charset="0"/>
              <a:buChar char="•"/>
              <a:tabLst>
                <a:tab pos="166688" algn="l"/>
              </a:tabLst>
            </a:pPr>
            <a:r>
              <a:rPr lang="ar-OM" sz="1400" dirty="0" smtClean="0">
                <a:latin typeface="Arial" charset="0"/>
              </a:rPr>
              <a:t>إذا </a:t>
            </a:r>
            <a:r>
              <a:rPr lang="ar-OM" sz="1400" dirty="0" smtClean="0">
                <a:latin typeface="Arial" charset="0"/>
              </a:rPr>
              <a:t>انحرفت سيارتك إلى خارج الطريق فلا تبالغ في ردة الفعل و لكن خفف السرعة و بعدها حاول العودة إلى الطريق بسلاسة.</a:t>
            </a:r>
            <a:endParaRPr lang="en-US" sz="1400" dirty="0" smtClean="0">
              <a:latin typeface="Arial" charset="0"/>
            </a:endParaRPr>
          </a:p>
          <a:p>
            <a:pPr marL="171450" indent="-171450" algn="just" rtl="1">
              <a:buFont typeface="Arial" pitchFamily="34" charset="0"/>
              <a:buChar char="•"/>
              <a:tabLst>
                <a:tab pos="166688" algn="l"/>
              </a:tabLst>
            </a:pPr>
            <a:r>
              <a:rPr lang="ar-OM" sz="1400" dirty="0" smtClean="0">
                <a:latin typeface="Arial" charset="0"/>
              </a:rPr>
              <a:t>استخدم </a:t>
            </a:r>
            <a:r>
              <a:rPr lang="ar-OM" sz="1400" dirty="0" smtClean="0">
                <a:latin typeface="Arial" charset="0"/>
              </a:rPr>
              <a:t>المواصلات المتوافقة مع شروط الرحلات التي تتعدى مسافة 200 كم.</a:t>
            </a:r>
            <a:endParaRPr lang="en-US" sz="1400" dirty="0" smtClean="0">
              <a:latin typeface="Arial" charset="0"/>
            </a:endParaRPr>
          </a:p>
          <a:p>
            <a:pPr algn="just" rtl="1" eaLnBrk="1" hangingPunct="1">
              <a:defRPr/>
            </a:pPr>
            <a:endParaRPr lang="en-US" sz="1400" dirty="0">
              <a:solidFill>
                <a:srgbClr val="FF0000"/>
              </a:solidFill>
              <a:latin typeface="Arial" charset="0"/>
              <a:cs typeface="Tahoma" pitchFamily="34" charset="0"/>
            </a:endParaRPr>
          </a:p>
          <a:p>
            <a:pPr marL="119063" indent="-119063" algn="just" rtl="1" eaLnBrk="1" hangingPunct="1">
              <a:defRPr/>
            </a:pPr>
            <a:endParaRPr lang="en-US" sz="1400"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 y="838201"/>
            <a:ext cx="3048000" cy="4378122"/>
          </a:xfrm>
          <a:prstGeom prst="rect">
            <a:avLst/>
          </a:prstGeom>
          <a:noFill/>
          <a:ln w="19050">
            <a:noFill/>
            <a:miter lim="800000"/>
            <a:headEnd/>
            <a:tailEnd/>
          </a:ln>
        </p:spPr>
        <p:txBody>
          <a:bodyPr wrap="square">
            <a:spAutoFit/>
          </a:bodyPr>
          <a:lstStyle/>
          <a:p>
            <a:pPr marL="114300" indent="-114300" algn="just">
              <a:defRPr/>
            </a:pPr>
            <a:r>
              <a:rPr lang="en-GB" sz="1400" b="1" dirty="0">
                <a:solidFill>
                  <a:srgbClr val="333399"/>
                </a:solidFill>
                <a:latin typeface="Tahoma" pitchFamily="34" charset="0"/>
              </a:rPr>
              <a:t>Date</a:t>
            </a:r>
            <a:r>
              <a:rPr lang="en-GB" sz="1400" b="1" dirty="0" smtClean="0">
                <a:solidFill>
                  <a:srgbClr val="333399"/>
                </a:solidFill>
                <a:latin typeface="Tahoma" pitchFamily="34" charset="0"/>
              </a:rPr>
              <a:t>:</a:t>
            </a:r>
            <a:r>
              <a:rPr lang="en-US" sz="1400" b="1" dirty="0" smtClean="0">
                <a:solidFill>
                  <a:srgbClr val="333399"/>
                </a:solidFill>
                <a:latin typeface="Tahoma" pitchFamily="34" charset="0"/>
              </a:rPr>
              <a:t> 08 May 2016</a:t>
            </a:r>
            <a:endParaRPr lang="en-US" sz="1400" b="1" dirty="0">
              <a:solidFill>
                <a:srgbClr val="FF0000"/>
              </a:solidFill>
              <a:latin typeface="Tahoma" pitchFamily="34" charset="0"/>
            </a:endParaRPr>
          </a:p>
          <a:p>
            <a:pPr marL="114300" indent="-114300" algn="just">
              <a:defRPr/>
            </a:pPr>
            <a:endParaRPr lang="en-US" sz="1600" b="1" dirty="0" smtClean="0">
              <a:solidFill>
                <a:srgbClr val="FF0000"/>
              </a:solidFill>
              <a:latin typeface="Tahoma" pitchFamily="34" charset="0"/>
            </a:endParaRPr>
          </a:p>
          <a:p>
            <a:pPr marL="114300" indent="-114300" algn="just">
              <a:defRPr/>
            </a:pPr>
            <a:r>
              <a:rPr lang="en-US" sz="1600" b="1" dirty="0" smtClean="0">
                <a:solidFill>
                  <a:srgbClr val="FF0000"/>
                </a:solidFill>
                <a:latin typeface="Tahoma" pitchFamily="34" charset="0"/>
              </a:rPr>
              <a:t>What </a:t>
            </a:r>
            <a:r>
              <a:rPr lang="en-US" sz="1600" b="1" dirty="0">
                <a:solidFill>
                  <a:srgbClr val="FF0000"/>
                </a:solidFill>
                <a:latin typeface="Tahoma" pitchFamily="34" charset="0"/>
              </a:rPr>
              <a:t>happened?</a:t>
            </a:r>
            <a:endParaRPr lang="en-US" sz="1600" dirty="0">
              <a:solidFill>
                <a:srgbClr val="FF0000"/>
              </a:solidFill>
              <a:latin typeface="Tahoma" pitchFamily="34" charset="0"/>
            </a:endParaRPr>
          </a:p>
          <a:p>
            <a:pPr algn="just" eaLnBrk="1" hangingPunct="1">
              <a:defRPr/>
            </a:pPr>
            <a:endParaRPr lang="en-US" sz="1200" dirty="0" smtClean="0">
              <a:solidFill>
                <a:srgbClr val="000000"/>
              </a:solidFill>
              <a:latin typeface="Arial" pitchFamily="34" charset="0"/>
            </a:endParaRPr>
          </a:p>
          <a:p>
            <a:pPr algn="just" eaLnBrk="1" hangingPunct="1">
              <a:defRPr/>
            </a:pPr>
            <a:r>
              <a:rPr lang="en-US" sz="1200" dirty="0" smtClean="0">
                <a:solidFill>
                  <a:srgbClr val="000000"/>
                </a:solidFill>
                <a:latin typeface="Arial" pitchFamily="34" charset="0"/>
              </a:rPr>
              <a:t>At 05:37, a pickup truck was travelling from Nimr to Marmul. On the way the driver veered over the centre line and struck an oncoming 3</a:t>
            </a:r>
            <a:r>
              <a:rPr lang="en-US" sz="1200" baseline="30000" dirty="0" smtClean="0">
                <a:solidFill>
                  <a:srgbClr val="000000"/>
                </a:solidFill>
                <a:latin typeface="Arial" pitchFamily="34" charset="0"/>
              </a:rPr>
              <a:t>rd</a:t>
            </a:r>
            <a:r>
              <a:rPr lang="en-US" sz="1200" dirty="0" smtClean="0">
                <a:solidFill>
                  <a:srgbClr val="000000"/>
                </a:solidFill>
                <a:latin typeface="Arial" pitchFamily="34" charset="0"/>
              </a:rPr>
              <a:t> </a:t>
            </a:r>
            <a:r>
              <a:rPr lang="en-US" sz="1200" dirty="0" smtClean="0">
                <a:solidFill>
                  <a:srgbClr val="000000"/>
                </a:solidFill>
                <a:latin typeface="Arial" pitchFamily="34" charset="0"/>
              </a:rPr>
              <a:t>p</a:t>
            </a:r>
            <a:r>
              <a:rPr lang="en-US" sz="1200" dirty="0" smtClean="0">
                <a:solidFill>
                  <a:srgbClr val="000000"/>
                </a:solidFill>
                <a:latin typeface="Arial" pitchFamily="34" charset="0"/>
              </a:rPr>
              <a:t>arty </a:t>
            </a:r>
            <a:r>
              <a:rPr lang="en-US" sz="1200" dirty="0" smtClean="0">
                <a:solidFill>
                  <a:srgbClr val="000000"/>
                </a:solidFill>
                <a:latin typeface="Arial" pitchFamily="34" charset="0"/>
              </a:rPr>
              <a:t>heavy truck killing the pickup driver. The driver had departed on a unauthorised journey from Nimr prior to working hours and without a journey </a:t>
            </a:r>
            <a:r>
              <a:rPr lang="en-US" sz="1200" dirty="0" smtClean="0">
                <a:solidFill>
                  <a:srgbClr val="000000"/>
                </a:solidFill>
                <a:latin typeface="Arial" pitchFamily="34" charset="0"/>
              </a:rPr>
              <a:t>plan!</a:t>
            </a:r>
            <a:endParaRPr lang="en-US" sz="1200" dirty="0">
              <a:solidFill>
                <a:srgbClr val="000000"/>
              </a:solidFill>
              <a:latin typeface="Arial" pitchFamily="34" charset="0"/>
            </a:endParaRPr>
          </a:p>
          <a:p>
            <a:pPr marL="342900" indent="-342900" algn="just" eaLnBrk="1" hangingPunct="1">
              <a:defRPr/>
            </a:pPr>
            <a:endParaRPr lang="en-US" sz="600" dirty="0">
              <a:solidFill>
                <a:srgbClr val="000000"/>
              </a:solidFill>
              <a:latin typeface="Arial" charset="0"/>
            </a:endParaRPr>
          </a:p>
          <a:p>
            <a:pPr algn="just">
              <a:defRPr/>
            </a:pPr>
            <a:endParaRPr lang="en-US" sz="1600" b="1" dirty="0" smtClean="0">
              <a:solidFill>
                <a:srgbClr val="333399"/>
              </a:solidFill>
              <a:latin typeface="Tahoma" pitchFamily="34" charset="0"/>
            </a:endParaRPr>
          </a:p>
          <a:p>
            <a:pPr algn="just">
              <a:defRPr/>
            </a:pPr>
            <a:r>
              <a:rPr lang="en-US" sz="1600" b="1" dirty="0" smtClean="0">
                <a:solidFill>
                  <a:srgbClr val="333399"/>
                </a:solidFill>
                <a:latin typeface="Tahoma" pitchFamily="34" charset="0"/>
              </a:rPr>
              <a:t>Your </a:t>
            </a:r>
            <a:r>
              <a:rPr lang="en-US" sz="1600" b="1" dirty="0">
                <a:solidFill>
                  <a:srgbClr val="333399"/>
                </a:solidFill>
                <a:latin typeface="Tahoma" pitchFamily="34" charset="0"/>
              </a:rPr>
              <a:t>learning from </a:t>
            </a:r>
            <a:r>
              <a:rPr lang="en-US" sz="1600" b="1" dirty="0" smtClean="0">
                <a:solidFill>
                  <a:srgbClr val="333399"/>
                </a:solidFill>
                <a:latin typeface="Tahoma" pitchFamily="34" charset="0"/>
              </a:rPr>
              <a:t>this incident..</a:t>
            </a:r>
          </a:p>
          <a:p>
            <a:pPr marL="114300" indent="-114300" algn="just">
              <a:defRPr/>
            </a:pPr>
            <a:endParaRPr lang="en-US" sz="1050" dirty="0">
              <a:latin typeface="Arial" charset="0"/>
              <a:cs typeface="Tahoma" pitchFamily="34" charset="0"/>
            </a:endParaRPr>
          </a:p>
          <a:p>
            <a:pPr algn="just" eaLnBrk="1" hangingPunct="1">
              <a:buFont typeface="Arial" pitchFamily="34" charset="0"/>
              <a:buChar char="•"/>
              <a:defRPr/>
            </a:pPr>
            <a:r>
              <a:rPr lang="en-US" sz="1050" dirty="0">
                <a:latin typeface="Arial" charset="0"/>
                <a:cs typeface="Tahoma" pitchFamily="34" charset="0"/>
              </a:rPr>
              <a:t> </a:t>
            </a:r>
            <a:r>
              <a:rPr lang="en-US" sz="1050" dirty="0" smtClean="0">
                <a:latin typeface="Arial" charset="0"/>
                <a:cs typeface="Tahoma" pitchFamily="34" charset="0"/>
              </a:rPr>
              <a:t> </a:t>
            </a:r>
            <a:r>
              <a:rPr lang="en-US" sz="1200" dirty="0" smtClean="0">
                <a:latin typeface="Arial" charset="0"/>
                <a:cs typeface="Tahoma" pitchFamily="34" charset="0"/>
              </a:rPr>
              <a:t>Always adhere to Journey Management </a:t>
            </a:r>
            <a:r>
              <a:rPr lang="en-US" sz="1200" dirty="0" smtClean="0">
                <a:latin typeface="Arial" charset="0"/>
                <a:cs typeface="Tahoma" pitchFamily="34" charset="0"/>
              </a:rPr>
              <a:t>procedures</a:t>
            </a:r>
            <a:r>
              <a:rPr lang="en-US" sz="1200" dirty="0" smtClean="0">
                <a:latin typeface="Arial" charset="0"/>
                <a:cs typeface="Tahoma" pitchFamily="34" charset="0"/>
              </a:rPr>
              <a:t>.</a:t>
            </a:r>
            <a:endParaRPr lang="en-US" sz="1200" dirty="0" smtClean="0">
              <a:latin typeface="Arial" charset="0"/>
              <a:cs typeface="Tahoma" pitchFamily="34" charset="0"/>
            </a:endParaRPr>
          </a:p>
          <a:p>
            <a:pPr algn="just" eaLnBrk="1" hangingPunct="1">
              <a:buFont typeface="Arial" pitchFamily="34" charset="0"/>
              <a:buChar char="•"/>
              <a:defRPr/>
            </a:pPr>
            <a:r>
              <a:rPr lang="en-US" sz="1200" dirty="0" smtClean="0">
                <a:latin typeface="Arial" charset="0"/>
                <a:cs typeface="Tahoma" pitchFamily="34" charset="0"/>
              </a:rPr>
              <a:t> Ensure you have adequate rest, don’t drive if you are </a:t>
            </a:r>
            <a:r>
              <a:rPr lang="en-US" sz="1200" dirty="0" smtClean="0">
                <a:latin typeface="Arial" charset="0"/>
                <a:cs typeface="Tahoma" pitchFamily="34" charset="0"/>
              </a:rPr>
              <a:t>tired.</a:t>
            </a:r>
            <a:endParaRPr lang="en-US" sz="1200" dirty="0" smtClean="0">
              <a:latin typeface="Arial" charset="0"/>
              <a:cs typeface="Tahoma" pitchFamily="34" charset="0"/>
            </a:endParaRPr>
          </a:p>
          <a:p>
            <a:pPr algn="just" eaLnBrk="1" hangingPunct="1">
              <a:buFont typeface="Arial" pitchFamily="34" charset="0"/>
              <a:buChar char="•"/>
              <a:defRPr/>
            </a:pPr>
            <a:r>
              <a:rPr lang="en-US" sz="1200" dirty="0" smtClean="0">
                <a:latin typeface="Arial" charset="0"/>
                <a:cs typeface="Tahoma" pitchFamily="34" charset="0"/>
              </a:rPr>
              <a:t> Don’t drive outside of working </a:t>
            </a:r>
            <a:r>
              <a:rPr lang="en-US" sz="1200" dirty="0" smtClean="0">
                <a:latin typeface="Arial" charset="0"/>
                <a:cs typeface="Tahoma" pitchFamily="34" charset="0"/>
              </a:rPr>
              <a:t>hours.</a:t>
            </a:r>
            <a:endParaRPr lang="en-US" sz="1400" dirty="0">
              <a:solidFill>
                <a:srgbClr val="000000"/>
              </a:solidFill>
              <a:latin typeface="Arial" charset="0"/>
            </a:endParaRPr>
          </a:p>
        </p:txBody>
      </p:sp>
      <p:sp>
        <p:nvSpPr>
          <p:cNvPr id="26627" name="Text Box 5"/>
          <p:cNvSpPr txBox="1">
            <a:spLocks noChangeArrowheads="1"/>
          </p:cNvSpPr>
          <p:nvPr/>
        </p:nvSpPr>
        <p:spPr bwMode="auto">
          <a:xfrm>
            <a:off x="5838825" y="1219200"/>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31" name="Slide Number Placeholder 12"/>
          <p:cNvSpPr>
            <a:spLocks noGrp="1"/>
          </p:cNvSpPr>
          <p:nvPr>
            <p:ph type="sldNum" sz="quarter" idx="12"/>
          </p:nvPr>
        </p:nvSpPr>
        <p:spPr>
          <a:noFill/>
        </p:spPr>
        <p:txBody>
          <a:bodyPr/>
          <a:lstStyle/>
          <a:p>
            <a:fld id="{DB4615DE-AE29-4DBE-9167-7BEF3C405107}" type="slidenum">
              <a:rPr lang="en-US" smtClean="0"/>
              <a:pPr/>
              <a:t>6</a:t>
            </a:fld>
            <a:endParaRPr lang="en-US" smtClean="0"/>
          </a:p>
        </p:txBody>
      </p:sp>
      <p:pic>
        <p:nvPicPr>
          <p:cNvPr id="17" name="Picture 4"/>
          <p:cNvPicPr>
            <a:picLocks noChangeAspect="1" noChangeArrowheads="1"/>
          </p:cNvPicPr>
          <p:nvPr/>
        </p:nvPicPr>
        <p:blipFill>
          <a:blip r:embed="rId3" cstate="email"/>
          <a:srcRect/>
          <a:stretch>
            <a:fillRect/>
          </a:stretch>
        </p:blipFill>
        <p:spPr bwMode="auto">
          <a:xfrm>
            <a:off x="6400800" y="1143000"/>
            <a:ext cx="2501196" cy="1848795"/>
          </a:xfrm>
          <a:prstGeom prst="rect">
            <a:avLst/>
          </a:prstGeom>
          <a:ln w="38100" cap="sq">
            <a:solidFill>
              <a:srgbClr val="FF0000"/>
            </a:solidFill>
            <a:miter lim="800000"/>
          </a:ln>
          <a:effectLst>
            <a:outerShdw blurRad="57150" dist="50800" dir="2700000" algn="tl" rotWithShape="0">
              <a:srgbClr val="000000">
                <a:alpha val="40000"/>
              </a:srgbClr>
            </a:outerShdw>
          </a:effectLst>
        </p:spPr>
      </p:pic>
      <p:grpSp>
        <p:nvGrpSpPr>
          <p:cNvPr id="2" name="Group 131"/>
          <p:cNvGrpSpPr>
            <a:grpSpLocks/>
          </p:cNvGrpSpPr>
          <p:nvPr/>
        </p:nvGrpSpPr>
        <p:grpSpPr bwMode="auto">
          <a:xfrm>
            <a:off x="8534400" y="2438400"/>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pic>
        <p:nvPicPr>
          <p:cNvPr id="14" name="Picture 2"/>
          <p:cNvPicPr>
            <a:picLocks noChangeAspect="1" noChangeArrowheads="1"/>
          </p:cNvPicPr>
          <p:nvPr/>
        </p:nvPicPr>
        <p:blipFill>
          <a:blip r:embed="rId4" cstate="email"/>
          <a:srcRect/>
          <a:stretch>
            <a:fillRect/>
          </a:stretch>
        </p:blipFill>
        <p:spPr bwMode="auto">
          <a:xfrm>
            <a:off x="7010400" y="3657600"/>
            <a:ext cx="1666875" cy="1524000"/>
          </a:xfrm>
          <a:prstGeom prst="rect">
            <a:avLst/>
          </a:prstGeom>
          <a:ln w="28575" cap="sq">
            <a:solidFill>
              <a:srgbClr val="00FF00"/>
            </a:solidFill>
            <a:miter lim="800000"/>
          </a:ln>
          <a:effectLst>
            <a:outerShdw blurRad="57150" dist="50800" dir="2700000" algn="tl" rotWithShape="0">
              <a:srgbClr val="000000">
                <a:alpha val="40000"/>
              </a:srgbClr>
            </a:outerShdw>
          </a:effectLst>
        </p:spPr>
      </p:pic>
      <p:sp>
        <p:nvSpPr>
          <p:cNvPr id="26634" name="Freeform 132"/>
          <p:cNvSpPr>
            <a:spLocks/>
          </p:cNvSpPr>
          <p:nvPr/>
        </p:nvSpPr>
        <p:spPr bwMode="auto">
          <a:xfrm>
            <a:off x="8382000" y="46482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13" name="Text Box 12"/>
          <p:cNvSpPr txBox="1">
            <a:spLocks noChangeArrowheads="1"/>
          </p:cNvSpPr>
          <p:nvPr/>
        </p:nvSpPr>
        <p:spPr bwMode="auto">
          <a:xfrm>
            <a:off x="0" y="29817"/>
            <a:ext cx="9144000" cy="646331"/>
          </a:xfrm>
          <a:prstGeom prst="rect">
            <a:avLst/>
          </a:prstGeom>
          <a:noFill/>
          <a:ln w="9525">
            <a:noFill/>
            <a:miter lim="800000"/>
            <a:headEnd/>
            <a:tailEnd/>
          </a:ln>
        </p:spPr>
        <p:txBody>
          <a:bodyPr wrap="square">
            <a:spAutoFit/>
          </a:bodyPr>
          <a:lstStyle/>
          <a:p>
            <a:pPr algn="ctr">
              <a:defRPr/>
            </a:pPr>
            <a:r>
              <a:rPr lang="en-US" sz="3600" b="1" dirty="0" smtClean="0">
                <a:solidFill>
                  <a:srgbClr val="333399"/>
                </a:solidFill>
                <a:latin typeface="Tahoma" pitchFamily="34" charset="0"/>
              </a:rPr>
              <a:t>MVI: Fatality</a:t>
            </a:r>
            <a:r>
              <a:rPr lang="ar-OM" sz="3600" b="1" dirty="0" smtClean="0">
                <a:solidFill>
                  <a:srgbClr val="333399"/>
                </a:solidFill>
                <a:latin typeface="Tahoma" pitchFamily="34" charset="0"/>
              </a:rPr>
              <a:t>			  </a:t>
            </a:r>
            <a:r>
              <a:rPr lang="en-US" sz="3600" b="1" dirty="0" smtClean="0">
                <a:solidFill>
                  <a:srgbClr val="333399"/>
                </a:solidFill>
                <a:latin typeface="Tahoma" pitchFamily="34" charset="0"/>
              </a:rPr>
              <a:t> </a:t>
            </a:r>
            <a:r>
              <a:rPr lang="ar-OM" sz="3600" b="1" dirty="0" smtClean="0">
                <a:solidFill>
                  <a:srgbClr val="333399"/>
                </a:solidFill>
                <a:latin typeface="Tahoma" pitchFamily="34" charset="0"/>
              </a:rPr>
              <a:t>حادث اصطدام: وفاة</a:t>
            </a:r>
            <a:endParaRPr lang="en-GB" sz="3600" b="1" dirty="0">
              <a:latin typeface="+mj-lt"/>
            </a:endParaRPr>
          </a:p>
        </p:txBody>
      </p:sp>
      <p:sp>
        <p:nvSpPr>
          <p:cNvPr id="12" name="Text Box 2"/>
          <p:cNvSpPr txBox="1">
            <a:spLocks noChangeArrowheads="1"/>
          </p:cNvSpPr>
          <p:nvPr/>
        </p:nvSpPr>
        <p:spPr bwMode="auto">
          <a:xfrm>
            <a:off x="3352800" y="838201"/>
            <a:ext cx="2819400" cy="4362733"/>
          </a:xfrm>
          <a:prstGeom prst="rect">
            <a:avLst/>
          </a:prstGeom>
          <a:noFill/>
          <a:ln w="19050">
            <a:noFill/>
            <a:miter lim="800000"/>
            <a:headEnd/>
            <a:tailEnd/>
          </a:ln>
        </p:spPr>
        <p:txBody>
          <a:bodyPr wrap="square">
            <a:spAutoFit/>
          </a:bodyPr>
          <a:lstStyle/>
          <a:p>
            <a:pPr marL="114300" indent="-114300" algn="just" rtl="1">
              <a:defRPr/>
            </a:pPr>
            <a:r>
              <a:rPr lang="ar-OM" sz="1200" b="1" dirty="0" smtClean="0">
                <a:solidFill>
                  <a:srgbClr val="333399"/>
                </a:solidFill>
                <a:latin typeface="Tahoma" pitchFamily="34" charset="0"/>
              </a:rPr>
              <a:t>التاريخ: 8مايو 2016</a:t>
            </a:r>
            <a:endParaRPr lang="en-US" sz="1200" b="1" dirty="0">
              <a:solidFill>
                <a:srgbClr val="333399"/>
              </a:solidFill>
              <a:latin typeface="Tahoma" pitchFamily="34" charset="0"/>
            </a:endParaRPr>
          </a:p>
          <a:p>
            <a:pPr marL="114300" indent="-114300" algn="just" rtl="1">
              <a:defRPr/>
            </a:pPr>
            <a:endParaRPr lang="en-US" sz="200" b="1" dirty="0" smtClean="0">
              <a:solidFill>
                <a:srgbClr val="FF0000"/>
              </a:solidFill>
              <a:latin typeface="Tahoma" pitchFamily="34" charset="0"/>
            </a:endParaRPr>
          </a:p>
          <a:p>
            <a:pPr marL="114300" indent="-114300" algn="just" rtl="1">
              <a:defRPr/>
            </a:pPr>
            <a:endParaRPr lang="en-US" sz="1300" b="1" dirty="0">
              <a:solidFill>
                <a:srgbClr val="FF0000"/>
              </a:solidFill>
              <a:latin typeface="Tahoma" pitchFamily="34" charset="0"/>
            </a:endParaRPr>
          </a:p>
          <a:p>
            <a:pPr marL="114300" indent="-114300" algn="just" rtl="1">
              <a:defRPr/>
            </a:pPr>
            <a:r>
              <a:rPr lang="ar-OM" sz="2000" b="1" dirty="0" smtClean="0">
                <a:solidFill>
                  <a:srgbClr val="FF0000"/>
                </a:solidFill>
                <a:latin typeface="Tahoma" pitchFamily="34" charset="0"/>
              </a:rPr>
              <a:t>ما الذي حدث؟</a:t>
            </a:r>
            <a:endParaRPr lang="en-US" sz="2000" b="1" dirty="0" smtClean="0">
              <a:solidFill>
                <a:srgbClr val="FF0000"/>
              </a:solidFill>
              <a:latin typeface="Tahoma" pitchFamily="34" charset="0"/>
            </a:endParaRPr>
          </a:p>
          <a:p>
            <a:pPr marL="114300" indent="-114300" algn="just" rtl="1">
              <a:defRPr/>
            </a:pPr>
            <a:endParaRPr lang="en-US" sz="1200" dirty="0">
              <a:solidFill>
                <a:srgbClr val="FF0000"/>
              </a:solidFill>
              <a:latin typeface="Tahoma" pitchFamily="34" charset="0"/>
            </a:endParaRPr>
          </a:p>
          <a:p>
            <a:pPr algn="just" rtl="1" eaLnBrk="1" hangingPunct="1">
              <a:defRPr/>
            </a:pPr>
            <a:r>
              <a:rPr lang="ar-OM" sz="1400" dirty="0" smtClean="0">
                <a:latin typeface="+mj-lt"/>
              </a:rPr>
              <a:t>عند </a:t>
            </a:r>
            <a:r>
              <a:rPr lang="ar-OM" sz="1400" dirty="0" smtClean="0">
                <a:latin typeface="+mj-lt"/>
              </a:rPr>
              <a:t>حوالي الساعة </a:t>
            </a:r>
            <a:r>
              <a:rPr lang="ar-OM" sz="1400" dirty="0" smtClean="0">
                <a:latin typeface="+mj-lt"/>
              </a:rPr>
              <a:t>الخامسة و النصف صباحا كان سائق مركبة من نوع البيك أب متوجها من نمر إلى مرمول و في الطريق انحرف إلى الخط المعاكس و اصطدم بشاحنة مما أدى إلى موت سائق </a:t>
            </a:r>
            <a:r>
              <a:rPr lang="ar-OM" sz="1400" dirty="0" smtClean="0">
                <a:latin typeface="+mj-lt"/>
              </a:rPr>
              <a:t>البيك أب. </a:t>
            </a:r>
            <a:r>
              <a:rPr lang="ar-OM" sz="1400" dirty="0" smtClean="0">
                <a:latin typeface="+mj-lt"/>
              </a:rPr>
              <a:t>كان السائق قد</a:t>
            </a:r>
            <a:r>
              <a:rPr lang="ar-OM" sz="1400" dirty="0" smtClean="0">
                <a:latin typeface="+mj-lt"/>
              </a:rPr>
              <a:t> انطلق </a:t>
            </a:r>
            <a:r>
              <a:rPr lang="ar-OM" sz="1400" dirty="0" smtClean="0">
                <a:latin typeface="+mj-lt"/>
              </a:rPr>
              <a:t>في هذه الرحلة بدون تخويل أو خطة رحلة صالحة و قبل ساعات العمل </a:t>
            </a:r>
            <a:r>
              <a:rPr lang="ar-OM" sz="1400" dirty="0" smtClean="0">
                <a:latin typeface="+mj-lt"/>
              </a:rPr>
              <a:t>الرسمية!</a:t>
            </a:r>
            <a:endParaRPr lang="en-US" sz="1400" dirty="0" smtClean="0">
              <a:latin typeface="+mj-lt"/>
            </a:endParaRPr>
          </a:p>
          <a:p>
            <a:pPr marL="342900" indent="-342900" algn="just" rtl="1" eaLnBrk="1" hangingPunct="1">
              <a:defRPr/>
            </a:pPr>
            <a:endParaRPr lang="en-US" sz="1050" dirty="0">
              <a:solidFill>
                <a:srgbClr val="000000"/>
              </a:solidFill>
              <a:latin typeface="Arial" pitchFamily="34" charset="0"/>
            </a:endParaRPr>
          </a:p>
          <a:p>
            <a:pPr marL="342900" indent="-342900" algn="just" rtl="1" eaLnBrk="1" hangingPunct="1">
              <a:defRPr/>
            </a:pPr>
            <a:endParaRPr lang="en-US" sz="600" dirty="0">
              <a:solidFill>
                <a:srgbClr val="000000"/>
              </a:solidFill>
              <a:latin typeface="Arial" charset="0"/>
            </a:endParaRPr>
          </a:p>
          <a:p>
            <a:pPr marL="114300" indent="-114300" algn="just" rtl="1">
              <a:defRPr/>
            </a:pPr>
            <a:r>
              <a:rPr lang="ar-OM" sz="2000" b="1" dirty="0" smtClean="0">
                <a:solidFill>
                  <a:srgbClr val="333399"/>
                </a:solidFill>
                <a:latin typeface="Tahoma" pitchFamily="34" charset="0"/>
              </a:rPr>
              <a:t>الدروس المستفادة من الحادث..</a:t>
            </a:r>
            <a:endParaRPr lang="en-US" sz="2000" b="1" dirty="0">
              <a:solidFill>
                <a:srgbClr val="333399"/>
              </a:solidFill>
              <a:latin typeface="Tahoma" pitchFamily="34" charset="0"/>
            </a:endParaRPr>
          </a:p>
          <a:p>
            <a:pPr marL="114300" indent="-114300" algn="just" rtl="1">
              <a:defRPr/>
            </a:pPr>
            <a:endParaRPr lang="en-US" sz="1400" dirty="0">
              <a:solidFill>
                <a:srgbClr val="000000"/>
              </a:solidFill>
              <a:latin typeface="Arial" charset="0"/>
            </a:endParaRPr>
          </a:p>
          <a:p>
            <a:pPr marL="171450" indent="-171450" algn="just" rtl="1">
              <a:buFont typeface="Arial" pitchFamily="34" charset="0"/>
              <a:buChar char="•"/>
              <a:tabLst>
                <a:tab pos="166688" algn="l"/>
              </a:tabLst>
            </a:pPr>
            <a:r>
              <a:rPr lang="ar-OM" sz="1400" dirty="0" smtClean="0">
                <a:latin typeface="Arial" charset="0"/>
              </a:rPr>
              <a:t>دائما تقيد </a:t>
            </a:r>
            <a:r>
              <a:rPr lang="ar-OM" sz="1400" dirty="0" smtClean="0">
                <a:latin typeface="Arial" charset="0"/>
              </a:rPr>
              <a:t>بإجراءات خطة الرحلة.</a:t>
            </a:r>
          </a:p>
          <a:p>
            <a:pPr marL="171450" indent="-171450" algn="just" rtl="1">
              <a:buFont typeface="Arial" pitchFamily="34" charset="0"/>
              <a:buChar char="•"/>
              <a:tabLst>
                <a:tab pos="166688" algn="l"/>
              </a:tabLst>
            </a:pPr>
            <a:r>
              <a:rPr lang="ar-OM" sz="1400" dirty="0" smtClean="0">
                <a:latin typeface="Arial" charset="0"/>
              </a:rPr>
              <a:t>تأكد من حصولك على القسط الكافي من الراحة و لا تقد السيارة و أنت متعب أو مرهق.</a:t>
            </a:r>
          </a:p>
          <a:p>
            <a:pPr marL="171450" indent="-171450" algn="just" rtl="1">
              <a:buFont typeface="Arial" pitchFamily="34" charset="0"/>
              <a:buChar char="•"/>
              <a:tabLst>
                <a:tab pos="166688" algn="l"/>
              </a:tabLst>
            </a:pPr>
            <a:r>
              <a:rPr lang="ar-OM" sz="1400" dirty="0" smtClean="0">
                <a:latin typeface="Arial" charset="0"/>
              </a:rPr>
              <a:t>لا تقد السيارة خارج ساعات العمل</a:t>
            </a:r>
            <a:r>
              <a:rPr lang="ar-OM" sz="1400" dirty="0" smtClean="0">
                <a:latin typeface="Arial" charset="0"/>
              </a:rPr>
              <a:t>.</a:t>
            </a:r>
            <a:endParaRPr lang="en-US" sz="1400"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5"/>
          <p:cNvSpPr>
            <a:spLocks noChangeArrowheads="1"/>
          </p:cNvSpPr>
          <p:nvPr/>
        </p:nvSpPr>
        <p:spPr bwMode="auto">
          <a:xfrm>
            <a:off x="0" y="152400"/>
            <a:ext cx="9144000" cy="609600"/>
          </a:xfrm>
          <a:prstGeom prst="rect">
            <a:avLst/>
          </a:prstGeom>
          <a:noFill/>
          <a:ln w="9525">
            <a:noFill/>
            <a:miter lim="800000"/>
            <a:headEnd/>
            <a:tailEnd/>
          </a:ln>
        </p:spPr>
        <p:txBody>
          <a:bodyPr/>
          <a:lstStyle/>
          <a:p>
            <a:pPr algn="ctr"/>
            <a:endParaRPr lang="en-GB" b="1" dirty="0">
              <a:solidFill>
                <a:srgbClr val="FFFFFF"/>
              </a:solidFill>
              <a:latin typeface="Calibri" pitchFamily="34" charset="0"/>
              <a:cs typeface="Calibri" pitchFamily="34" charset="0"/>
            </a:endParaRPr>
          </a:p>
        </p:txBody>
      </p:sp>
      <p:sp>
        <p:nvSpPr>
          <p:cNvPr id="6149" name="Rectangle 4"/>
          <p:cNvSpPr>
            <a:spLocks noChangeArrowheads="1"/>
          </p:cNvSpPr>
          <p:nvPr/>
        </p:nvSpPr>
        <p:spPr bwMode="auto">
          <a:xfrm>
            <a:off x="0" y="44450"/>
            <a:ext cx="184150" cy="368300"/>
          </a:xfrm>
          <a:prstGeom prst="rect">
            <a:avLst/>
          </a:prstGeom>
          <a:noFill/>
          <a:ln w="9525">
            <a:noFill/>
            <a:miter lim="800000"/>
            <a:headEnd/>
            <a:tailEnd/>
          </a:ln>
        </p:spPr>
        <p:txBody>
          <a:bodyPr wrap="none" anchor="ctr">
            <a:spAutoFit/>
          </a:bodyPr>
          <a:lstStyle/>
          <a:p>
            <a:pPr eaLnBrk="1" hangingPunct="1"/>
            <a:endParaRPr lang="en-US" sz="1800" dirty="0">
              <a:latin typeface="Calibri" pitchFamily="34" charset="0"/>
              <a:cs typeface="Calibri" pitchFamily="34" charset="0"/>
            </a:endParaRPr>
          </a:p>
        </p:txBody>
      </p:sp>
      <p:sp>
        <p:nvSpPr>
          <p:cNvPr id="6150" name="Rectangle 5"/>
          <p:cNvSpPr>
            <a:spLocks noChangeArrowheads="1"/>
          </p:cNvSpPr>
          <p:nvPr/>
        </p:nvSpPr>
        <p:spPr bwMode="auto">
          <a:xfrm>
            <a:off x="0" y="227013"/>
            <a:ext cx="396875" cy="460375"/>
          </a:xfrm>
          <a:prstGeom prst="rect">
            <a:avLst/>
          </a:prstGeom>
          <a:noFill/>
          <a:ln w="9525">
            <a:noFill/>
            <a:miter lim="800000"/>
            <a:headEnd/>
            <a:tailEnd/>
          </a:ln>
        </p:spPr>
        <p:txBody>
          <a:bodyPr wrap="none" anchor="ctr">
            <a:spAutoFit/>
          </a:bodyPr>
          <a:lstStyle/>
          <a:p>
            <a:pPr eaLnBrk="1" hangingPunct="1"/>
            <a:endParaRPr lang="en-US" sz="600" dirty="0">
              <a:latin typeface="Calibri" pitchFamily="34" charset="0"/>
              <a:cs typeface="Calibri" pitchFamily="34" charset="0"/>
            </a:endParaRPr>
          </a:p>
          <a:p>
            <a:r>
              <a:rPr lang="en-US" sz="1800" dirty="0">
                <a:latin typeface="Calibri" pitchFamily="34" charset="0"/>
                <a:cs typeface="Calibri" pitchFamily="34" charset="0"/>
              </a:rPr>
              <a:t>    </a:t>
            </a:r>
          </a:p>
        </p:txBody>
      </p:sp>
      <p:pic>
        <p:nvPicPr>
          <p:cNvPr id="1026" name="Picture 2"/>
          <p:cNvPicPr>
            <a:picLocks noChangeAspect="1" noChangeArrowheads="1"/>
          </p:cNvPicPr>
          <p:nvPr/>
        </p:nvPicPr>
        <p:blipFill>
          <a:blip r:embed="rId3" cstate="print"/>
          <a:srcRect/>
          <a:stretch>
            <a:fillRect/>
          </a:stretch>
        </p:blipFill>
        <p:spPr bwMode="auto">
          <a:xfrm>
            <a:off x="6096120" y="1219200"/>
            <a:ext cx="2819280" cy="2067255"/>
          </a:xfrm>
          <a:prstGeom prst="rect">
            <a:avLst/>
          </a:prstGeom>
          <a:ln w="28575" cap="sq">
            <a:solidFill>
              <a:srgbClr val="FF3300"/>
            </a:solidFill>
            <a:miter lim="800000"/>
          </a:ln>
          <a:effectLst>
            <a:outerShdw blurRad="57150" dist="50800" dir="2700000" algn="tl" rotWithShape="0">
              <a:srgbClr val="000000">
                <a:alpha val="40000"/>
              </a:srgbClr>
            </a:outerShdw>
          </a:effectLst>
        </p:spPr>
      </p:pic>
      <p:pic>
        <p:nvPicPr>
          <p:cNvPr id="10" name="Picture 2" descr="desert king"/>
          <p:cNvPicPr>
            <a:picLocks noChangeAspect="1" noChangeArrowheads="1"/>
          </p:cNvPicPr>
          <p:nvPr/>
        </p:nvPicPr>
        <p:blipFill rotWithShape="1">
          <a:blip r:embed="rId4" cstate="email">
            <a:extLst>
              <a:ext uri="{28A0092B-C50C-407E-A947-70E740481C1C}">
                <a14:useLocalDpi xmlns="" xmlns:a14="http://schemas.microsoft.com/office/drawing/2010/main" val="0"/>
              </a:ext>
            </a:extLst>
          </a:blip>
          <a:srcRect/>
          <a:stretch/>
        </p:blipFill>
        <p:spPr bwMode="auto">
          <a:xfrm>
            <a:off x="6054334" y="3581400"/>
            <a:ext cx="2978272" cy="2006380"/>
          </a:xfrm>
          <a:prstGeom prst="rect">
            <a:avLst/>
          </a:prstGeom>
          <a:noFill/>
          <a:ln w="28575" algn="in">
            <a:solidFill>
              <a:srgbClr val="00B05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CCCCCC"/>
                  </a:outerShdw>
                </a:effectLst>
              </a14:hiddenEffects>
            </a:ext>
          </a:extLst>
        </p:spPr>
      </p:pic>
      <p:sp>
        <p:nvSpPr>
          <p:cNvPr id="11" name="Freeform 132"/>
          <p:cNvSpPr>
            <a:spLocks/>
          </p:cNvSpPr>
          <p:nvPr/>
        </p:nvSpPr>
        <p:spPr bwMode="auto">
          <a:xfrm>
            <a:off x="8534400" y="50292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grpSp>
        <p:nvGrpSpPr>
          <p:cNvPr id="13" name="Group 131"/>
          <p:cNvGrpSpPr>
            <a:grpSpLocks/>
          </p:cNvGrpSpPr>
          <p:nvPr/>
        </p:nvGrpSpPr>
        <p:grpSpPr bwMode="auto">
          <a:xfrm>
            <a:off x="8450214" y="2595609"/>
            <a:ext cx="336550" cy="544513"/>
            <a:chOff x="3504" y="544"/>
            <a:chExt cx="2287" cy="1855"/>
          </a:xfrm>
        </p:grpSpPr>
        <p:sp>
          <p:nvSpPr>
            <p:cNvPr id="14"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15"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17" name="Text Box 12"/>
          <p:cNvSpPr txBox="1">
            <a:spLocks noChangeArrowheads="1"/>
          </p:cNvSpPr>
          <p:nvPr/>
        </p:nvSpPr>
        <p:spPr bwMode="auto">
          <a:xfrm>
            <a:off x="0" y="0"/>
            <a:ext cx="9144000" cy="584775"/>
          </a:xfrm>
          <a:prstGeom prst="rect">
            <a:avLst/>
          </a:prstGeom>
          <a:noFill/>
          <a:ln w="9525">
            <a:noFill/>
            <a:miter lim="800000"/>
            <a:headEnd/>
            <a:tailEnd/>
          </a:ln>
        </p:spPr>
        <p:txBody>
          <a:bodyPr wrap="square">
            <a:spAutoFit/>
          </a:bodyPr>
          <a:lstStyle/>
          <a:p>
            <a:pPr algn="ctr">
              <a:defRPr/>
            </a:pPr>
            <a:r>
              <a:rPr lang="en-US" sz="3200" b="1" dirty="0" smtClean="0">
                <a:solidFill>
                  <a:srgbClr val="333399"/>
                </a:solidFill>
                <a:latin typeface="Tahoma" pitchFamily="34" charset="0"/>
              </a:rPr>
              <a:t>MVI: Multiple LTIs </a:t>
            </a:r>
            <a:r>
              <a:rPr lang="en-US" sz="3200" b="1" dirty="0" smtClean="0">
                <a:solidFill>
                  <a:srgbClr val="333399"/>
                </a:solidFill>
                <a:latin typeface="Tahoma" pitchFamily="34" charset="0"/>
              </a:rPr>
              <a:t>        </a:t>
            </a:r>
            <a:r>
              <a:rPr lang="ar-OM" sz="3200" b="1" dirty="0" smtClean="0">
                <a:solidFill>
                  <a:srgbClr val="333399"/>
                </a:solidFill>
                <a:latin typeface="Tahoma" pitchFamily="34" charset="0"/>
              </a:rPr>
              <a:t>حادث اصطدام: إصابات متعددة </a:t>
            </a:r>
            <a:endParaRPr lang="en-GB" sz="3200" b="1" dirty="0">
              <a:latin typeface="+mj-lt"/>
            </a:endParaRPr>
          </a:p>
        </p:txBody>
      </p:sp>
      <p:sp>
        <p:nvSpPr>
          <p:cNvPr id="6153" name="Rectangle 17"/>
          <p:cNvSpPr>
            <a:spLocks noChangeArrowheads="1"/>
          </p:cNvSpPr>
          <p:nvPr/>
        </p:nvSpPr>
        <p:spPr bwMode="auto">
          <a:xfrm>
            <a:off x="0" y="838200"/>
            <a:ext cx="2971800" cy="5109091"/>
          </a:xfrm>
          <a:prstGeom prst="rect">
            <a:avLst/>
          </a:prstGeom>
          <a:noFill/>
          <a:ln w="9525">
            <a:noFill/>
            <a:miter lim="800000"/>
            <a:headEnd/>
            <a:tailEnd/>
          </a:ln>
        </p:spPr>
        <p:txBody>
          <a:bodyPr wrap="square">
            <a:spAutoFit/>
          </a:bodyPr>
          <a:lstStyle/>
          <a:p>
            <a:pPr algn="just"/>
            <a:r>
              <a:rPr lang="en-GB" sz="1400" b="1" dirty="0" smtClean="0">
                <a:solidFill>
                  <a:srgbClr val="333399"/>
                </a:solidFill>
                <a:latin typeface="Tahoma" pitchFamily="34" charset="0"/>
              </a:rPr>
              <a:t>Date:</a:t>
            </a:r>
            <a:r>
              <a:rPr lang="en-US" sz="1400" b="1" dirty="0" smtClean="0">
                <a:solidFill>
                  <a:srgbClr val="333399"/>
                </a:solidFill>
                <a:latin typeface="Tahoma" pitchFamily="34" charset="0"/>
              </a:rPr>
              <a:t> </a:t>
            </a:r>
            <a:r>
              <a:rPr lang="ar-OM" sz="1400" b="1" dirty="0" smtClean="0">
                <a:solidFill>
                  <a:srgbClr val="333399"/>
                </a:solidFill>
                <a:latin typeface="Tahoma" pitchFamily="34" charset="0"/>
              </a:rPr>
              <a:t>03</a:t>
            </a:r>
            <a:r>
              <a:rPr lang="en-US" sz="1400" b="1" dirty="0" smtClean="0">
                <a:solidFill>
                  <a:srgbClr val="333399"/>
                </a:solidFill>
                <a:latin typeface="Tahoma" pitchFamily="34" charset="0"/>
              </a:rPr>
              <a:t> December 2016</a:t>
            </a:r>
          </a:p>
          <a:p>
            <a:pPr algn="just"/>
            <a:endParaRPr lang="en-US" sz="1600" b="1" dirty="0" smtClean="0">
              <a:solidFill>
                <a:srgbClr val="FF0000"/>
              </a:solidFill>
              <a:latin typeface="Tahoma" pitchFamily="34" charset="0"/>
              <a:ea typeface="Tahoma" pitchFamily="34" charset="0"/>
              <a:cs typeface="Tahoma" pitchFamily="34" charset="0"/>
            </a:endParaRPr>
          </a:p>
          <a:p>
            <a:pPr algn="just"/>
            <a:r>
              <a:rPr lang="en-US" sz="1600" b="1" dirty="0" smtClean="0">
                <a:solidFill>
                  <a:srgbClr val="FF0000"/>
                </a:solidFill>
                <a:latin typeface="Tahoma" pitchFamily="34" charset="0"/>
              </a:rPr>
              <a:t>What happened?</a:t>
            </a:r>
          </a:p>
          <a:p>
            <a:pPr algn="just"/>
            <a:endParaRPr lang="en-US" sz="1600" b="1" dirty="0" smtClean="0">
              <a:solidFill>
                <a:srgbClr val="FF0000"/>
              </a:solidFill>
              <a:latin typeface="Tahoma" pitchFamily="34" charset="0"/>
              <a:ea typeface="Tahoma" pitchFamily="34" charset="0"/>
              <a:cs typeface="Tahoma" pitchFamily="34" charset="0"/>
            </a:endParaRPr>
          </a:p>
          <a:p>
            <a:pPr algn="just"/>
            <a:r>
              <a:rPr lang="en-US" sz="1200" dirty="0" smtClean="0">
                <a:solidFill>
                  <a:srgbClr val="000000"/>
                </a:solidFill>
                <a:latin typeface="Arial" pitchFamily="34" charset="0"/>
              </a:rPr>
              <a:t>While travelling from Bahja to </a:t>
            </a:r>
            <a:r>
              <a:rPr lang="en-US" sz="1200" dirty="0" err="1" smtClean="0">
                <a:solidFill>
                  <a:srgbClr val="000000"/>
                </a:solidFill>
                <a:latin typeface="Arial" pitchFamily="34" charset="0"/>
              </a:rPr>
              <a:t>Haima</a:t>
            </a:r>
            <a:r>
              <a:rPr lang="en-US" sz="1200" dirty="0" smtClean="0">
                <a:solidFill>
                  <a:srgbClr val="000000"/>
                </a:solidFill>
                <a:latin typeface="Arial" pitchFamily="34" charset="0"/>
              </a:rPr>
              <a:t>,</a:t>
            </a:r>
            <a:r>
              <a:rPr lang="en-US" sz="1200" dirty="0" smtClean="0">
                <a:solidFill>
                  <a:srgbClr val="000000"/>
                </a:solidFill>
                <a:latin typeface="Arial" pitchFamily="34" charset="0"/>
              </a:rPr>
              <a:t> </a:t>
            </a:r>
            <a:r>
              <a:rPr lang="en-US" sz="1200" dirty="0" smtClean="0">
                <a:solidFill>
                  <a:srgbClr val="000000"/>
                </a:solidFill>
                <a:latin typeface="Arial" pitchFamily="34" charset="0"/>
              </a:rPr>
              <a:t>a contractor canter was involved in a head on collision when a 3</a:t>
            </a:r>
            <a:r>
              <a:rPr lang="en-US" sz="1200" baseline="30000" dirty="0" smtClean="0">
                <a:solidFill>
                  <a:srgbClr val="000000"/>
                </a:solidFill>
                <a:latin typeface="Arial" pitchFamily="34" charset="0"/>
              </a:rPr>
              <a:t>rd</a:t>
            </a:r>
            <a:r>
              <a:rPr lang="en-US" sz="1200" dirty="0" smtClean="0">
                <a:solidFill>
                  <a:srgbClr val="000000"/>
                </a:solidFill>
                <a:latin typeface="Arial" pitchFamily="34" charset="0"/>
              </a:rPr>
              <a:t> </a:t>
            </a:r>
            <a:r>
              <a:rPr lang="en-US" sz="1200" dirty="0" smtClean="0">
                <a:solidFill>
                  <a:srgbClr val="000000"/>
                </a:solidFill>
                <a:latin typeface="Arial" pitchFamily="34" charset="0"/>
              </a:rPr>
              <a:t>party canter </a:t>
            </a:r>
            <a:r>
              <a:rPr lang="en-US" sz="1200" dirty="0" smtClean="0">
                <a:solidFill>
                  <a:srgbClr val="000000"/>
                </a:solidFill>
                <a:latin typeface="Arial" pitchFamily="34" charset="0"/>
              </a:rPr>
              <a:t>travelling in the opposite direction crossed the </a:t>
            </a:r>
            <a:r>
              <a:rPr lang="en-US" sz="1200" dirty="0" smtClean="0">
                <a:solidFill>
                  <a:srgbClr val="000000"/>
                </a:solidFill>
                <a:latin typeface="Arial" pitchFamily="34" charset="0"/>
              </a:rPr>
              <a:t>centre </a:t>
            </a:r>
            <a:r>
              <a:rPr lang="en-US" sz="1200" dirty="0" smtClean="0">
                <a:solidFill>
                  <a:srgbClr val="000000"/>
                </a:solidFill>
                <a:latin typeface="Arial" pitchFamily="34" charset="0"/>
              </a:rPr>
              <a:t>line of the road. The collision resulted in 3 serious </a:t>
            </a:r>
            <a:r>
              <a:rPr lang="en-US" sz="1200" dirty="0" smtClean="0">
                <a:solidFill>
                  <a:srgbClr val="000000"/>
                </a:solidFill>
                <a:latin typeface="Arial" pitchFamily="34" charset="0"/>
              </a:rPr>
              <a:t>injuries </a:t>
            </a:r>
            <a:r>
              <a:rPr lang="en-US" sz="1200" dirty="0" smtClean="0">
                <a:solidFill>
                  <a:srgbClr val="000000"/>
                </a:solidFill>
                <a:latin typeface="Arial" pitchFamily="34" charset="0"/>
              </a:rPr>
              <a:t>and 2 minor injuries to our contractor </a:t>
            </a:r>
            <a:r>
              <a:rPr lang="en-US" sz="1200" dirty="0" smtClean="0">
                <a:solidFill>
                  <a:srgbClr val="000000"/>
                </a:solidFill>
                <a:latin typeface="Arial" pitchFamily="34" charset="0"/>
              </a:rPr>
              <a:t>colleagues. </a:t>
            </a:r>
            <a:endParaRPr lang="en-US" sz="1200" dirty="0" smtClean="0">
              <a:solidFill>
                <a:srgbClr val="000000"/>
              </a:solidFill>
              <a:latin typeface="Arial" pitchFamily="34" charset="0"/>
            </a:endParaRPr>
          </a:p>
          <a:p>
            <a:pPr algn="just"/>
            <a:endParaRPr lang="en-US" sz="1200" dirty="0" smtClean="0">
              <a:solidFill>
                <a:srgbClr val="000000"/>
              </a:solidFill>
              <a:latin typeface="Arial" pitchFamily="34" charset="0"/>
            </a:endParaRPr>
          </a:p>
          <a:p>
            <a:pPr algn="just"/>
            <a:r>
              <a:rPr lang="en-US" sz="1600" b="1" dirty="0" smtClean="0">
                <a:solidFill>
                  <a:srgbClr val="333399"/>
                </a:solidFill>
                <a:latin typeface="Tahoma" pitchFamily="34" charset="0"/>
              </a:rPr>
              <a:t>Your learning from this incident..</a:t>
            </a:r>
          </a:p>
          <a:p>
            <a:pPr algn="just"/>
            <a:endParaRPr lang="en-US" sz="1600" b="1" dirty="0" smtClean="0">
              <a:solidFill>
                <a:srgbClr val="333399"/>
              </a:solidFill>
              <a:latin typeface="Tahoma" pitchFamily="34" charset="0"/>
            </a:endParaRPr>
          </a:p>
          <a:p>
            <a:pPr marL="55563" indent="-55563" algn="just" eaLnBrk="1" hangingPunct="1">
              <a:buFont typeface="Arial" pitchFamily="34" charset="0"/>
              <a:buChar char="•"/>
              <a:defRPr/>
            </a:pPr>
            <a:r>
              <a:rPr lang="en-US" sz="1200" dirty="0" smtClean="0">
                <a:latin typeface="Arial" charset="0"/>
                <a:cs typeface="Tahoma" pitchFamily="34" charset="0"/>
              </a:rPr>
              <a:t>Always adhere to Journey Management </a:t>
            </a:r>
            <a:r>
              <a:rPr lang="en-US" sz="1200" dirty="0" smtClean="0">
                <a:latin typeface="Arial" charset="0"/>
                <a:cs typeface="Tahoma" pitchFamily="34" charset="0"/>
              </a:rPr>
              <a:t>procedures.</a:t>
            </a:r>
            <a:endParaRPr lang="en-US" sz="1200" dirty="0" smtClean="0">
              <a:latin typeface="Arial" charset="0"/>
              <a:cs typeface="Tahoma" pitchFamily="34" charset="0"/>
            </a:endParaRPr>
          </a:p>
          <a:p>
            <a:pPr marL="55563" indent="-55563" algn="just" eaLnBrk="1" hangingPunct="1">
              <a:buFont typeface="Arial" pitchFamily="34" charset="0"/>
              <a:buChar char="•"/>
              <a:defRPr/>
            </a:pPr>
            <a:r>
              <a:rPr lang="en-US" sz="1200" dirty="0" smtClean="0">
                <a:latin typeface="Arial" charset="0"/>
                <a:cs typeface="Tahoma" pitchFamily="34" charset="0"/>
              </a:rPr>
              <a:t> Ensure you have adequate rest, don’t drive if you are </a:t>
            </a:r>
            <a:r>
              <a:rPr lang="en-US" sz="1200" dirty="0" smtClean="0">
                <a:latin typeface="Arial" charset="0"/>
                <a:cs typeface="Tahoma" pitchFamily="34" charset="0"/>
              </a:rPr>
              <a:t>tired.</a:t>
            </a:r>
            <a:endParaRPr lang="en-US" sz="1200" dirty="0" smtClean="0">
              <a:latin typeface="Arial" charset="0"/>
              <a:cs typeface="Tahoma" pitchFamily="34" charset="0"/>
            </a:endParaRPr>
          </a:p>
          <a:p>
            <a:pPr marL="55563" indent="-55563" algn="just" eaLnBrk="1" hangingPunct="1">
              <a:buFont typeface="Arial" pitchFamily="34" charset="0"/>
              <a:buChar char="•"/>
              <a:defRPr/>
            </a:pPr>
            <a:r>
              <a:rPr lang="en-US" sz="1200" dirty="0" smtClean="0">
                <a:latin typeface="Arial" charset="0"/>
                <a:cs typeface="Tahoma" pitchFamily="34" charset="0"/>
              </a:rPr>
              <a:t> Don’t drive outside of working </a:t>
            </a:r>
            <a:r>
              <a:rPr lang="en-US" sz="1200" dirty="0" smtClean="0">
                <a:latin typeface="Arial" charset="0"/>
                <a:cs typeface="Tahoma" pitchFamily="34" charset="0"/>
              </a:rPr>
              <a:t>hours.</a:t>
            </a:r>
            <a:endParaRPr lang="en-US" sz="1200" dirty="0" smtClean="0">
              <a:latin typeface="Arial" charset="0"/>
              <a:cs typeface="Tahoma" pitchFamily="34" charset="0"/>
            </a:endParaRPr>
          </a:p>
          <a:p>
            <a:pPr algn="just"/>
            <a:endParaRPr lang="en-US" sz="1600" b="1" dirty="0" smtClean="0">
              <a:solidFill>
                <a:srgbClr val="333399"/>
              </a:solidFill>
              <a:latin typeface="Tahoma" pitchFamily="34" charset="0"/>
            </a:endParaRPr>
          </a:p>
          <a:p>
            <a:pPr algn="just"/>
            <a:endParaRPr lang="en-US" sz="1600" b="1" dirty="0" smtClean="0">
              <a:solidFill>
                <a:srgbClr val="FF0000"/>
              </a:solidFill>
              <a:latin typeface="Tahoma" pitchFamily="34" charset="0"/>
              <a:ea typeface="Tahoma" pitchFamily="34" charset="0"/>
              <a:cs typeface="Tahoma" pitchFamily="34" charset="0"/>
            </a:endParaRPr>
          </a:p>
          <a:p>
            <a:pPr algn="just"/>
            <a:r>
              <a:rPr lang="en-US" sz="1600" dirty="0" smtClean="0">
                <a:latin typeface="Tahoma" pitchFamily="34" charset="0"/>
                <a:ea typeface="Tahoma" pitchFamily="34" charset="0"/>
                <a:cs typeface="Tahoma" pitchFamily="34" charset="0"/>
              </a:rPr>
              <a:t> </a:t>
            </a:r>
          </a:p>
        </p:txBody>
      </p:sp>
      <p:sp>
        <p:nvSpPr>
          <p:cNvPr id="16" name="Rectangle 15"/>
          <p:cNvSpPr/>
          <p:nvPr/>
        </p:nvSpPr>
        <p:spPr>
          <a:xfrm>
            <a:off x="0" y="3048000"/>
            <a:ext cx="3202488" cy="338554"/>
          </a:xfrm>
          <a:prstGeom prst="rect">
            <a:avLst/>
          </a:prstGeom>
        </p:spPr>
        <p:txBody>
          <a:bodyPr wrap="square">
            <a:spAutoFit/>
          </a:bodyPr>
          <a:lstStyle/>
          <a:p>
            <a:pPr marL="114300" indent="-114300" algn="just">
              <a:defRPr/>
            </a:pPr>
            <a:endParaRPr lang="en-US" sz="1600" dirty="0" smtClean="0">
              <a:solidFill>
                <a:srgbClr val="000000"/>
              </a:solidFill>
              <a:latin typeface="Arial" charset="0"/>
            </a:endParaRPr>
          </a:p>
        </p:txBody>
      </p:sp>
      <p:sp>
        <p:nvSpPr>
          <p:cNvPr id="19" name="Text Box 2"/>
          <p:cNvSpPr txBox="1">
            <a:spLocks noChangeArrowheads="1"/>
          </p:cNvSpPr>
          <p:nvPr/>
        </p:nvSpPr>
        <p:spPr bwMode="auto">
          <a:xfrm>
            <a:off x="2971800" y="838200"/>
            <a:ext cx="2971800" cy="4485843"/>
          </a:xfrm>
          <a:prstGeom prst="rect">
            <a:avLst/>
          </a:prstGeom>
          <a:noFill/>
          <a:ln w="19050">
            <a:noFill/>
            <a:miter lim="800000"/>
            <a:headEnd/>
            <a:tailEnd/>
          </a:ln>
        </p:spPr>
        <p:txBody>
          <a:bodyPr wrap="square">
            <a:spAutoFit/>
          </a:bodyPr>
          <a:lstStyle/>
          <a:p>
            <a:pPr marL="114300" indent="-114300" algn="just" rtl="1">
              <a:defRPr/>
            </a:pPr>
            <a:r>
              <a:rPr lang="ar-OM" sz="1400" b="1" dirty="0" smtClean="0">
                <a:solidFill>
                  <a:srgbClr val="333399"/>
                </a:solidFill>
                <a:latin typeface="Tahoma" pitchFamily="34" charset="0"/>
              </a:rPr>
              <a:t>التاريخ: 3 ديسمبر 2016</a:t>
            </a:r>
            <a:endParaRPr lang="en-US" sz="1400" b="1" dirty="0">
              <a:solidFill>
                <a:srgbClr val="333399"/>
              </a:solidFill>
              <a:latin typeface="Tahoma" pitchFamily="34" charset="0"/>
            </a:endParaRPr>
          </a:p>
          <a:p>
            <a:pPr marL="114300" indent="-114300" algn="just" rtl="1">
              <a:defRPr/>
            </a:pPr>
            <a:endParaRPr lang="en-US" sz="1300" b="1" dirty="0">
              <a:solidFill>
                <a:srgbClr val="FF0000"/>
              </a:solidFill>
              <a:latin typeface="Tahoma" pitchFamily="34" charset="0"/>
            </a:endParaRPr>
          </a:p>
          <a:p>
            <a:pPr marL="114300" indent="-114300" algn="just" rtl="1">
              <a:defRPr/>
            </a:pPr>
            <a:r>
              <a:rPr lang="ar-OM" sz="2000" b="1" dirty="0" smtClean="0">
                <a:solidFill>
                  <a:srgbClr val="FF0000"/>
                </a:solidFill>
                <a:latin typeface="Tahoma" pitchFamily="34" charset="0"/>
              </a:rPr>
              <a:t>ما الذي حدث؟</a:t>
            </a:r>
            <a:endParaRPr lang="en-US" sz="2000" b="1" dirty="0" smtClean="0">
              <a:solidFill>
                <a:srgbClr val="FF0000"/>
              </a:solidFill>
              <a:latin typeface="Tahoma" pitchFamily="34" charset="0"/>
            </a:endParaRPr>
          </a:p>
          <a:p>
            <a:pPr marL="114300" indent="-114300" algn="just" rtl="1">
              <a:defRPr/>
            </a:pPr>
            <a:endParaRPr lang="en-US" sz="1200" dirty="0">
              <a:solidFill>
                <a:srgbClr val="FF0000"/>
              </a:solidFill>
              <a:latin typeface="Tahoma" pitchFamily="34" charset="0"/>
            </a:endParaRPr>
          </a:p>
          <a:p>
            <a:pPr algn="just" rtl="1" eaLnBrk="1" hangingPunct="1">
              <a:defRPr/>
            </a:pPr>
            <a:r>
              <a:rPr lang="ar-OM" sz="1400" dirty="0" smtClean="0">
                <a:latin typeface="+mj-lt"/>
              </a:rPr>
              <a:t>في الطريق من بهجة إلى هيما تعرضت إحدى شاحنات المقاولين لحادث اصطدام وجها لوجه عندما انحرفت شاحنة أخرى من الطريق المعاكس إلى مسار الشاحنة الأولى.  الإصطدام نتج عنه 3 إصابات بليغة و إصابتين خفيفتين.</a:t>
            </a:r>
            <a:endParaRPr lang="en-US" sz="1400" dirty="0" smtClean="0">
              <a:latin typeface="+mj-lt"/>
            </a:endParaRPr>
          </a:p>
          <a:p>
            <a:pPr marL="342900" indent="-342900" algn="just" rtl="1" eaLnBrk="1" hangingPunct="1">
              <a:defRPr/>
            </a:pPr>
            <a:endParaRPr lang="en-US" sz="1050" dirty="0">
              <a:solidFill>
                <a:srgbClr val="000000"/>
              </a:solidFill>
              <a:latin typeface="Arial" pitchFamily="34" charset="0"/>
            </a:endParaRPr>
          </a:p>
          <a:p>
            <a:pPr marL="342900" indent="-342900" algn="just" rtl="1" eaLnBrk="1" hangingPunct="1">
              <a:defRPr/>
            </a:pPr>
            <a:endParaRPr lang="en-US" sz="600" dirty="0">
              <a:solidFill>
                <a:srgbClr val="000000"/>
              </a:solidFill>
              <a:latin typeface="Arial" charset="0"/>
            </a:endParaRPr>
          </a:p>
          <a:p>
            <a:pPr marL="114300" indent="-114300" algn="just" rtl="1">
              <a:defRPr/>
            </a:pPr>
            <a:endParaRPr lang="en-US" sz="2000" b="1" dirty="0" smtClean="0">
              <a:solidFill>
                <a:srgbClr val="333399"/>
              </a:solidFill>
              <a:latin typeface="Tahoma" pitchFamily="34" charset="0"/>
            </a:endParaRPr>
          </a:p>
          <a:p>
            <a:pPr marL="114300" indent="-114300" algn="just" rtl="1">
              <a:defRPr/>
            </a:pPr>
            <a:endParaRPr lang="en-US" sz="200" b="1" dirty="0" smtClean="0">
              <a:solidFill>
                <a:srgbClr val="333399"/>
              </a:solidFill>
              <a:latin typeface="Tahoma" pitchFamily="34" charset="0"/>
            </a:endParaRPr>
          </a:p>
          <a:p>
            <a:pPr marL="114300" indent="-114300" algn="just" rtl="1">
              <a:defRPr/>
            </a:pPr>
            <a:r>
              <a:rPr lang="ar-OM" sz="2000" b="1" dirty="0" smtClean="0">
                <a:solidFill>
                  <a:srgbClr val="333399"/>
                </a:solidFill>
                <a:latin typeface="Tahoma" pitchFamily="34" charset="0"/>
              </a:rPr>
              <a:t>الدروس </a:t>
            </a:r>
            <a:r>
              <a:rPr lang="ar-OM" sz="2000" b="1" dirty="0" smtClean="0">
                <a:solidFill>
                  <a:srgbClr val="333399"/>
                </a:solidFill>
                <a:latin typeface="Tahoma" pitchFamily="34" charset="0"/>
              </a:rPr>
              <a:t>المستفادة من الحادث..</a:t>
            </a:r>
            <a:endParaRPr lang="en-US" sz="2000" b="1" dirty="0">
              <a:solidFill>
                <a:srgbClr val="333399"/>
              </a:solidFill>
              <a:latin typeface="Tahoma" pitchFamily="34" charset="0"/>
            </a:endParaRPr>
          </a:p>
          <a:p>
            <a:pPr marL="114300" indent="-114300" algn="just" rtl="1">
              <a:defRPr/>
            </a:pPr>
            <a:endParaRPr lang="en-US" sz="1400" dirty="0">
              <a:solidFill>
                <a:srgbClr val="000000"/>
              </a:solidFill>
              <a:latin typeface="Arial" charset="0"/>
            </a:endParaRPr>
          </a:p>
          <a:p>
            <a:pPr marL="171450" indent="-171450" algn="just" rtl="1">
              <a:buFont typeface="Arial" pitchFamily="34" charset="0"/>
              <a:buChar char="•"/>
              <a:tabLst>
                <a:tab pos="166688" algn="l"/>
              </a:tabLst>
            </a:pPr>
            <a:r>
              <a:rPr lang="ar-OM" sz="1400" dirty="0" smtClean="0">
                <a:latin typeface="Arial" charset="0"/>
              </a:rPr>
              <a:t>دائما تقيد بإجراءات خطة الرحلة.</a:t>
            </a:r>
          </a:p>
          <a:p>
            <a:pPr marL="171450" indent="-171450" algn="just" rtl="1">
              <a:buFont typeface="Arial" pitchFamily="34" charset="0"/>
              <a:buChar char="•"/>
              <a:tabLst>
                <a:tab pos="166688" algn="l"/>
              </a:tabLst>
            </a:pPr>
            <a:r>
              <a:rPr lang="ar-OM" sz="1400" dirty="0" smtClean="0">
                <a:latin typeface="Arial" charset="0"/>
              </a:rPr>
              <a:t>تأكد من حصولك على القسط الكافي من الراحة و لا تقد السيارة و أنت متعب أو مرهق.</a:t>
            </a:r>
          </a:p>
          <a:p>
            <a:pPr marL="171450" indent="-171450" algn="just" rtl="1">
              <a:buFont typeface="Arial" pitchFamily="34" charset="0"/>
              <a:buChar char="•"/>
              <a:tabLst>
                <a:tab pos="166688" algn="l"/>
              </a:tabLst>
            </a:pPr>
            <a:r>
              <a:rPr lang="ar-OM" sz="1400" dirty="0" smtClean="0">
                <a:latin typeface="Arial" charset="0"/>
              </a:rPr>
              <a:t>لا تقد السيارة خارج ساعات العمل.</a:t>
            </a:r>
            <a:endParaRPr lang="en-US" sz="1400" dirty="0" smtClean="0">
              <a:latin typeface="Arial" charset="0"/>
            </a:endParaRPr>
          </a:p>
          <a:p>
            <a:pPr algn="just" rtl="1" eaLnBrk="1" hangingPunct="1">
              <a:defRPr/>
            </a:pPr>
            <a:endParaRPr lang="en-US" sz="1400" dirty="0">
              <a:solidFill>
                <a:srgbClr val="FF0000"/>
              </a:solidFill>
              <a:latin typeface="Arial" charset="0"/>
              <a:cs typeface="Tahoma" pitchFamily="34" charset="0"/>
            </a:endParaRPr>
          </a:p>
          <a:p>
            <a:pPr marL="119063" indent="-119063" algn="just" rtl="1" eaLnBrk="1" hangingPunct="1">
              <a:defRPr/>
            </a:pPr>
            <a:endParaRPr lang="en-US" sz="1400"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685800"/>
          </a:xfrm>
        </p:spPr>
        <p:txBody>
          <a:bodyPr/>
          <a:lstStyle/>
          <a:p>
            <a:r>
              <a:rPr lang="en-US" sz="4000" i="0" dirty="0" smtClean="0">
                <a:solidFill>
                  <a:srgbClr val="FF0000"/>
                </a:solidFill>
                <a:latin typeface="Arabic Typesetting" pitchFamily="66" charset="-78"/>
                <a:cs typeface="Arabic Typesetting" pitchFamily="66" charset="-78"/>
              </a:rPr>
              <a:t>What we are trying to achieve?      </a:t>
            </a:r>
            <a:r>
              <a:rPr lang="ar-OM" sz="4000" i="0" dirty="0" smtClean="0">
                <a:solidFill>
                  <a:srgbClr val="FF0000"/>
                </a:solidFill>
                <a:latin typeface="Arabic Typesetting" pitchFamily="66" charset="-78"/>
                <a:cs typeface="Arabic Typesetting" pitchFamily="66" charset="-78"/>
              </a:rPr>
              <a:t>     ما الذي نريد تحقيقه؟</a:t>
            </a:r>
            <a:endParaRPr lang="en-US" sz="4000" i="0" dirty="0">
              <a:solidFill>
                <a:srgbClr val="FF0000"/>
              </a:solidFill>
              <a:latin typeface="Arabic Typesetting" pitchFamily="66" charset="-78"/>
              <a:cs typeface="Arabic Typesetting" pitchFamily="66" charset="-78"/>
            </a:endParaRPr>
          </a:p>
        </p:txBody>
      </p:sp>
      <p:sp>
        <p:nvSpPr>
          <p:cNvPr id="3" name="Slide Number Placeholder 2"/>
          <p:cNvSpPr>
            <a:spLocks noGrp="1"/>
          </p:cNvSpPr>
          <p:nvPr>
            <p:ph type="sldNum" sz="quarter" idx="12"/>
          </p:nvPr>
        </p:nvSpPr>
        <p:spPr/>
        <p:txBody>
          <a:bodyPr/>
          <a:lstStyle/>
          <a:p>
            <a:pPr>
              <a:defRPr/>
            </a:pPr>
            <a:fld id="{F53A8F9E-F6DB-42DC-B268-704BDE0B32F3}" type="slidenum">
              <a:rPr lang="en-US" smtClean="0"/>
              <a:pPr>
                <a:defRPr/>
              </a:pPr>
              <a:t>8</a:t>
            </a:fld>
            <a:endParaRPr lang="en-US"/>
          </a:p>
        </p:txBody>
      </p:sp>
      <p:pic>
        <p:nvPicPr>
          <p:cNvPr id="4" name="Picture 4" descr="Image result for empty notepad">
            <a:hlinkClick r:id="rId3"/>
          </p:cNvPr>
          <p:cNvPicPr>
            <a:picLocks noChangeAspect="1" noChangeArrowheads="1"/>
          </p:cNvPicPr>
          <p:nvPr/>
        </p:nvPicPr>
        <p:blipFill>
          <a:blip r:embed="rId4" cstate="print"/>
          <a:srcRect/>
          <a:stretch>
            <a:fillRect/>
          </a:stretch>
        </p:blipFill>
        <p:spPr bwMode="auto">
          <a:xfrm>
            <a:off x="1676400" y="762000"/>
            <a:ext cx="5715000" cy="5486400"/>
          </a:xfrm>
          <a:prstGeom prst="rect">
            <a:avLst/>
          </a:prstGeom>
          <a:noFill/>
        </p:spPr>
      </p:pic>
      <p:sp>
        <p:nvSpPr>
          <p:cNvPr id="6" name="Rectangle 5"/>
          <p:cNvSpPr/>
          <p:nvPr/>
        </p:nvSpPr>
        <p:spPr>
          <a:xfrm>
            <a:off x="2286000" y="1905000"/>
            <a:ext cx="4572000" cy="2862322"/>
          </a:xfrm>
          <a:prstGeom prst="rect">
            <a:avLst/>
          </a:prstGeom>
        </p:spPr>
        <p:txBody>
          <a:bodyPr>
            <a:spAutoFit/>
          </a:bodyPr>
          <a:lstStyle/>
          <a:p>
            <a:pPr algn="ctr"/>
            <a:r>
              <a:rPr lang="ar-OM" sz="6000" dirty="0" smtClean="0">
                <a:latin typeface="Arabic Typesetting" pitchFamily="66" charset="-78"/>
                <a:cs typeface="Arabic Typesetting" pitchFamily="66" charset="-78"/>
              </a:rPr>
              <a:t>المحافظة على الأرواح </a:t>
            </a:r>
            <a:r>
              <a:rPr lang="en-US" sz="6000" dirty="0" smtClean="0">
                <a:latin typeface="Arabic Typesetting" pitchFamily="66" charset="-78"/>
                <a:cs typeface="Arabic Typesetting" pitchFamily="66" charset="-78"/>
              </a:rPr>
              <a:t> </a:t>
            </a:r>
            <a:endParaRPr lang="ar-OM" sz="6000" dirty="0" smtClean="0">
              <a:latin typeface="Arabic Typesetting" pitchFamily="66" charset="-78"/>
              <a:cs typeface="Arabic Typesetting" pitchFamily="66" charset="-78"/>
            </a:endParaRPr>
          </a:p>
          <a:p>
            <a:pPr algn="ctr"/>
            <a:endParaRPr lang="ar-OM" sz="6000" dirty="0" smtClean="0">
              <a:latin typeface="Arabic Typesetting" pitchFamily="66" charset="-78"/>
              <a:cs typeface="Arabic Typesetting" pitchFamily="66" charset="-78"/>
            </a:endParaRPr>
          </a:p>
          <a:p>
            <a:pPr algn="ctr"/>
            <a:r>
              <a:rPr lang="en-US" sz="6000" dirty="0" smtClean="0">
                <a:latin typeface="Arabic Typesetting" pitchFamily="66" charset="-78"/>
                <a:cs typeface="Arabic Typesetting" pitchFamily="66" charset="-78"/>
              </a:rPr>
              <a:t>Saving lives </a:t>
            </a:r>
            <a:endParaRPr lang="en-US" sz="6000" dirty="0">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077200" cy="685800"/>
          </a:xfrm>
        </p:spPr>
        <p:txBody>
          <a:bodyPr/>
          <a:lstStyle/>
          <a:p>
            <a:r>
              <a:rPr lang="en-US" sz="3200" b="1" dirty="0" smtClean="0">
                <a:solidFill>
                  <a:schemeClr val="tx2"/>
                </a:solidFill>
                <a:effectLst>
                  <a:outerShdw blurRad="38100" dist="38100" dir="2700000" algn="tl">
                    <a:srgbClr val="000000">
                      <a:alpha val="43137"/>
                    </a:srgbClr>
                  </a:outerShdw>
                </a:effectLst>
              </a:rPr>
              <a:t>Thank you</a:t>
            </a:r>
            <a:endParaRPr lang="en-US" sz="3200" b="1" dirty="0">
              <a:solidFill>
                <a:schemeClr val="tx2"/>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pPr>
              <a:defRPr/>
            </a:pPr>
            <a:fld id="{F53A8F9E-F6DB-42DC-B268-704BDE0B32F3}" type="slidenum">
              <a:rPr lang="en-US" smtClean="0"/>
              <a:pPr>
                <a:defRPr/>
              </a:pPr>
              <a:t>9</a:t>
            </a:fld>
            <a:endParaRPr lang="en-US"/>
          </a:p>
        </p:txBody>
      </p:sp>
      <p:pic>
        <p:nvPicPr>
          <p:cNvPr id="4" name="figure_single_word_text.wmv">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2133600" y="1371600"/>
            <a:ext cx="5181600" cy="3505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anguage xmlns="4880e4f8-4b7d-4bdd-91e3-e10d47036eca">Arabic 1</Language>
    <DocId xmlns="4880e4f8-4b7d-4bdd-91e3-e10d47036eca">91791</DocId>
    <ImageCreateDate xmlns="4880E4F8-4B7D-4BDD-91E3-E10D47036ECA"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27523B-E743-4304-8770-59281630041A}"/>
</file>

<file path=customXml/itemProps2.xml><?xml version="1.0" encoding="utf-8"?>
<ds:datastoreItem xmlns:ds="http://schemas.openxmlformats.org/officeDocument/2006/customXml" ds:itemID="{9AFF021C-099E-421A-B166-0C7F19820FDB}"/>
</file>

<file path=customXml/itemProps3.xml><?xml version="1.0" encoding="utf-8"?>
<ds:datastoreItem xmlns:ds="http://schemas.openxmlformats.org/officeDocument/2006/customXml" ds:itemID="{190CAA77-096A-4C51-8879-E7698EBD3593}"/>
</file>

<file path=docProps/app.xml><?xml version="1.0" encoding="utf-8"?>
<Properties xmlns="http://schemas.openxmlformats.org/officeDocument/2006/extended-properties" xmlns:vt="http://schemas.openxmlformats.org/officeDocument/2006/docPropsVTypes">
  <Template/>
  <TotalTime>7447</TotalTime>
  <Words>1340</Words>
  <Application>Microsoft Office PowerPoint</Application>
  <PresentationFormat>On-screen Show (4:3)</PresentationFormat>
  <Paragraphs>204</Paragraphs>
  <Slides>9</Slides>
  <Notes>9</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Default Design</vt:lpstr>
      <vt:lpstr>Slide 1</vt:lpstr>
      <vt:lpstr>Slide 2</vt:lpstr>
      <vt:lpstr>Slide 3</vt:lpstr>
      <vt:lpstr>Main contributing factors                    الأسباب الرئيسة للحوادث</vt:lpstr>
      <vt:lpstr>Slide 5</vt:lpstr>
      <vt:lpstr>Slide 6</vt:lpstr>
      <vt:lpstr>Slide 7</vt:lpstr>
      <vt:lpstr>What we are trying to achieve?           ما الذي نريد تحقيقه؟</vt:lpstr>
      <vt:lpstr>Thank you</vt:lpstr>
    </vt:vector>
  </TitlesOfParts>
  <Company>Shell Information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Contractor RTA LTI on xx.xx.xx</dc:title>
  <dc:creator>MU93647</dc:creator>
  <cp:lastModifiedBy>mu95018</cp:lastModifiedBy>
  <cp:revision>696</cp:revision>
  <dcterms:created xsi:type="dcterms:W3CDTF">2001-05-03T06:07:08Z</dcterms:created>
  <dcterms:modified xsi:type="dcterms:W3CDTF">2016-12-26T08:25:42Z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