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685800" y="34258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957028865"/>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(#06)</a:t>
                      </a:r>
                    </a:p>
                  </a:txBody>
                  <a:tcPr>
                    <a:noFill/>
                  </a:tcPr>
                </a:tc>
                <a:tc>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31.01.2017 at 23:30hrs.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err="1">
                          <a:solidFill>
                            <a:schemeClr val="dk1"/>
                          </a:solidFill>
                          <a:latin typeface="Calibri" pitchFamily="34" charset="0"/>
                          <a:ea typeface="+mn-ea"/>
                          <a:cs typeface="Calibri" pitchFamily="34" charset="0"/>
                        </a:rPr>
                        <a:t>Rahab</a:t>
                      </a:r>
                      <a:r>
                        <a:rPr lang="en-US" sz="1400" b="0" kern="1200" dirty="0">
                          <a:solidFill>
                            <a:schemeClr val="dk1"/>
                          </a:solidFill>
                          <a:latin typeface="Calibri" pitchFamily="34" charset="0"/>
                          <a:ea typeface="+mn-ea"/>
                          <a:cs typeface="Calibri" pitchFamily="34" charset="0"/>
                        </a:rPr>
                        <a:t>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3886200"/>
            <a:ext cx="5410200" cy="762000"/>
          </a:xfrm>
          <a:prstGeom prst="wedgeRoundRectCallout">
            <a:avLst>
              <a:gd name="adj1" fmla="val 56382"/>
              <a:gd name="adj2" fmla="val 109680"/>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Do you communicate with the other parties you are working with?</a:t>
            </a:r>
          </a:p>
          <a:p>
            <a:pPr marL="342900" indent="-342900">
              <a:buAutoNum type="arabicPeriod"/>
            </a:pPr>
            <a:r>
              <a:rPr lang="en-US" sz="1200" dirty="0">
                <a:solidFill>
                  <a:srgbClr val="000000"/>
                </a:solidFill>
                <a:latin typeface="Calibri" pitchFamily="34" charset="0"/>
                <a:cs typeface="Calibri" pitchFamily="34" charset="0"/>
              </a:rPr>
              <a:t>Do you ensure you are stood in a safe place?</a:t>
            </a:r>
          </a:p>
          <a:p>
            <a:pPr marL="342900" indent="-342900">
              <a:buFontTx/>
              <a:buAutoNum type="arabicPeriod"/>
            </a:pPr>
            <a:r>
              <a:rPr lang="en-US" sz="1200" dirty="0">
                <a:solidFill>
                  <a:srgbClr val="000000"/>
                </a:solidFill>
                <a:latin typeface="Calibri" pitchFamily="34" charset="0"/>
                <a:cs typeface="Calibri" pitchFamily="34" charset="0"/>
              </a:rPr>
              <a:t>Do you always consider if you are in the ‘line of fire’?</a:t>
            </a:r>
          </a:p>
          <a:p>
            <a:pPr marL="342900" indent="-342900">
              <a:buFontTx/>
              <a:buAutoNum type="arabicPeriod"/>
            </a:pPr>
            <a:endParaRPr lang="en-US"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346067"/>
            <a:ext cx="5791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hangingPunct="1"/>
            <a:r>
              <a:rPr lang="en-US" sz="1200" dirty="0">
                <a:latin typeface="Calibri" pitchFamily="34" charset="0"/>
                <a:cs typeface="Calibri" pitchFamily="34" charset="0"/>
              </a:rPr>
              <a:t>When moving a water tanker from site, a passing forklift operator placed his foot on top of the pipe in an attempt to steady it while the trailer moved forward. As the tanker moved the pipe struck his leg resulting in a fracture to his right lower leg.</a:t>
            </a:r>
          </a:p>
        </p:txBody>
      </p:sp>
      <p:pic>
        <p:nvPicPr>
          <p:cNvPr id="27" name="Picture 26" descr="falling off.png"/>
          <p:cNvPicPr>
            <a:picLocks noChangeAspect="1"/>
          </p:cNvPicPr>
          <p:nvPr/>
        </p:nvPicPr>
        <p:blipFill>
          <a:blip r:embed="rId5" cstate="print"/>
          <a:stretch>
            <a:fillRect/>
          </a:stretch>
        </p:blipFill>
        <p:spPr>
          <a:xfrm>
            <a:off x="473667" y="609600"/>
            <a:ext cx="761667" cy="1447800"/>
          </a:xfrm>
          <a:prstGeom prst="rect">
            <a:avLst/>
          </a:prstGeom>
        </p:spPr>
      </p:pic>
      <p:pic>
        <p:nvPicPr>
          <p:cNvPr id="1027" name="Picture 3" descr="G:\MSE3\1 A New Structure\1- Incident Investigation\LTIs\2017\LTI#06 Shaleem\IMG_0518.JPG"/>
          <p:cNvPicPr>
            <a:picLocks noChangeAspect="1" noChangeArrowheads="1"/>
          </p:cNvPicPr>
          <p:nvPr/>
        </p:nvPicPr>
        <p:blipFill>
          <a:blip r:embed="rId6" cstate="print"/>
          <a:srcRect/>
          <a:stretch>
            <a:fillRect/>
          </a:stretch>
        </p:blipFill>
        <p:spPr bwMode="auto">
          <a:xfrm>
            <a:off x="6324600" y="1828800"/>
            <a:ext cx="2682240" cy="2362200"/>
          </a:xfrm>
          <a:prstGeom prst="rect">
            <a:avLst/>
          </a:prstGeom>
          <a:noFill/>
        </p:spPr>
      </p:pic>
      <p:pic>
        <p:nvPicPr>
          <p:cNvPr id="22" name="Picture 21" descr="sad.png"/>
          <p:cNvPicPr>
            <a:picLocks noChangeAspect="1"/>
          </p:cNvPicPr>
          <p:nvPr/>
        </p:nvPicPr>
        <p:blipFill>
          <a:blip r:embed="rId4" cstate="email"/>
          <a:stretch>
            <a:fillRect/>
          </a:stretch>
        </p:blipFill>
        <p:spPr>
          <a:xfrm>
            <a:off x="7848600" y="2133600"/>
            <a:ext cx="400050" cy="88900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91803</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5EEF0F-8F52-478C-AE65-D330C0555EFA}"/>
</file>

<file path=customXml/itemProps2.xml><?xml version="1.0" encoding="utf-8"?>
<ds:datastoreItem xmlns:ds="http://schemas.openxmlformats.org/officeDocument/2006/customXml" ds:itemID="{3A5D88EA-5F43-417B-8A80-9407E5803871}">
  <ds:schemaRefs>
    <ds:schemaRef ds:uri="http://schemas.microsoft.com/office/2006/documentManagement/types"/>
    <ds:schemaRef ds:uri="http://schemas.microsoft.com/office/2006/metadata/properties"/>
    <ds:schemaRef ds:uri="4880E4F8-4B7D-4BDD-91E3-E10D47036ECA"/>
    <ds:schemaRef ds:uri="http://schemas.microsoft.com/sharepoint/v3/fields"/>
    <ds:schemaRef ds:uri="http://purl.org/dc/elements/1.1/"/>
    <ds:schemaRef ds:uri="http://schemas.microsoft.com/sharepoint/v3"/>
    <ds:schemaRef ds:uri="http://schemas.openxmlformats.org/package/2006/metadata/core-properties"/>
    <ds:schemaRef ds:uri="http://purl.org/dc/dcmitype/"/>
    <ds:schemaRef ds:uri="http://purl.org/dc/terms/"/>
    <ds:schemaRef ds:uri="http://schemas.microsoft.com/office/infopath/2007/PartnerControls"/>
    <ds:schemaRef ds:uri="9d51eac6-a7d5-47f5-a119-63d146adb134"/>
    <ds:schemaRef ds:uri="4880e4f8-4b7d-4bdd-91e3-e10d47036eca"/>
    <ds:schemaRef ds:uri="http://www.w3.org/XML/1998/namespac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6516</TotalTime>
  <Words>149</Words>
  <Application>Microsoft Office PowerPoint</Application>
  <PresentationFormat>On-screen Show (4:3)</PresentationFormat>
  <Paragraphs>28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735</cp:revision>
  <dcterms:created xsi:type="dcterms:W3CDTF">2001-05-03T06:07:08Z</dcterms:created>
  <dcterms:modified xsi:type="dcterms:W3CDTF">2024-04-21T06:38:06Z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