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3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A8B6D-FFC5-4641-841A-53383C847C2B}" type="datetimeFigureOut">
              <a:rPr lang="en-US" smtClean="0"/>
              <a:pPr/>
              <a:t>13/02/2017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3E10A-3D13-4C28-A1C4-337B11847F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27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319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319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B2704-A3F5-4D01-A84C-04B3F21D60DB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792D6-1F53-49B3-B48A-74E319C602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4429-1A95-4D4B-A35F-B62106488C8B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F2C0A-80DC-49AA-9804-9DC0EDB2A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857B-51D1-461E-AB3E-0BD389A6CD89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4BDE-10D1-4F5E-99D3-0C1B8E462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42425-8EC4-4DCB-9CD1-1433FE4F8B51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E6DA-26F3-4B83-8F79-5C082AC3E6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2A326-F027-4881-9BE7-CE4C10B51D39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73DA-2FDC-4FB4-BBEE-F86D3126E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D977-2792-4CB5-AD29-110C7444CA96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C6C1-1835-4942-93A3-4DDB178C8E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8666-0F1B-4293-BE3E-36AAD5B7CA25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8A50B-C8D5-47E6-A129-2A570BBE9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3087B-110D-42CB-A7A7-DF24D55D9C01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C0C9E-3C28-4DC4-AB78-5BD334848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PPT option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491D6-35C8-4526-80BD-B55F97E379BB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E954-BF5E-4408-85C6-B2A1C8D8D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36D9-3EAB-4945-AFE4-B90A1D7E10AD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ACB95-0377-4D9F-A321-DC644F6B5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BD839-5ECF-4401-B00A-07A7637F0F24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48F2-1068-44FE-90C3-3E572A89B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9A13F-7442-4693-ABA3-B72A95DD5AB2}" type="datetime1">
              <a:rPr lang="en-US" smtClean="0"/>
              <a:pPr>
                <a:defRPr/>
              </a:pPr>
              <a:t>13/02/2017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F711C0-ACAF-4489-871A-1B2F23DC6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38200" y="4724400"/>
            <a:ext cx="3581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8600" y="1447800"/>
            <a:ext cx="4953000" cy="1938992"/>
          </a:xfrm>
        </p:spPr>
        <p:txBody>
          <a:bodyPr wrap="square" lIns="91440" anchor="t">
            <a:spAutoFit/>
          </a:bodyPr>
          <a:lstStyle/>
          <a:p>
            <a:pPr marL="234950" indent="-179388" algn="just">
              <a:spcBef>
                <a:spcPct val="50000"/>
              </a:spcBef>
              <a:defRPr/>
            </a:pPr>
            <a:r>
              <a:rPr lang="en-US" sz="1500" b="1" dirty="0" smtClean="0"/>
              <a:t>While unloading 12” x 12 metre pipe from trailer using  a 25-tonne crane, the auxiliary hook wire rope snapped and fell to the ground.</a:t>
            </a:r>
          </a:p>
          <a:p>
            <a:pPr marL="234950" indent="-179388" algn="just">
              <a:spcBef>
                <a:spcPct val="50000"/>
              </a:spcBef>
              <a:defRPr/>
            </a:pPr>
            <a:r>
              <a:rPr lang="en-IN" sz="1500" b="1" dirty="0" smtClean="0"/>
              <a:t>The hook, weighing 60kg landed 1.5m from the rigger who was at the rear of the trailer.</a:t>
            </a:r>
          </a:p>
          <a:p>
            <a:pPr marL="234950" indent="-179388" algn="just">
              <a:spcBef>
                <a:spcPct val="50000"/>
              </a:spcBef>
              <a:defRPr/>
            </a:pPr>
            <a:r>
              <a:rPr lang="en-IN" sz="1500" b="1" dirty="0" smtClean="0"/>
              <a:t>There was no 3</a:t>
            </a:r>
            <a:r>
              <a:rPr lang="en-IN" sz="1500" b="1" baseline="30000" dirty="0" smtClean="0"/>
              <a:t>rd</a:t>
            </a:r>
            <a:r>
              <a:rPr lang="en-IN" sz="1500" b="1" dirty="0" smtClean="0"/>
              <a:t> party inspection on the auxiliary wire rope for the last 2 years.</a:t>
            </a:r>
            <a:endParaRPr lang="en-US" sz="1500" b="1" dirty="0" smtClean="0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3200400" y="1066800"/>
            <a:ext cx="28194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58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Lifting Equipment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736600"/>
            <a:ext cx="914400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Alert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Distribute to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Contractors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Post on HSE Notice Boards  Include 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High potential incident 28.01.2017</a:t>
            </a:r>
            <a:endParaRPr lang="en-US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58" b="16346"/>
          <a:stretch/>
        </p:blipFill>
        <p:spPr bwMode="auto">
          <a:xfrm>
            <a:off x="4317664" y="3559866"/>
            <a:ext cx="2997536" cy="2459934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381000" y="1512966"/>
            <a:ext cx="3581400" cy="4506834"/>
            <a:chOff x="5638800" y="1447800"/>
            <a:chExt cx="3358235" cy="3668634"/>
          </a:xfrm>
        </p:grpSpPr>
        <p:pic>
          <p:nvPicPr>
            <p:cNvPr id="21" name="Picture 2" descr="X:\1HSE\05-02-17\IMG20170204173838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7536" b="10532"/>
            <a:stretch/>
          </p:blipFill>
          <p:spPr bwMode="auto">
            <a:xfrm>
              <a:off x="5638800" y="1447800"/>
              <a:ext cx="3358235" cy="366863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5666494" y="1524000"/>
              <a:ext cx="1079746" cy="2569267"/>
              <a:chOff x="520454" y="1428544"/>
              <a:chExt cx="1079746" cy="3655323"/>
            </a:xfrm>
          </p:grpSpPr>
          <p:sp>
            <p:nvSpPr>
              <p:cNvPr id="23" name="Explosion 1 22"/>
              <p:cNvSpPr/>
              <p:nvPr/>
            </p:nvSpPr>
            <p:spPr bwMode="auto">
              <a:xfrm>
                <a:off x="1318437" y="2514600"/>
                <a:ext cx="281763" cy="304800"/>
              </a:xfrm>
              <a:prstGeom prst="irregularSeal1">
                <a:avLst/>
              </a:prstGeom>
              <a:noFill/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 bwMode="auto">
              <a:xfrm rot="17045883">
                <a:off x="-956820" y="2905818"/>
                <a:ext cx="3428999" cy="474452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2.8 </a:t>
                </a:r>
                <a:r>
                  <a:rPr kumimoji="0" lang="en-IN" sz="1200" b="1" i="0" u="none" strike="noStrike" cap="none" normalizeH="0" baseline="0" dirty="0" err="1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Mtr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Belt + 4.5 </a:t>
                </a:r>
                <a:r>
                  <a:rPr kumimoji="0" lang="en-IN" sz="1200" b="1" i="0" u="none" strike="noStrike" cap="none" normalizeH="0" baseline="0" dirty="0" err="1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Mtr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Rope</a:t>
                </a:r>
                <a:r>
                  <a:rPr kumimoji="0" lang="en-IN" sz="1200" b="1" i="0" u="none" strike="noStrike" cap="none" normalizeH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= 7.3 </a:t>
                </a:r>
                <a:r>
                  <a:rPr kumimoji="0" lang="en-IN" sz="1200" b="1" i="0" u="none" strike="noStrike" cap="none" normalizeH="0" baseline="0" dirty="0" err="1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Mtr</a:t>
                </a:r>
                <a:r>
                  <a:rPr kumimoji="0" lang="en-IN" sz="12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</a:rPr>
                  <a:t> Broken</a:t>
                </a: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707115" y="4509836"/>
                <a:ext cx="479196" cy="57403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 bwMode="auto">
              <a:xfrm>
                <a:off x="992923" y="3362614"/>
                <a:ext cx="376140" cy="126712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" name="Straight Arrow Connector 26"/>
              <p:cNvCxnSpPr>
                <a:endCxn id="23" idx="1"/>
              </p:cNvCxnSpPr>
              <p:nvPr/>
            </p:nvCxnSpPr>
            <p:spPr bwMode="auto">
              <a:xfrm>
                <a:off x="1135827" y="2480135"/>
                <a:ext cx="182611" cy="156033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High potential incident 28.01.2017</a:t>
            </a:r>
            <a:endParaRPr lang="en-US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752600" y="990600"/>
            <a:ext cx="5943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Mr. Musleh asks the questions of can it happen to you?</a:t>
            </a:r>
          </a:p>
        </p:txBody>
      </p:sp>
      <p:pic>
        <p:nvPicPr>
          <p:cNvPr id="20" name="Picture 19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2209800"/>
            <a:ext cx="1600200" cy="3823586"/>
          </a:xfrm>
          <a:prstGeom prst="rect">
            <a:avLst/>
          </a:prstGeom>
        </p:spPr>
      </p:pic>
      <p:sp>
        <p:nvSpPr>
          <p:cNvPr id="18" name="Rounded Rectangular Callout 20"/>
          <p:cNvSpPr>
            <a:spLocks noChangeArrowheads="1"/>
          </p:cNvSpPr>
          <p:nvPr/>
        </p:nvSpPr>
        <p:spPr bwMode="auto">
          <a:xfrm>
            <a:off x="533400" y="1828800"/>
            <a:ext cx="5257799" cy="2133600"/>
          </a:xfrm>
          <a:prstGeom prst="wedgeRoundRectCallout">
            <a:avLst>
              <a:gd name="adj1" fmla="val 70258"/>
              <a:gd name="adj2" fmla="val 1621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Do you make sure the equipment being used has been tested and is fit for use?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Do you make sure the equipment and </a:t>
            </a:r>
            <a:r>
              <a:rPr lang="en-GB" sz="1500" b="1" dirty="0" smtClean="0">
                <a:latin typeface="Calibri" pitchFamily="34" charset="0"/>
                <a:cs typeface="Calibri" pitchFamily="34" charset="0"/>
              </a:rPr>
              <a:t>attachments are secure and valid 3</a:t>
            </a:r>
            <a:r>
              <a:rPr lang="en-GB" sz="1500" b="1" baseline="30000" dirty="0" smtClean="0">
                <a:latin typeface="Calibri" pitchFamily="34" charset="0"/>
                <a:cs typeface="Calibri" pitchFamily="34" charset="0"/>
              </a:rPr>
              <a:t>rd</a:t>
            </a:r>
            <a:r>
              <a:rPr lang="en-GB" sz="1500" b="1" dirty="0" smtClean="0">
                <a:latin typeface="Calibri" pitchFamily="34" charset="0"/>
                <a:cs typeface="Calibri" pitchFamily="34" charset="0"/>
              </a:rPr>
              <a:t> party certificates are in date?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500" b="1" dirty="0" smtClean="0">
                <a:latin typeface="Calibri" pitchFamily="34" charset="0"/>
                <a:cs typeface="Calibri" pitchFamily="34" charset="0"/>
              </a:rPr>
              <a:t>Do you ensure that the lift plan and the risk assessment are in place?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500" b="1" dirty="0" smtClean="0">
                <a:latin typeface="Calibri" pitchFamily="34" charset="0"/>
                <a:cs typeface="Calibri" pitchFamily="34" charset="0"/>
              </a:rPr>
              <a:t>Do you ensure the work area is clear before carrying out lifting operations</a:t>
            </a:r>
            <a:r>
              <a:rPr lang="en-GB" sz="1500" b="1" dirty="0" smtClean="0">
                <a:latin typeface="Calibri" pitchFamily="34" charset="0"/>
                <a:cs typeface="Calibri" pitchFamily="34" charset="0"/>
              </a:rPr>
              <a:t>?</a:t>
            </a:r>
            <a:endParaRPr lang="en-GB" sz="15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91805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62A4583-A77A-4FBF-BBFD-3E1C80CF2A8D}"/>
</file>

<file path=customXml/itemProps2.xml><?xml version="1.0" encoding="utf-8"?>
<ds:datastoreItem xmlns:ds="http://schemas.openxmlformats.org/officeDocument/2006/customXml" ds:itemID="{D771ADEB-C463-4D25-A8AA-B47D3A809E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5E84AB-BA05-4E37-B592-632A23772D4A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621</TotalTime>
  <Words>196</Words>
  <Application>Microsoft Office PowerPoint</Application>
  <PresentationFormat>On-screen Show (4:3)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Safety Alert</vt:lpstr>
      <vt:lpstr>Safety Alert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at Height</dc:title>
  <dc:creator>Kevin</dc:creator>
  <cp:lastModifiedBy>mu95018</cp:lastModifiedBy>
  <cp:revision>92</cp:revision>
  <dcterms:created xsi:type="dcterms:W3CDTF">2014-06-17T03:31:20Z</dcterms:created>
  <dcterms:modified xsi:type="dcterms:W3CDTF">2017-02-13T13:02:18Z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