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3" r:id="rId5"/>
    <p:sldId id="264"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7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0A8B6D-FFC5-4641-841A-53383C847C2B}" type="datetimeFigureOut">
              <a:rPr lang="en-US" smtClean="0"/>
              <a:pPr/>
              <a:t>12/02/2017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B3E10A-3D13-4C28-A1C4-337B11847F5B}" type="slidenum">
              <a:rPr lang="en-US" smtClean="0"/>
              <a:pPr/>
              <a:t>‹#›</a:t>
            </a:fld>
            <a:endParaRPr lang="en-US" dirty="0"/>
          </a:p>
        </p:txBody>
      </p:sp>
    </p:spTree>
    <p:extLst>
      <p:ext uri="{BB962C8B-B14F-4D97-AF65-F5344CB8AC3E}">
        <p14:creationId xmlns="" xmlns:p14="http://schemas.microsoft.com/office/powerpoint/2010/main" val="153327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B3E10A-3D13-4C28-A1C4-337B11847F5B}" type="slidenum">
              <a:rPr lang="en-US" smtClean="0"/>
              <a:pPr/>
              <a:t>1</a:t>
            </a:fld>
            <a:endParaRPr lang="en-US" dirty="0"/>
          </a:p>
        </p:txBody>
      </p:sp>
    </p:spTree>
    <p:extLst>
      <p:ext uri="{BB962C8B-B14F-4D97-AF65-F5344CB8AC3E}">
        <p14:creationId xmlns="" xmlns:p14="http://schemas.microsoft.com/office/powerpoint/2010/main" val="3103199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B3E10A-3D13-4C28-A1C4-337B11847F5B}" type="slidenum">
              <a:rPr lang="en-US" smtClean="0"/>
              <a:pPr/>
              <a:t>2</a:t>
            </a:fld>
            <a:endParaRPr lang="en-US" dirty="0"/>
          </a:p>
        </p:txBody>
      </p:sp>
    </p:spTree>
    <p:extLst>
      <p:ext uri="{BB962C8B-B14F-4D97-AF65-F5344CB8AC3E}">
        <p14:creationId xmlns:p14="http://schemas.microsoft.com/office/powerpoint/2010/main" xmlns="" val="310319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210A2B3-5DBF-4E80-8064-0B03ACFE0C6D}" type="datetime1">
              <a:rPr lang="en-US" smtClean="0"/>
              <a:pPr>
                <a:defRPr/>
              </a:pPr>
              <a:t>12/02/2017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C4792D6-1F53-49B3-B48A-74E319C602A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AC2810-336F-414D-98E5-E3620248778F}" type="datetime1">
              <a:rPr lang="en-US" smtClean="0"/>
              <a:pPr>
                <a:defRPr/>
              </a:pPr>
              <a:t>12/02/2017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EFF2C0A-80DC-49AA-9804-9DC0EDB2ACA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7BD46A9-6E9B-4CD0-B154-B244EB5DC323}" type="datetime1">
              <a:rPr lang="en-US" smtClean="0"/>
              <a:pPr>
                <a:defRPr/>
              </a:pPr>
              <a:t>12/02/2017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9DF4BDE-10D1-4F5E-99D3-0C1B8E46222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2C590D-A0AE-47CC-B81B-8D441DFA16D4}" type="datetime1">
              <a:rPr lang="en-US" smtClean="0"/>
              <a:pPr>
                <a:defRPr/>
              </a:pPr>
              <a:t>12/02/2017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0B4E6DA-26F3-4B83-8F79-5C082AC3E6D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AB5F524-45A4-418A-B380-56A3423A2469}" type="datetime1">
              <a:rPr lang="en-US" smtClean="0"/>
              <a:pPr>
                <a:defRPr/>
              </a:pPr>
              <a:t>12/02/2017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B073DA-2FDC-4FB4-BBEE-F86D3126EBA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1A5B2E6-4E66-45EA-808F-35D3E5422578}" type="datetime1">
              <a:rPr lang="en-US" smtClean="0"/>
              <a:pPr>
                <a:defRPr/>
              </a:pPr>
              <a:t>12/02/2017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97CC6C1-1835-4942-93A3-4DDB178C8EE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2BB7E9E-525D-41F9-9E75-E4154282C039}" type="datetime1">
              <a:rPr lang="en-US" smtClean="0"/>
              <a:pPr>
                <a:defRPr/>
              </a:pPr>
              <a:t>12/02/2017</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738A50B-C8D5-47E6-A129-2A570BBE966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FA29006-36AF-49C4-A83B-14AC4CF413F0}" type="datetime1">
              <a:rPr lang="en-US" smtClean="0"/>
              <a:pPr>
                <a:defRPr/>
              </a:pPr>
              <a:t>12/02/2017</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5F1C0C9E-3C28-4DC4-AB78-5BD3348484E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Content Placeholder 5" descr="PPT option2.jpg"/>
          <p:cNvPicPr>
            <a:picLocks noChangeAspect="1"/>
          </p:cNvPicPr>
          <p:nvPr/>
        </p:nvPicPr>
        <p:blipFill>
          <a:blip r:embed="rId2" cstate="print"/>
          <a:srcRect/>
          <a:stretch>
            <a:fillRect/>
          </a:stretch>
        </p:blipFill>
        <p:spPr bwMode="auto">
          <a:xfrm>
            <a:off x="0" y="0"/>
            <a:ext cx="9155113" cy="6858000"/>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fld id="{0E0B58B7-042B-4D23-9C1D-33A30122A4BA}" type="datetime1">
              <a:rPr lang="en-US" smtClean="0"/>
              <a:pPr>
                <a:defRPr/>
              </a:pPr>
              <a:t>12/02/2017</a:t>
            </a:fld>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8907E954-BF5E-4408-85C6-B2A1C8D8D82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D2FB6FB-85FF-4380-B05C-B798658DBCF8}" type="datetime1">
              <a:rPr lang="en-US" smtClean="0"/>
              <a:pPr>
                <a:defRPr/>
              </a:pPr>
              <a:t>12/02/2017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FFACB95-0377-4D9F-A321-DC644F6B528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858F9B-31AC-4FBE-8097-2B1A6C80C916}" type="datetime1">
              <a:rPr lang="en-US" smtClean="0"/>
              <a:pPr>
                <a:defRPr/>
              </a:pPr>
              <a:t>12/02/2017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High potential incident 05.06.2016</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F3348F2-1068-44FE-90C3-3E572A89BD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E9BBE38-C3B2-4FCE-AC7B-7E2AAD3F6715}" type="datetime1">
              <a:rPr lang="en-US" smtClean="0"/>
              <a:pPr>
                <a:defRPr/>
              </a:pPr>
              <a:t>12/02/2017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en-US" smtClean="0"/>
              <a:t>High potential incident 05.06.2016</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5F711C0-ACAF-4489-871A-1B2F23DC613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8200" y="4724400"/>
            <a:ext cx="3581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5" descr="PPT option2.jpg"/>
          <p:cNvPicPr>
            <a:picLocks noChangeAspect="1"/>
          </p:cNvPicPr>
          <p:nvPr/>
        </p:nvPicPr>
        <p:blipFill>
          <a:blip r:embed="rId3" cstate="print"/>
          <a:srcRect/>
          <a:stretch>
            <a:fillRect/>
          </a:stretch>
        </p:blipFill>
        <p:spPr bwMode="auto">
          <a:xfrm>
            <a:off x="0" y="0"/>
            <a:ext cx="9155113" cy="6858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2" name="Title 1"/>
          <p:cNvSpPr>
            <a:spLocks noGrp="1"/>
          </p:cNvSpPr>
          <p:nvPr>
            <p:ph type="title"/>
          </p:nvPr>
        </p:nvSpPr>
        <p:spPr>
          <a:xfrm>
            <a:off x="457200" y="0"/>
            <a:ext cx="8229600" cy="685800"/>
          </a:xfrm>
        </p:spPr>
        <p:style>
          <a:lnRef idx="1">
            <a:schemeClr val="accent2"/>
          </a:lnRef>
          <a:fillRef idx="3">
            <a:schemeClr val="accent2"/>
          </a:fillRef>
          <a:effectRef idx="2">
            <a:schemeClr val="accent2"/>
          </a:effectRef>
          <a:fontRef idx="minor">
            <a:schemeClr val="lt1"/>
          </a:fontRef>
        </p:style>
        <p:txBody>
          <a:bodyPr/>
          <a:lstStyle/>
          <a:p>
            <a:r>
              <a:rPr lang="en-US" dirty="0" smtClean="0"/>
              <a:t>Safety Alert</a:t>
            </a:r>
            <a:endParaRPr lang="en-US" dirty="0"/>
          </a:p>
        </p:txBody>
      </p:sp>
      <p:sp>
        <p:nvSpPr>
          <p:cNvPr id="3" name="Content Placeholder 2"/>
          <p:cNvSpPr>
            <a:spLocks noGrp="1"/>
          </p:cNvSpPr>
          <p:nvPr>
            <p:ph sz="half" idx="1"/>
          </p:nvPr>
        </p:nvSpPr>
        <p:spPr>
          <a:xfrm>
            <a:off x="76200" y="3886200"/>
            <a:ext cx="7924800" cy="2133600"/>
          </a:xfrm>
        </p:spPr>
        <p:txBody>
          <a:bodyPr anchor="ctr"/>
          <a:lstStyle/>
          <a:p>
            <a:pPr marL="0" indent="0" algn="just">
              <a:buNone/>
            </a:pPr>
            <a:r>
              <a:rPr lang="en-US" sz="1700" dirty="0" smtClean="0"/>
              <a:t>A</a:t>
            </a:r>
            <a:r>
              <a:rPr lang="en-US" sz="1700" dirty="0" smtClean="0">
                <a:latin typeface="Calibri" panose="020F0502020204030204" pitchFamily="34" charset="0"/>
              </a:rPr>
              <a:t> pipe fitter, was wearing a 40/60% polyester coverall when he was caught up in an incident involving static electricity which resulted in a fire. Due to the heat his coverall melted and caught fire. As he was wearing long cotton undergarment he was able to quickly remove his coverall, and only sustained injuries on parts of his body that were not protected by his cotton undergarment.</a:t>
            </a:r>
            <a:endParaRPr lang="en-US" sz="1700" dirty="0" smtClean="0"/>
          </a:p>
        </p:txBody>
      </p:sp>
      <p:sp>
        <p:nvSpPr>
          <p:cNvPr id="16" name="TextBox 16"/>
          <p:cNvSpPr txBox="1">
            <a:spLocks noChangeArrowheads="1"/>
          </p:cNvSpPr>
          <p:nvPr/>
        </p:nvSpPr>
        <p:spPr bwMode="auto">
          <a:xfrm>
            <a:off x="2590800" y="1066800"/>
            <a:ext cx="4343400" cy="338554"/>
          </a:xfrm>
          <a:prstGeom prst="rect">
            <a:avLst/>
          </a:prstGeom>
          <a:solidFill>
            <a:schemeClr val="accent2">
              <a:lumMod val="75000"/>
            </a:schemeClr>
          </a:solidFill>
          <a:ln w="15875">
            <a:solidFill>
              <a:schemeClr val="accent6">
                <a:lumMod val="75000"/>
              </a:schemeClr>
            </a:solidFill>
            <a:miter lim="800000"/>
            <a:headEnd/>
            <a:tailEnd/>
          </a:ln>
        </p:spPr>
        <p:txBody>
          <a:bodyPr wrap="square">
            <a:spAutoFit/>
          </a:bodyPr>
          <a:lstStyle/>
          <a:p>
            <a:pPr marL="0" indent="0" algn="ctr">
              <a:buNone/>
            </a:pPr>
            <a:r>
              <a:rPr lang="en-US" sz="1600" b="1" dirty="0" smtClean="0">
                <a:solidFill>
                  <a:schemeClr val="bg1"/>
                </a:solidFill>
              </a:rPr>
              <a:t>Inadequate PPE standards hazard</a:t>
            </a:r>
          </a:p>
        </p:txBody>
      </p:sp>
      <p:sp>
        <p:nvSpPr>
          <p:cNvPr id="18" name="Rectangle 7"/>
          <p:cNvSpPr>
            <a:spLocks noChangeArrowheads="1"/>
          </p:cNvSpPr>
          <p:nvPr/>
        </p:nvSpPr>
        <p:spPr bwMode="auto">
          <a:xfrm>
            <a:off x="0" y="736600"/>
            <a:ext cx="9144000" cy="253916"/>
          </a:xfrm>
          <a:prstGeom prst="rect">
            <a:avLst/>
          </a:prstGeom>
          <a:solidFill>
            <a:schemeClr val="bg1">
              <a:lumMod val="85000"/>
            </a:schemeClr>
          </a:solidFill>
          <a:ln w="9525">
            <a:solidFill>
              <a:schemeClr val="tx1"/>
            </a:solidFill>
            <a:miter lim="800000"/>
            <a:headEnd/>
            <a:tailEnd/>
          </a:ln>
        </p:spPr>
        <p:txBody>
          <a:bodyPr wrap="square">
            <a:spAutoFit/>
          </a:bodyPr>
          <a:lstStyle/>
          <a:p>
            <a:pPr algn="ctr" eaLnBrk="0" fontAlgn="auto" hangingPunct="0">
              <a:spcBef>
                <a:spcPts val="0"/>
              </a:spcBef>
              <a:spcAft>
                <a:spcPts val="0"/>
              </a:spcAft>
              <a:defRPr/>
            </a:pPr>
            <a:r>
              <a:rPr lang="en-US" sz="1050" b="1" dirty="0">
                <a:solidFill>
                  <a:schemeClr val="tx2">
                    <a:lumMod val="75000"/>
                  </a:schemeClr>
                </a:solidFill>
                <a:latin typeface="Times New Roman" pitchFamily="18" charset="0"/>
                <a:cs typeface="Times New Roman" pitchFamily="18" charset="0"/>
              </a:rPr>
              <a:t>Use this </a:t>
            </a:r>
            <a:r>
              <a:rPr lang="en-US" sz="1050" b="1" dirty="0" smtClean="0">
                <a:solidFill>
                  <a:schemeClr val="tx2">
                    <a:lumMod val="75000"/>
                  </a:schemeClr>
                </a:solidFill>
                <a:latin typeface="Times New Roman" pitchFamily="18" charset="0"/>
                <a:cs typeface="Times New Roman" pitchFamily="18" charset="0"/>
              </a:rPr>
              <a:t>Alert</a:t>
            </a:r>
            <a:r>
              <a:rPr lang="en-US" sz="1050" b="1" dirty="0">
                <a:solidFill>
                  <a:schemeClr val="tx2">
                    <a:lumMod val="75000"/>
                  </a:schemeClr>
                </a:solidFill>
                <a:latin typeface="Times New Roman" pitchFamily="18" charset="0"/>
                <a:cs typeface="Times New Roman" pitchFamily="18" charset="0"/>
              </a:rPr>
              <a:t>: Discuss in Tool Box Talks and HSE Meetings </a:t>
            </a:r>
            <a:r>
              <a:rPr lang="en-US" sz="1050" b="1" dirty="0">
                <a:solidFill>
                  <a:schemeClr val="tx2">
                    <a:lumMod val="75000"/>
                  </a:schemeClr>
                </a:solidFill>
                <a:latin typeface="Times New Roman" pitchFamily="18" charset="0"/>
                <a:cs typeface="Times New Roman" pitchFamily="18" charset="0"/>
                <a:sym typeface="Wingdings" pitchFamily="2" charset="2"/>
              </a:rPr>
              <a:t> Distribute to contractors  Post on HSE Notice Boards  Include in site HSE Induction</a:t>
            </a:r>
            <a:endParaRPr lang="en-US" sz="1050" b="1" dirty="0">
              <a:solidFill>
                <a:schemeClr val="tx2">
                  <a:lumMod val="75000"/>
                </a:schemeClr>
              </a:solidFill>
              <a:latin typeface="Times New Roman" pitchFamily="18" charset="0"/>
              <a:cs typeface="Times New Roman" pitchFamily="18" charset="0"/>
            </a:endParaRPr>
          </a:p>
        </p:txBody>
      </p:sp>
      <p:sp>
        <p:nvSpPr>
          <p:cNvPr id="13" name="Footer Placeholder 12"/>
          <p:cNvSpPr>
            <a:spLocks noGrp="1"/>
          </p:cNvSpPr>
          <p:nvPr>
            <p:ph type="ftr" sz="quarter" idx="11"/>
          </p:nvPr>
        </p:nvSpPr>
        <p:spPr/>
        <p:txBody>
          <a:bodyPr/>
          <a:lstStyle/>
          <a:p>
            <a:pPr>
              <a:defRPr/>
            </a:pPr>
            <a:r>
              <a:rPr lang="en-US" smtClean="0"/>
              <a:t>High potential incident 05.06.2016</a:t>
            </a:r>
            <a:endParaRPr lang="en-US" dirty="0"/>
          </a:p>
        </p:txBody>
      </p:sp>
      <p:pic>
        <p:nvPicPr>
          <p:cNvPr id="19" name="Picture 18"/>
          <p:cNvPicPr>
            <a:picLocks noChangeAspect="1"/>
          </p:cNvPicPr>
          <p:nvPr/>
        </p:nvPicPr>
        <p:blipFill>
          <a:blip r:embed="rId4" cstate="screen">
            <a:extLst>
              <a:ext uri="{28A0092B-C50C-407E-A947-70E740481C1C}">
                <a14:useLocalDpi xmlns:a14="http://schemas.microsoft.com/office/drawing/2010/main" xmlns=""/>
              </a:ext>
            </a:extLst>
          </a:blip>
          <a:stretch>
            <a:fillRect/>
          </a:stretch>
        </p:blipFill>
        <p:spPr>
          <a:xfrm>
            <a:off x="152400" y="1524000"/>
            <a:ext cx="3251200" cy="2438400"/>
          </a:xfrm>
          <a:prstGeom prst="rect">
            <a:avLst/>
          </a:prstGeom>
        </p:spPr>
      </p:pic>
      <p:pic>
        <p:nvPicPr>
          <p:cNvPr id="21" name="Picture 20"/>
          <p:cNvPicPr>
            <a:picLocks noChangeAspect="1"/>
          </p:cNvPicPr>
          <p:nvPr/>
        </p:nvPicPr>
        <p:blipFill>
          <a:blip r:embed="rId5" cstate="screen">
            <a:extLst>
              <a:ext uri="{28A0092B-C50C-407E-A947-70E740481C1C}">
                <a14:useLocalDpi xmlns:a14="http://schemas.microsoft.com/office/drawing/2010/main" xmlns=""/>
              </a:ext>
            </a:extLst>
          </a:blip>
          <a:stretch>
            <a:fillRect/>
          </a:stretch>
        </p:blipFill>
        <p:spPr>
          <a:xfrm>
            <a:off x="3581400" y="1524000"/>
            <a:ext cx="2035969" cy="2714625"/>
          </a:xfrm>
          <a:prstGeom prst="rect">
            <a:avLst/>
          </a:prstGeom>
        </p:spPr>
      </p:pic>
      <p:pic>
        <p:nvPicPr>
          <p:cNvPr id="23" name="Picture 22"/>
          <p:cNvPicPr>
            <a:picLocks noChangeAspect="1"/>
          </p:cNvPicPr>
          <p:nvPr/>
        </p:nvPicPr>
        <p:blipFill rotWithShape="1">
          <a:blip r:embed="rId6" cstate="screen">
            <a:extLst>
              <a:ext uri="{28A0092B-C50C-407E-A947-70E740481C1C}">
                <a14:useLocalDpi xmlns:a14="http://schemas.microsoft.com/office/drawing/2010/main" xmlns=""/>
              </a:ext>
            </a:extLst>
          </a:blip>
          <a:srcRect/>
          <a:stretch/>
        </p:blipFill>
        <p:spPr>
          <a:xfrm>
            <a:off x="6172200" y="1524000"/>
            <a:ext cx="2362200" cy="2438400"/>
          </a:xfrm>
          <a:prstGeom prst="rect">
            <a:avLst/>
          </a:prstGeom>
        </p:spPr>
      </p:pic>
      <p:sp>
        <p:nvSpPr>
          <p:cNvPr id="20" name="Right Arrow 19"/>
          <p:cNvSpPr/>
          <p:nvPr/>
        </p:nvSpPr>
        <p:spPr>
          <a:xfrm rot="2173394">
            <a:off x="3742433" y="2748824"/>
            <a:ext cx="609600"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descr="PPT option2.jpg"/>
          <p:cNvPicPr>
            <a:picLocks noChangeAspect="1"/>
          </p:cNvPicPr>
          <p:nvPr/>
        </p:nvPicPr>
        <p:blipFill>
          <a:blip r:embed="rId3" cstate="print"/>
          <a:srcRect/>
          <a:stretch>
            <a:fillRect/>
          </a:stretch>
        </p:blipFill>
        <p:spPr bwMode="auto">
          <a:xfrm>
            <a:off x="0" y="0"/>
            <a:ext cx="9155113" cy="6858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2" name="Title 1"/>
          <p:cNvSpPr>
            <a:spLocks noGrp="1"/>
          </p:cNvSpPr>
          <p:nvPr>
            <p:ph type="title"/>
          </p:nvPr>
        </p:nvSpPr>
        <p:spPr>
          <a:xfrm>
            <a:off x="533400" y="0"/>
            <a:ext cx="8229600" cy="685800"/>
          </a:xfrm>
        </p:spPr>
        <p:style>
          <a:lnRef idx="1">
            <a:schemeClr val="accent2"/>
          </a:lnRef>
          <a:fillRef idx="3">
            <a:schemeClr val="accent2"/>
          </a:fillRef>
          <a:effectRef idx="2">
            <a:schemeClr val="accent2"/>
          </a:effectRef>
          <a:fontRef idx="minor">
            <a:schemeClr val="lt1"/>
          </a:fontRef>
        </p:style>
        <p:txBody>
          <a:bodyPr/>
          <a:lstStyle/>
          <a:p>
            <a:r>
              <a:rPr lang="en-US" dirty="0" smtClean="0"/>
              <a:t>Safety Alert</a:t>
            </a:r>
            <a:endParaRPr lang="en-US" dirty="0"/>
          </a:p>
        </p:txBody>
      </p:sp>
      <p:sp>
        <p:nvSpPr>
          <p:cNvPr id="4097" name="Rectangle 1"/>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Footer Placeholder 15"/>
          <p:cNvSpPr>
            <a:spLocks noGrp="1"/>
          </p:cNvSpPr>
          <p:nvPr>
            <p:ph type="ftr" sz="quarter" idx="11"/>
          </p:nvPr>
        </p:nvSpPr>
        <p:spPr/>
        <p:txBody>
          <a:bodyPr/>
          <a:lstStyle/>
          <a:p>
            <a:pPr>
              <a:defRPr/>
            </a:pPr>
            <a:r>
              <a:rPr lang="en-US" smtClean="0"/>
              <a:t>High potential incident 05.06.2016</a:t>
            </a:r>
            <a:endParaRPr lang="en-US" dirty="0"/>
          </a:p>
        </p:txBody>
      </p:sp>
      <p:sp>
        <p:nvSpPr>
          <p:cNvPr id="17" name="Rectangle 4"/>
          <p:cNvSpPr>
            <a:spLocks noChangeArrowheads="1"/>
          </p:cNvSpPr>
          <p:nvPr/>
        </p:nvSpPr>
        <p:spPr bwMode="auto">
          <a:xfrm>
            <a:off x="1752600" y="990600"/>
            <a:ext cx="5943600" cy="338554"/>
          </a:xfrm>
          <a:prstGeom prst="rect">
            <a:avLst/>
          </a:prstGeom>
          <a:solidFill>
            <a:schemeClr val="accent2">
              <a:lumMod val="75000"/>
            </a:schemeClr>
          </a:solidFill>
          <a:ln>
            <a:solidFill>
              <a:schemeClr val="accent6">
                <a:lumMod val="75000"/>
              </a:schemeClr>
            </a:solidFill>
            <a:headEnd/>
            <a:tailEnd/>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marL="342900" indent="-342900" algn="ctr">
              <a:defRPr/>
            </a:pPr>
            <a:r>
              <a:rPr lang="en-GB" sz="1600" b="1" dirty="0">
                <a:solidFill>
                  <a:schemeClr val="bg1"/>
                </a:solidFill>
                <a:latin typeface="Arial" pitchFamily="34" charset="0"/>
                <a:cs typeface="Arial" pitchFamily="34" charset="0"/>
              </a:rPr>
              <a:t>Mr. Musleh asks the questions of can it happen to you?</a:t>
            </a:r>
          </a:p>
        </p:txBody>
      </p:sp>
      <p:pic>
        <p:nvPicPr>
          <p:cNvPr id="20" name="Picture 19" descr="sad.png"/>
          <p:cNvPicPr>
            <a:picLocks noChangeAspect="1"/>
          </p:cNvPicPr>
          <p:nvPr/>
        </p:nvPicPr>
        <p:blipFill>
          <a:blip r:embed="rId4" cstate="print"/>
          <a:stretch>
            <a:fillRect/>
          </a:stretch>
        </p:blipFill>
        <p:spPr>
          <a:xfrm>
            <a:off x="6096000" y="2133600"/>
            <a:ext cx="1600200" cy="3823586"/>
          </a:xfrm>
          <a:prstGeom prst="rect">
            <a:avLst/>
          </a:prstGeom>
        </p:spPr>
      </p:pic>
      <p:sp>
        <p:nvSpPr>
          <p:cNvPr id="18" name="Rounded Rectangular Callout 20"/>
          <p:cNvSpPr>
            <a:spLocks noChangeArrowheads="1"/>
          </p:cNvSpPr>
          <p:nvPr/>
        </p:nvSpPr>
        <p:spPr bwMode="auto">
          <a:xfrm>
            <a:off x="304800" y="1828800"/>
            <a:ext cx="5486400" cy="2057400"/>
          </a:xfrm>
          <a:prstGeom prst="wedgeRoundRectCallout">
            <a:avLst>
              <a:gd name="adj1" fmla="val 66405"/>
              <a:gd name="adj2" fmla="val 15370"/>
              <a:gd name="adj3" fmla="val 16667"/>
            </a:avLst>
          </a:prstGeom>
          <a:solidFill>
            <a:srgbClr val="FFC000">
              <a:alpha val="59999"/>
            </a:srgbClr>
          </a:solidFill>
          <a:ln w="9525" algn="ctr">
            <a:solidFill>
              <a:schemeClr val="tx1"/>
            </a:solidFill>
            <a:round/>
            <a:headEnd/>
            <a:tailEnd/>
          </a:ln>
        </p:spPr>
        <p:txBody>
          <a:bodyPr anchor="ctr"/>
          <a:lstStyle/>
          <a:p>
            <a:pPr marL="342900" indent="-342900">
              <a:buFont typeface="Arial" charset="0"/>
              <a:buAutoNum type="arabicPeriod"/>
            </a:pPr>
            <a:r>
              <a:rPr lang="en-US" sz="1600" dirty="0" smtClean="0">
                <a:solidFill>
                  <a:srgbClr val="000000"/>
                </a:solidFill>
                <a:latin typeface="Calibri" pitchFamily="34" charset="0"/>
                <a:cs typeface="Calibri" pitchFamily="34" charset="0"/>
              </a:rPr>
              <a:t>Do you ensure your coveralls are 100% cotton with reflective strips (PPE Procedure SP-1234 compliant)?</a:t>
            </a:r>
          </a:p>
          <a:p>
            <a:pPr marL="342900" indent="-342900">
              <a:buFont typeface="Arial" charset="0"/>
              <a:buAutoNum type="arabicPeriod"/>
            </a:pPr>
            <a:r>
              <a:rPr lang="en-US" sz="1600" dirty="0" smtClean="0">
                <a:solidFill>
                  <a:srgbClr val="000000"/>
                </a:solidFill>
                <a:latin typeface="Calibri" pitchFamily="34" charset="0"/>
                <a:cs typeface="Calibri" pitchFamily="34" charset="0"/>
              </a:rPr>
              <a:t>Does your risk assessment state the correct specification? </a:t>
            </a:r>
          </a:p>
          <a:p>
            <a:pPr marL="342900" indent="-342900">
              <a:buFont typeface="Arial" charset="0"/>
              <a:buAutoNum type="arabicPeriod"/>
            </a:pPr>
            <a:r>
              <a:rPr lang="en-US" sz="1600" dirty="0" smtClean="0">
                <a:solidFill>
                  <a:srgbClr val="000000"/>
                </a:solidFill>
                <a:latin typeface="Calibri" pitchFamily="34" charset="0"/>
                <a:cs typeface="Calibri" pitchFamily="34" charset="0"/>
              </a:rPr>
              <a:t>Does your clothing fit correctly?</a:t>
            </a:r>
          </a:p>
          <a:p>
            <a:pPr marL="342900" indent="-342900">
              <a:buFont typeface="Arial" charset="0"/>
              <a:buAutoNum type="arabicPeriod"/>
            </a:pPr>
            <a:r>
              <a:rPr lang="en-US" sz="1600" dirty="0" smtClean="0">
                <a:solidFill>
                  <a:srgbClr val="000000"/>
                </a:solidFill>
                <a:latin typeface="Calibri" pitchFamily="34" charset="0"/>
                <a:cs typeface="Calibri" pitchFamily="34" charset="0"/>
              </a:rPr>
              <a:t>Do you know the hazards associated with the job you are doing?</a:t>
            </a:r>
            <a:endParaRPr lang="en-GB" sz="1600" dirty="0">
              <a:solidFill>
                <a:srgbClr val="00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91806</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5E84AB-BA05-4E37-B592-632A23772D4A}"/>
</file>

<file path=customXml/itemProps2.xml><?xml version="1.0" encoding="utf-8"?>
<ds:datastoreItem xmlns:ds="http://schemas.openxmlformats.org/officeDocument/2006/customXml" ds:itemID="{D771ADEB-C463-4D25-A8AA-B47D3A809E05}"/>
</file>

<file path=customXml/itemProps3.xml><?xml version="1.0" encoding="utf-8"?>
<ds:datastoreItem xmlns:ds="http://schemas.openxmlformats.org/officeDocument/2006/customXml" ds:itemID="{41B2839B-5A14-4916-9BA2-A4270C077C84}"/>
</file>

<file path=docProps/app.xml><?xml version="1.0" encoding="utf-8"?>
<Properties xmlns="http://schemas.openxmlformats.org/officeDocument/2006/extended-properties" xmlns:vt="http://schemas.openxmlformats.org/officeDocument/2006/docPropsVTypes">
  <Template>Default Theme</Template>
  <TotalTime>574</TotalTime>
  <Words>178</Words>
  <Application>Microsoft Office PowerPoint</Application>
  <PresentationFormat>On-screen Show (4:3)</PresentationFormat>
  <Paragraphs>14</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Theme</vt:lpstr>
      <vt:lpstr>Safety Alert</vt:lpstr>
      <vt:lpstr>Safety Alert</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at Height</dc:title>
  <dc:creator>Kevin</dc:creator>
  <cp:lastModifiedBy>mu95018</cp:lastModifiedBy>
  <cp:revision>86</cp:revision>
  <dcterms:created xsi:type="dcterms:W3CDTF">2014-06-17T03:31:20Z</dcterms:created>
  <dcterms:modified xsi:type="dcterms:W3CDTF">2017-02-12T05:04:57Z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