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116" d="100"/>
          <a:sy n="116" d="100"/>
        </p:scale>
        <p:origin x="-210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a:t>
            </a:r>
            <a:r>
              <a:rPr lang="en-US" sz="1600" b="1" dirty="0" smtClean="0">
                <a:solidFill>
                  <a:schemeClr val="accent2"/>
                </a:solidFill>
                <a:latin typeface="+mj-lt"/>
                <a:cs typeface="Calibri" pitchFamily="34" charset="0"/>
              </a:rPr>
              <a:t>happened</a:t>
            </a:r>
          </a:p>
          <a:p>
            <a:endParaRPr lang="en-US" sz="1200" dirty="0" smtClean="0"/>
          </a:p>
        </p:txBody>
      </p:sp>
      <p:sp>
        <p:nvSpPr>
          <p:cNvPr id="18" name="Rectangle 4"/>
          <p:cNvSpPr>
            <a:spLocks noChangeArrowheads="1"/>
          </p:cNvSpPr>
          <p:nvPr/>
        </p:nvSpPr>
        <p:spPr bwMode="auto">
          <a:xfrm>
            <a:off x="6096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257800" y="4648199"/>
            <a:ext cx="864870" cy="1921933"/>
          </a:xfrm>
          <a:prstGeom prst="rect">
            <a:avLst/>
          </a:prstGeom>
        </p:spPr>
      </p:pic>
      <p:graphicFrame>
        <p:nvGraphicFramePr>
          <p:cNvPr id="32" name="Table 31"/>
          <p:cNvGraphicFramePr>
            <a:graphicFrameLocks noGrp="1"/>
          </p:cNvGraphicFramePr>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gridCol w="2249557"/>
                <a:gridCol w="1625121"/>
                <a:gridCol w="1829555"/>
              </a:tblGrid>
              <a:tr h="185351">
                <a:tc>
                  <a:txBody>
                    <a:bodyPr/>
                    <a:lstStyle/>
                    <a:p>
                      <a:r>
                        <a:rPr lang="en-US" sz="1400" b="1" dirty="0" smtClean="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smtClean="0">
                          <a:solidFill>
                            <a:schemeClr val="tx1"/>
                          </a:solidFill>
                          <a:latin typeface="Calibri" pitchFamily="34" charset="0"/>
                          <a:ea typeface="+mn-ea"/>
                          <a:cs typeface="Calibri" pitchFamily="34" charset="0"/>
                        </a:rPr>
                        <a:t>LTI (#09)</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smtClean="0">
                        <a:solidFill>
                          <a:schemeClr val="dk1"/>
                        </a:solidFill>
                        <a:latin typeface="Calibri" pitchFamily="34" charset="0"/>
                        <a:ea typeface="+mn-ea"/>
                        <a:cs typeface="Calibri" pitchFamily="34" charset="0"/>
                      </a:endParaRPr>
                    </a:p>
                  </a:txBody>
                  <a:tcPr>
                    <a:noFill/>
                  </a:tcPr>
                </a:tc>
              </a:tr>
              <a:tr h="185351">
                <a:tc>
                  <a:txBody>
                    <a:bodyPr/>
                    <a:lstStyle/>
                    <a:p>
                      <a:r>
                        <a:rPr lang="en-US" sz="1400" b="1" dirty="0" smtClean="0">
                          <a:latin typeface="Calibri" pitchFamily="34" charset="0"/>
                          <a:cs typeface="Calibri" pitchFamily="34" charset="0"/>
                        </a:rPr>
                        <a:t>Date/</a:t>
                      </a:r>
                      <a:r>
                        <a:rPr lang="en-US" sz="1400" b="1" baseline="0" dirty="0" smtClean="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tx1"/>
                          </a:solidFill>
                          <a:latin typeface="Calibri" pitchFamily="34" charset="0"/>
                          <a:ea typeface="+mn-ea"/>
                          <a:cs typeface="Calibri" pitchFamily="34" charset="0"/>
                        </a:rPr>
                        <a:t>02.04.2017 at 11:20 hrs.</a:t>
                      </a:r>
                      <a:endParaRPr lang="en-US" sz="1400" b="0" kern="1200" dirty="0" smtClean="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smtClean="0">
                          <a:solidFill>
                            <a:schemeClr val="dk1"/>
                          </a:solidFill>
                          <a:latin typeface="Calibri" pitchFamily="34" charset="0"/>
                          <a:ea typeface="+mn-ea"/>
                          <a:cs typeface="Calibri" pitchFamily="34" charset="0"/>
                        </a:rPr>
                        <a:t>Directorate</a:t>
                      </a:r>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0" kern="1200" dirty="0" smtClean="0">
                          <a:solidFill>
                            <a:schemeClr val="dk1"/>
                          </a:solidFill>
                          <a:latin typeface="Calibri" pitchFamily="34" charset="0"/>
                          <a:ea typeface="+mn-ea"/>
                          <a:cs typeface="Calibri" pitchFamily="34" charset="0"/>
                        </a:rPr>
                        <a:t>Oil North </a:t>
                      </a:r>
                      <a:endParaRPr lang="en-US" sz="1400" b="0" kern="1200" dirty="0">
                        <a:solidFill>
                          <a:schemeClr val="dk1"/>
                        </a:solidFill>
                        <a:latin typeface="Calibri" pitchFamily="34" charset="0"/>
                        <a:ea typeface="+mn-ea"/>
                        <a:cs typeface="Calibri" pitchFamily="34" charset="0"/>
                      </a:endParaRPr>
                    </a:p>
                  </a:txBody>
                  <a:tcPr>
                    <a:noFill/>
                  </a:tcPr>
                </a:tc>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Calibri" pitchFamily="34" charset="0"/>
                          <a:ea typeface="+mn-ea"/>
                          <a:cs typeface="Calibri" pitchFamily="34" charset="0"/>
                        </a:rPr>
                        <a:t>Lekhwair</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r>
                        <a:rPr lang="en-US" sz="1400" b="0" kern="1200" dirty="0" smtClean="0">
                          <a:solidFill>
                            <a:schemeClr val="dk1"/>
                          </a:solidFill>
                          <a:latin typeface="Calibri" pitchFamily="34" charset="0"/>
                          <a:ea typeface="+mn-ea"/>
                          <a:cs typeface="Calibri" pitchFamily="34" charset="0"/>
                        </a:rPr>
                        <a:t>ONE</a:t>
                      </a:r>
                      <a:endParaRPr lang="en-US" sz="1400" b="0" kern="1200" dirty="0">
                        <a:solidFill>
                          <a:schemeClr val="dk1"/>
                        </a:solidFill>
                        <a:latin typeface="Calibri" pitchFamily="34" charset="0"/>
                        <a:ea typeface="+mn-ea"/>
                        <a:cs typeface="Calibri" pitchFamily="34" charset="0"/>
                      </a:endParaRPr>
                    </a:p>
                  </a:txBody>
                  <a:tcPr>
                    <a:noFill/>
                  </a:tcPr>
                </a:tc>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Alert </a:t>
            </a:r>
            <a:r>
              <a:rPr lang="en-GB" b="1" dirty="0" smtClean="0">
                <a:solidFill>
                  <a:srgbClr val="FFC000"/>
                </a:solidFill>
                <a:latin typeface="Calibri" pitchFamily="34" charset="0"/>
                <a:cs typeface="Calibri" pitchFamily="34" charset="0"/>
              </a:rPr>
              <a:t> </a:t>
            </a:r>
            <a:r>
              <a:rPr lang="en-GB" dirty="0" smtClean="0">
                <a:solidFill>
                  <a:schemeClr val="bg1"/>
                </a:solidFill>
                <a:latin typeface="Calibri" pitchFamily="34" charset="0"/>
                <a:cs typeface="Calibri" pitchFamily="34" charset="0"/>
              </a:rPr>
              <a:t>- </a:t>
            </a:r>
            <a:r>
              <a:rPr lang="en-US" sz="1600" b="1" dirty="0" smtClean="0">
                <a:solidFill>
                  <a:schemeClr val="bg1"/>
                </a:solidFill>
                <a:latin typeface="Calibri" pitchFamily="34" charset="0"/>
                <a:cs typeface="Calibri" pitchFamily="34" charset="0"/>
              </a:rPr>
              <a:t>Galfar</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886200"/>
            <a:ext cx="5181600" cy="762000"/>
          </a:xfrm>
          <a:prstGeom prst="wedgeRoundRectCallout">
            <a:avLst>
              <a:gd name="adj1" fmla="val 52550"/>
              <a:gd name="adj2" fmla="val 11832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smtClean="0">
                <a:solidFill>
                  <a:srgbClr val="000000"/>
                </a:solidFill>
                <a:latin typeface="Calibri" pitchFamily="34" charset="0"/>
                <a:cs typeface="Calibri" pitchFamily="34" charset="0"/>
              </a:rPr>
              <a:t>Do you ensure you are stood in a safe place?</a:t>
            </a:r>
          </a:p>
          <a:p>
            <a:pPr marL="342900" indent="-342900">
              <a:buFontTx/>
              <a:buAutoNum type="arabicPeriod"/>
            </a:pPr>
            <a:r>
              <a:rPr lang="en-US" sz="1200" dirty="0" smtClean="0">
                <a:solidFill>
                  <a:srgbClr val="000000"/>
                </a:solidFill>
                <a:latin typeface="Calibri" pitchFamily="34" charset="0"/>
                <a:cs typeface="Calibri" pitchFamily="34" charset="0"/>
              </a:rPr>
              <a:t>Do you consider the release of stored energy?</a:t>
            </a:r>
          </a:p>
          <a:p>
            <a:pPr marL="342900" indent="-342900">
              <a:buFontTx/>
              <a:buAutoNum type="arabicPeriod"/>
            </a:pPr>
            <a:r>
              <a:rPr lang="en-US" sz="1200" dirty="0" smtClean="0">
                <a:solidFill>
                  <a:srgbClr val="000000"/>
                </a:solidFill>
                <a:latin typeface="Calibri" pitchFamily="34" charset="0"/>
                <a:cs typeface="Calibri" pitchFamily="34" charset="0"/>
              </a:rPr>
              <a:t>Do you always consider if you are in the ‘line of fire’?</a:t>
            </a:r>
          </a:p>
          <a:p>
            <a:pPr marL="342900" indent="-342900">
              <a:buFontTx/>
              <a:buAutoNum type="arabicPeriod"/>
            </a:pPr>
            <a:endParaRPr lang="en-US" sz="1200" dirty="0" smtClean="0">
              <a:solidFill>
                <a:srgbClr val="000000"/>
              </a:solidFill>
              <a:latin typeface="Calibri" pitchFamily="34" charset="0"/>
              <a:cs typeface="Calibri" pitchFamily="34" charset="0"/>
            </a:endParaRPr>
          </a:p>
          <a:p>
            <a:pPr marL="342900" indent="-342900"/>
            <a:endParaRPr lang="en-US" sz="1400" dirty="0" smtClean="0">
              <a:latin typeface="Calibri" pitchFamily="34" charset="0"/>
              <a:cs typeface="Calibri" pitchFamily="34" charset="0"/>
            </a:endParaRPr>
          </a:p>
          <a:p>
            <a:pPr marL="342900" indent="-342900"/>
            <a:endParaRPr lang="en-US" sz="1400" dirty="0" smtClean="0">
              <a:latin typeface="Calibri" pitchFamily="34" charset="0"/>
              <a:cs typeface="Calibri" pitchFamily="34" charset="0"/>
            </a:endParaRPr>
          </a:p>
          <a:p>
            <a:pPr marL="342900" indent="-342900">
              <a:buFont typeface="Arial" charset="0"/>
              <a:buAutoNum type="arabicPeriod"/>
            </a:pPr>
            <a:endParaRPr lang="en-US" sz="1400" dirty="0" smtClean="0">
              <a:latin typeface="Calibri" pitchFamily="34" charset="0"/>
              <a:cs typeface="Calibri" pitchFamily="34" charset="0"/>
            </a:endParaRPr>
          </a:p>
          <a:p>
            <a:pPr marL="342900" indent="-342900"/>
            <a:endParaRPr lang="en-US" sz="1400" dirty="0" smtClean="0">
              <a:latin typeface="Calibri" pitchFamily="34" charset="0"/>
              <a:cs typeface="Calibri" pitchFamily="34" charset="0"/>
            </a:endParaRPr>
          </a:p>
          <a:p>
            <a:pPr marL="342900" indent="-342900">
              <a:buFont typeface="Arial" charset="0"/>
              <a:buAutoNum type="arabicPeriod"/>
            </a:pPr>
            <a:endParaRPr lang="en-US" sz="1400" dirty="0" smtClean="0">
              <a:latin typeface="Calibri" pitchFamily="34" charset="0"/>
              <a:cs typeface="Calibri" pitchFamily="34" charset="0"/>
            </a:endParaRPr>
          </a:p>
          <a:p>
            <a:pPr marL="342900" indent="-342900"/>
            <a:endParaRPr lang="en-US" sz="1400" dirty="0" smtClean="0">
              <a:latin typeface="Calibri" pitchFamily="34" charset="0"/>
              <a:cs typeface="Calibri" pitchFamily="34" charset="0"/>
            </a:endParaRPr>
          </a:p>
          <a:p>
            <a:pPr marL="342900" indent="-342900">
              <a:buFont typeface="Arial" charset="0"/>
              <a:buAutoNum type="arabicPeriod"/>
            </a:pPr>
            <a:endParaRPr lang="en-US" sz="1400" dirty="0" smtClean="0">
              <a:latin typeface="Calibri" pitchFamily="34" charset="0"/>
              <a:cs typeface="Calibri" pitchFamily="34" charset="0"/>
            </a:endParaRPr>
          </a:p>
          <a:p>
            <a:pPr marL="342900" indent="-342900"/>
            <a:endParaRPr lang="en-US" sz="1400" dirty="0" smtClean="0">
              <a:latin typeface="Calibri" pitchFamily="34" charset="0"/>
              <a:cs typeface="Calibri" pitchFamily="34" charset="0"/>
            </a:endParaRPr>
          </a:p>
          <a:p>
            <a:pPr marL="342900" indent="-342900"/>
            <a:endParaRPr lang="en-GB" sz="1400" dirty="0" smtClean="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37137"/>
            <a:ext cx="54102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smtClean="0">
                <a:latin typeface="Calibri" pitchFamily="34" charset="0"/>
                <a:cs typeface="Calibri" pitchFamily="34" charset="0"/>
              </a:rPr>
              <a:t>While fitting a flow line the mechanical team were placing 6” pipe on two tripods to support the pipe.  At this point the mechanical foreman was walking past the pipeline at the same time as the pipeline flexed, falling from the supporting tripods landing on his right </a:t>
            </a:r>
            <a:r>
              <a:rPr lang="en-US" sz="1200" dirty="0" smtClean="0">
                <a:latin typeface="Calibri" pitchFamily="34" charset="0"/>
                <a:cs typeface="Calibri" pitchFamily="34" charset="0"/>
              </a:rPr>
              <a:t>leg resulting in a fracture to his right leg. </a:t>
            </a:r>
            <a:endParaRPr lang="en-US" sz="1200" dirty="0" smtClean="0">
              <a:latin typeface="Calibri" pitchFamily="34" charset="0"/>
              <a:cs typeface="Calibri" pitchFamily="34" charset="0"/>
            </a:endParaRPr>
          </a:p>
          <a:p>
            <a:r>
              <a:rPr lang="en-US" sz="1200" dirty="0" smtClean="0">
                <a:latin typeface="Calibri" pitchFamily="34" charset="0"/>
                <a:cs typeface="Calibri" pitchFamily="34" charset="0"/>
              </a:rPr>
              <a:t> </a:t>
            </a:r>
            <a:endParaRPr lang="en-US" sz="1200" dirty="0">
              <a:latin typeface="Calibri" pitchFamily="34" charset="0"/>
              <a:cs typeface="Calibri" pitchFamily="34" charset="0"/>
            </a:endParaRPr>
          </a:p>
        </p:txBody>
      </p:sp>
      <p:pic>
        <p:nvPicPr>
          <p:cNvPr id="22" name="Picture 21" descr="Trapped Fingers.png"/>
          <p:cNvPicPr>
            <a:picLocks noChangeAspect="1"/>
          </p:cNvPicPr>
          <p:nvPr/>
        </p:nvPicPr>
        <p:blipFill>
          <a:blip r:embed="rId5" cstate="print"/>
          <a:stretch>
            <a:fillRect/>
          </a:stretch>
        </p:blipFill>
        <p:spPr>
          <a:xfrm>
            <a:off x="468570" y="762000"/>
            <a:ext cx="681491" cy="1295400"/>
          </a:xfrm>
          <a:prstGeom prst="rect">
            <a:avLst/>
          </a:prstGeom>
        </p:spPr>
      </p:pic>
      <p:pic>
        <p:nvPicPr>
          <p:cNvPr id="23" name="Picture 2"/>
          <p:cNvPicPr>
            <a:picLocks noChangeAspect="1" noChangeArrowheads="1"/>
          </p:cNvPicPr>
          <p:nvPr/>
        </p:nvPicPr>
        <p:blipFill>
          <a:blip r:embed="rId6" cstate="print"/>
          <a:srcRect/>
          <a:stretch>
            <a:fillRect/>
          </a:stretch>
        </p:blipFill>
        <p:spPr bwMode="auto">
          <a:xfrm>
            <a:off x="5638800" y="2133600"/>
            <a:ext cx="3352800" cy="2458230"/>
          </a:xfrm>
          <a:prstGeom prst="rect">
            <a:avLst/>
          </a:prstGeom>
          <a:noFill/>
          <a:ln w="9525">
            <a:noFill/>
            <a:miter lim="800000"/>
            <a:headEnd/>
            <a:tailEnd/>
          </a:ln>
        </p:spPr>
      </p:pic>
      <p:sp>
        <p:nvSpPr>
          <p:cNvPr id="24" name="Left Arrow 23"/>
          <p:cNvSpPr/>
          <p:nvPr/>
        </p:nvSpPr>
        <p:spPr bwMode="auto">
          <a:xfrm rot="10800000">
            <a:off x="6324600" y="2133600"/>
            <a:ext cx="609600" cy="304800"/>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sp>
        <p:nvSpPr>
          <p:cNvPr id="25" name="TextBox 24"/>
          <p:cNvSpPr txBox="1"/>
          <p:nvPr/>
        </p:nvSpPr>
        <p:spPr>
          <a:xfrm>
            <a:off x="6096000" y="1905000"/>
            <a:ext cx="2590800" cy="246221"/>
          </a:xfrm>
          <a:prstGeom prst="rect">
            <a:avLst/>
          </a:prstGeom>
          <a:noFill/>
        </p:spPr>
        <p:txBody>
          <a:bodyPr wrap="square" rtlCol="0">
            <a:spAutoFit/>
          </a:bodyPr>
          <a:lstStyle/>
          <a:p>
            <a:pPr algn="ctr"/>
            <a:r>
              <a:rPr lang="en-GB" sz="1000" dirty="0" smtClean="0">
                <a:latin typeface="+mj-lt"/>
              </a:rPr>
              <a:t>Pipe direction of movement when flexed</a:t>
            </a:r>
            <a:endParaRPr lang="en-GB" sz="10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91823</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5D88EA-5F43-417B-8A80-9407E5803871}"/>
</file>

<file path=customXml/itemProps2.xml><?xml version="1.0" encoding="utf-8"?>
<ds:datastoreItem xmlns:ds="http://schemas.openxmlformats.org/officeDocument/2006/customXml" ds:itemID="{E0A37F08-CE33-4CD8-B746-8E91C7C53B49}"/>
</file>

<file path=customXml/itemProps3.xml><?xml version="1.0" encoding="utf-8"?>
<ds:datastoreItem xmlns:ds="http://schemas.openxmlformats.org/officeDocument/2006/customXml" ds:itemID="{85FDC16C-F63C-417A-BF49-6BFDCAFEB574}"/>
</file>

<file path=docProps/app.xml><?xml version="1.0" encoding="utf-8"?>
<Properties xmlns="http://schemas.openxmlformats.org/officeDocument/2006/extended-properties" xmlns:vt="http://schemas.openxmlformats.org/officeDocument/2006/docPropsVTypes">
  <Template/>
  <TotalTime>6664</TotalTime>
  <Words>166</Words>
  <Application>Microsoft Office PowerPoint</Application>
  <PresentationFormat>On-screen Show (4:3)</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mu50033</cp:lastModifiedBy>
  <cp:revision>753</cp:revision>
  <dcterms:created xsi:type="dcterms:W3CDTF">2001-05-03T06:07:08Z</dcterms:created>
  <dcterms:modified xsi:type="dcterms:W3CDTF">2017-04-05T11:46:28Z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