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CF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37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E6843-6828-4C94-81F1-7D0BA2D9A7F9}" type="datetimeFigureOut">
              <a:rPr lang="en-GB" smtClean="0"/>
              <a:pPr/>
              <a:t>05/04/2017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933D6-05B5-4F5F-A7D1-3F4682EC138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864233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454642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4B9A9-3E6D-4A8A-9914-7A2AE0EDA249}" type="datetimeFigureOut">
              <a:rPr lang="en-GB" smtClean="0"/>
              <a:pPr/>
              <a:t>05/04/2017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E951-30DD-401C-8DF4-8202C975FD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4B9A9-3E6D-4A8A-9914-7A2AE0EDA249}" type="datetimeFigureOut">
              <a:rPr lang="en-GB" smtClean="0"/>
              <a:pPr/>
              <a:t>05/04/2017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E951-30DD-401C-8DF4-8202C975FD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4B9A9-3E6D-4A8A-9914-7A2AE0EDA249}" type="datetimeFigureOut">
              <a:rPr lang="en-GB" smtClean="0"/>
              <a:pPr/>
              <a:t>05/04/2017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E951-30DD-401C-8DF4-8202C975FD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4B9A9-3E6D-4A8A-9914-7A2AE0EDA249}" type="datetimeFigureOut">
              <a:rPr lang="en-GB" smtClean="0"/>
              <a:pPr/>
              <a:t>05/04/2017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19FCE951-30DD-401C-8DF4-8202C975FD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4B9A9-3E6D-4A8A-9914-7A2AE0EDA249}" type="datetimeFigureOut">
              <a:rPr lang="en-GB" smtClean="0"/>
              <a:pPr/>
              <a:t>05/04/2017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19FCE951-30DD-401C-8DF4-8202C975FD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F24B9A9-3E6D-4A8A-9914-7A2AE0EDA249}" type="datetimeFigureOut">
              <a:rPr lang="en-GB" smtClean="0"/>
              <a:pPr/>
              <a:t>05/04/2017</a:t>
            </a:fld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FCE951-30DD-401C-8DF4-8202C975FD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FCE951-30DD-401C-8DF4-8202C975FD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4B9A9-3E6D-4A8A-9914-7A2AE0EDA249}" type="datetimeFigureOut">
              <a:rPr lang="en-GB" smtClean="0"/>
              <a:pPr/>
              <a:t>05/04/2017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E951-30DD-401C-8DF4-8202C975FD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4B9A9-3E6D-4A8A-9914-7A2AE0EDA249}" type="datetimeFigureOut">
              <a:rPr lang="en-GB" smtClean="0"/>
              <a:pPr/>
              <a:t>05/04/2017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E951-30DD-401C-8DF4-8202C975FD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4B9A9-3E6D-4A8A-9914-7A2AE0EDA249}" type="datetimeFigureOut">
              <a:rPr lang="en-GB" smtClean="0"/>
              <a:pPr/>
              <a:t>05/04/2017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E951-30DD-401C-8DF4-8202C975FD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4B9A9-3E6D-4A8A-9914-7A2AE0EDA249}" type="datetimeFigureOut">
              <a:rPr lang="en-GB" smtClean="0"/>
              <a:pPr/>
              <a:t>05/04/2017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E951-30DD-401C-8DF4-8202C975FD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4B9A9-3E6D-4A8A-9914-7A2AE0EDA249}" type="datetimeFigureOut">
              <a:rPr lang="en-GB" smtClean="0"/>
              <a:pPr/>
              <a:t>05/04/2017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E951-30DD-401C-8DF4-8202C975FD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4B9A9-3E6D-4A8A-9914-7A2AE0EDA249}" type="datetimeFigureOut">
              <a:rPr lang="en-GB" smtClean="0"/>
              <a:pPr/>
              <a:t>05/04/2017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E951-30DD-401C-8DF4-8202C975FD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4B9A9-3E6D-4A8A-9914-7A2AE0EDA249}" type="datetimeFigureOut">
              <a:rPr lang="en-GB" smtClean="0"/>
              <a:pPr/>
              <a:t>05/04/2017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E951-30DD-401C-8DF4-8202C975FD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4B9A9-3E6D-4A8A-9914-7A2AE0EDA249}" type="datetimeFigureOut">
              <a:rPr lang="en-GB" smtClean="0"/>
              <a:pPr/>
              <a:t>05/04/2017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E951-30DD-401C-8DF4-8202C975FD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4B9A9-3E6D-4A8A-9914-7A2AE0EDA249}" type="datetimeFigureOut">
              <a:rPr lang="en-GB" smtClean="0"/>
              <a:pPr/>
              <a:t>05/04/2017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CE951-30DD-401C-8DF4-8202C975FD6A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600" y="914400"/>
            <a:ext cx="4953000" cy="376256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400" b="1" dirty="0" smtClean="0">
                <a:solidFill>
                  <a:srgbClr val="333399"/>
                </a:solidFill>
                <a:latin typeface="+mj-lt"/>
              </a:rPr>
              <a:t>   14.09.2016    Incident title: Nimr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What happened?</a:t>
            </a:r>
            <a:endParaRPr lang="en-US" sz="1600" dirty="0">
              <a:solidFill>
                <a:srgbClr val="FF0000"/>
              </a:solidFill>
              <a:latin typeface="+mj-lt"/>
            </a:endParaRPr>
          </a:p>
          <a:p>
            <a:pPr algn="just" eaLnBrk="1" hangingPunct="1">
              <a:defRPr/>
            </a:pPr>
            <a:r>
              <a:rPr lang="en-US" sz="1400" dirty="0">
                <a:solidFill>
                  <a:srgbClr val="000000"/>
                </a:solidFill>
                <a:latin typeface="+mj-lt"/>
              </a:rPr>
              <a:t>The banksman was guiding a forklift, stacking bundles of gratings. As the operator lowered the bundle, the banksman placed his hand between the bundles to align a piece of </a:t>
            </a: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dunnage 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>in between. His right hand thumb was caught between the top of the </a:t>
            </a: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dunnage 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>and the metal grating bundle, crushing his thumb. </a:t>
            </a:r>
            <a:endParaRPr lang="en-US" sz="1400" dirty="0" smtClean="0">
              <a:solidFill>
                <a:srgbClr val="000000"/>
              </a:solidFill>
              <a:latin typeface="+mj-lt"/>
            </a:endParaRPr>
          </a:p>
          <a:p>
            <a:pPr eaLnBrk="1" hangingPunct="1">
              <a:defRPr/>
            </a:pPr>
            <a:endParaRPr lang="en-US" sz="1050" dirty="0" smtClean="0">
              <a:solidFill>
                <a:srgbClr val="000000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333399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1600" b="1" dirty="0">
              <a:solidFill>
                <a:srgbClr val="333399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+mj-lt"/>
              </a:rPr>
              <a:t>learning from this incident..</a:t>
            </a:r>
          </a:p>
          <a:p>
            <a:pPr marL="114300" indent="-114300">
              <a:defRPr/>
            </a:pPr>
            <a:endParaRPr lang="en-US" sz="1400" dirty="0">
              <a:latin typeface="+mj-lt"/>
              <a:cs typeface="Tahoma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300" dirty="0" smtClean="0">
                <a:latin typeface="+mj-lt"/>
              </a:rPr>
              <a:t>Plan the job and ensure availability of competent person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300" dirty="0">
                <a:latin typeface="+mj-lt"/>
              </a:rPr>
              <a:t> </a:t>
            </a:r>
            <a:r>
              <a:rPr lang="en-US" sz="1300" dirty="0" smtClean="0">
                <a:latin typeface="+mj-lt"/>
              </a:rPr>
              <a:t>Arrange required resources for the job in hand.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300" dirty="0" smtClean="0">
                <a:latin typeface="+mj-lt"/>
              </a:rPr>
              <a:t> Follow PDO lifting procedures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300" dirty="0">
                <a:latin typeface="+mj-lt"/>
              </a:rPr>
              <a:t> </a:t>
            </a:r>
            <a:r>
              <a:rPr lang="en-US" sz="1300" dirty="0" smtClean="0">
                <a:latin typeface="+mj-lt"/>
              </a:rPr>
              <a:t>Green hands shall be used under close supervision</a:t>
            </a:r>
            <a:endParaRPr lang="en-US" sz="1300" dirty="0">
              <a:latin typeface="+mj-lt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 dirty="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04800" y="5475729"/>
            <a:ext cx="4648200" cy="315471"/>
          </a:xfrm>
          <a:prstGeom prst="rect">
            <a:avLst/>
          </a:prstGeom>
          <a:solidFill>
            <a:srgbClr val="004274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-114300" algn="ctr">
              <a:defRPr/>
            </a:pPr>
            <a:r>
              <a:rPr lang="en-US" altLang="en-US" sz="1450" b="1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Never place yourself i</a:t>
            </a:r>
            <a:r>
              <a:rPr lang="en-US" altLang="en-US" sz="1450" b="1" dirty="0" smtClean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n </a:t>
            </a:r>
            <a:r>
              <a:rPr lang="en-US" altLang="en-US" sz="1450" b="1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line of fire</a:t>
            </a: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7175" y="1371600"/>
            <a:ext cx="3706812" cy="4550470"/>
            <a:chOff x="5337175" y="1371600"/>
            <a:chExt cx="3706812" cy="4550470"/>
          </a:xfrm>
        </p:grpSpPr>
        <p:pic>
          <p:nvPicPr>
            <p:cNvPr id="13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7175" y="1371600"/>
              <a:ext cx="3654425" cy="2057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6" name="Group 131"/>
            <p:cNvGrpSpPr>
              <a:grpSpLocks/>
            </p:cNvGrpSpPr>
            <p:nvPr/>
          </p:nvGrpSpPr>
          <p:grpSpPr bwMode="auto">
            <a:xfrm>
              <a:off x="8534400" y="2743200"/>
              <a:ext cx="336550" cy="544513"/>
              <a:chOff x="3504" y="544"/>
              <a:chExt cx="2287" cy="1855"/>
            </a:xfrm>
          </p:grpSpPr>
          <p:sp>
            <p:nvSpPr>
              <p:cNvPr id="26635" name="Line 129"/>
              <p:cNvSpPr>
                <a:spLocks noChangeShapeType="1"/>
              </p:cNvSpPr>
              <p:nvPr/>
            </p:nvSpPr>
            <p:spPr bwMode="auto">
              <a:xfrm>
                <a:off x="3504" y="568"/>
                <a:ext cx="2287" cy="1831"/>
              </a:xfrm>
              <a:prstGeom prst="line">
                <a:avLst/>
              </a:prstGeom>
              <a:noFill/>
              <a:ln w="1333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636" name="Line 130"/>
              <p:cNvSpPr>
                <a:spLocks noChangeShapeType="1"/>
              </p:cNvSpPr>
              <p:nvPr/>
            </p:nvSpPr>
            <p:spPr bwMode="auto">
              <a:xfrm flipV="1">
                <a:off x="3528" y="544"/>
                <a:ext cx="2144" cy="1807"/>
              </a:xfrm>
              <a:prstGeom prst="line">
                <a:avLst/>
              </a:prstGeom>
              <a:noFill/>
              <a:ln w="1333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337175" y="3836988"/>
              <a:ext cx="3706812" cy="2085082"/>
            </a:xfrm>
            <a:prstGeom prst="rect">
              <a:avLst/>
            </a:prstGeom>
          </p:spPr>
        </p:pic>
        <p:sp>
          <p:nvSpPr>
            <p:cNvPr id="26634" name="Freeform 132"/>
            <p:cNvSpPr>
              <a:spLocks/>
            </p:cNvSpPr>
            <p:nvPr/>
          </p:nvSpPr>
          <p:spPr bwMode="auto">
            <a:xfrm>
              <a:off x="8305800" y="5393323"/>
              <a:ext cx="457200" cy="457200"/>
            </a:xfrm>
            <a:custGeom>
              <a:avLst/>
              <a:gdLst>
                <a:gd name="T0" fmla="*/ 0 w 1336"/>
                <a:gd name="T1" fmla="*/ 2147483647 h 888"/>
                <a:gd name="T2" fmla="*/ 2147483647 w 1336"/>
                <a:gd name="T3" fmla="*/ 2147483647 h 888"/>
                <a:gd name="T4" fmla="*/ 2147483647 w 1336"/>
                <a:gd name="T5" fmla="*/ 0 h 888"/>
                <a:gd name="T6" fmla="*/ 0 60000 65536"/>
                <a:gd name="T7" fmla="*/ 0 60000 65536"/>
                <a:gd name="T8" fmla="*/ 0 60000 65536"/>
                <a:gd name="T9" fmla="*/ 0 w 1336"/>
                <a:gd name="T10" fmla="*/ 0 h 888"/>
                <a:gd name="T11" fmla="*/ 1336 w 1336"/>
                <a:gd name="T12" fmla="*/ 888 h 8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36" h="888">
                  <a:moveTo>
                    <a:pt x="0" y="600"/>
                  </a:moveTo>
                  <a:lnTo>
                    <a:pt x="312" y="888"/>
                  </a:lnTo>
                  <a:lnTo>
                    <a:pt x="1336" y="0"/>
                  </a:lnTo>
                </a:path>
              </a:pathLst>
            </a:custGeom>
            <a:noFill/>
            <a:ln w="13335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4" name="Right Triangle 3"/>
          <p:cNvSpPr/>
          <p:nvPr/>
        </p:nvSpPr>
        <p:spPr bwMode="auto">
          <a:xfrm rot="19804609">
            <a:off x="7425430" y="4703239"/>
            <a:ext cx="389142" cy="448829"/>
          </a:xfrm>
          <a:prstGeom prst="rtTriangle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7772400" y="5105400"/>
            <a:ext cx="481418" cy="190012"/>
          </a:xfrm>
          <a:prstGeom prst="ellipse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298543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>
              <a:defRPr/>
            </a:pPr>
            <a:r>
              <a:rPr lang="en-US" sz="1600" b="1" dirty="0" smtClean="0">
                <a:solidFill>
                  <a:srgbClr val="FF0000"/>
                </a:solidFill>
              </a:rPr>
              <a:t>As a learning from this incident and to ensure continual improvement all contract managers must review their HSE HEMP against the questions asked below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latin typeface="+mj-lt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Are all </a:t>
            </a:r>
            <a:r>
              <a:rPr lang="en-US" sz="1400" dirty="0">
                <a:latin typeface="+mj-lt"/>
                <a:sym typeface="Wingdings" pitchFamily="2" charset="2"/>
              </a:rPr>
              <a:t>Lifting </a:t>
            </a:r>
            <a:r>
              <a:rPr lang="en-US" sz="1400" dirty="0" smtClean="0">
                <a:latin typeface="+mj-lt"/>
                <a:sym typeface="Wingdings" pitchFamily="2" charset="2"/>
              </a:rPr>
              <a:t>activities identified in the HEMP?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Do you ensure that competent personnel  are assigned for the job?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Have you ensured supervision for the job?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Do your staff ensure that they are authorized </a:t>
            </a:r>
            <a:r>
              <a:rPr lang="en-US" sz="1400" dirty="0">
                <a:latin typeface="+mj-lt"/>
                <a:sym typeface="Wingdings" pitchFamily="2" charset="2"/>
              </a:rPr>
              <a:t>to carry out the task?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+mj-lt"/>
                <a:sym typeface="Wingdings" pitchFamily="2" charset="2"/>
              </a:rPr>
              <a:t>Have you created awareness on safe behavior to avoid crush points?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+mj-lt"/>
                <a:sym typeface="Wingdings" pitchFamily="2" charset="2"/>
              </a:rPr>
              <a:t>Have you trained your employees about safe work practices when they are in the ‘line of fire’?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Do your lifting procedures comply with PDO’s?</a:t>
            </a:r>
            <a:endParaRPr lang="en-US" sz="1400" dirty="0">
              <a:latin typeface="+mj-lt"/>
              <a:sym typeface="Wingdings" pitchFamily="2" charset="2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28600" y="914400"/>
            <a:ext cx="3124200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400" b="1" dirty="0" smtClean="0">
                <a:solidFill>
                  <a:srgbClr val="333399"/>
                </a:solidFill>
                <a:latin typeface="+mj-lt"/>
              </a:rPr>
              <a:t>   14.09.2016    Incident title: </a:t>
            </a:r>
            <a:r>
              <a:rPr lang="en-US" sz="1400" b="1" dirty="0" smtClean="0">
                <a:solidFill>
                  <a:srgbClr val="333399"/>
                </a:solidFill>
                <a:latin typeface="+mj-lt"/>
              </a:rPr>
              <a:t>Nimr</a:t>
            </a:r>
            <a:endParaRPr lang="en-US" sz="1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91824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DA368575-D8E1-4A0C-A495-62C1F456E084}"/>
</file>

<file path=customXml/itemProps2.xml><?xml version="1.0" encoding="utf-8"?>
<ds:datastoreItem xmlns:ds="http://schemas.openxmlformats.org/officeDocument/2006/customXml" ds:itemID="{385FE341-23D8-4F3A-920A-2EB1A690829C}"/>
</file>

<file path=customXml/itemProps3.xml><?xml version="1.0" encoding="utf-8"?>
<ds:datastoreItem xmlns:ds="http://schemas.openxmlformats.org/officeDocument/2006/customXml" ds:itemID="{71CE8D23-ED25-41B2-A5A3-0929B40A027F}"/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302</Words>
  <Application>Microsoft Office PowerPoint</Application>
  <PresentationFormat>On-screen Show (4:3)</PresentationFormat>
  <Paragraphs>35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mu95018</cp:lastModifiedBy>
  <cp:revision>4</cp:revision>
  <dcterms:created xsi:type="dcterms:W3CDTF">2017-03-22T09:18:18Z</dcterms:created>
  <dcterms:modified xsi:type="dcterms:W3CDTF">2017-04-05T05:24:50Z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