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C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E6843-6828-4C94-81F1-7D0BA2D9A7F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933D6-05B5-4F5F-A7D1-3F4682EC13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6423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5464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914400"/>
            <a:ext cx="4953000" cy="37625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  14.09.2016    Incident title: Nimr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The banksman was guiding a forklift, stacking bundles of gratings. As the operator lowered the bundle, the banksman placed his hand between the bundles to align a piece of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dunnage 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in between. His right hand thumb was caught between the top of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dunnage 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and the metal grating bundle, crushing his thumb. </a:t>
            </a:r>
            <a:endParaRPr lang="en-US" sz="1400" dirty="0" smtClean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endParaRPr lang="en-US" sz="1050" dirty="0" smtClean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>
              <a:defRPr/>
            </a:pPr>
            <a:endParaRPr lang="en-US" sz="1400" dirty="0">
              <a:latin typeface="+mj-lt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300" dirty="0" smtClean="0">
                <a:latin typeface="+mj-lt"/>
              </a:rPr>
              <a:t>Plan the job and ensure availability of competent person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300" dirty="0">
                <a:latin typeface="+mj-lt"/>
              </a:rPr>
              <a:t> </a:t>
            </a:r>
            <a:r>
              <a:rPr lang="en-US" sz="1300" dirty="0" smtClean="0">
                <a:latin typeface="+mj-lt"/>
              </a:rPr>
              <a:t>Arrange required resources for the job in hand.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</a:rPr>
              <a:t> Follow PDO lifting procedures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300" dirty="0">
                <a:latin typeface="+mj-lt"/>
              </a:rPr>
              <a:t> </a:t>
            </a:r>
            <a:r>
              <a:rPr lang="en-US" sz="1300" dirty="0" smtClean="0">
                <a:latin typeface="+mj-lt"/>
              </a:rPr>
              <a:t>Green hands shall be used under close supervision</a:t>
            </a:r>
            <a:endParaRPr lang="en-US" sz="1300" dirty="0"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475729"/>
            <a:ext cx="4648200" cy="315471"/>
          </a:xfrm>
          <a:prstGeom prst="rect">
            <a:avLst/>
          </a:prstGeom>
          <a:solidFill>
            <a:srgbClr val="004274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Never place yourself i</a:t>
            </a: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n </a:t>
            </a: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line of fire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7175" y="1371600"/>
            <a:ext cx="3706812" cy="4550470"/>
            <a:chOff x="5337175" y="1371600"/>
            <a:chExt cx="3706812" cy="4550470"/>
          </a:xfrm>
        </p:grpSpPr>
        <p:pic>
          <p:nvPicPr>
            <p:cNvPr id="1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7175" y="1371600"/>
              <a:ext cx="3654425" cy="2057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Group 131"/>
            <p:cNvGrpSpPr>
              <a:grpSpLocks/>
            </p:cNvGrpSpPr>
            <p:nvPr/>
          </p:nvGrpSpPr>
          <p:grpSpPr bwMode="auto">
            <a:xfrm>
              <a:off x="8534400" y="2743200"/>
              <a:ext cx="336550" cy="544513"/>
              <a:chOff x="3504" y="544"/>
              <a:chExt cx="2287" cy="1855"/>
            </a:xfrm>
          </p:grpSpPr>
          <p:sp>
            <p:nvSpPr>
              <p:cNvPr id="26635" name="Line 129"/>
              <p:cNvSpPr>
                <a:spLocks noChangeShapeType="1"/>
              </p:cNvSpPr>
              <p:nvPr/>
            </p:nvSpPr>
            <p:spPr bwMode="auto">
              <a:xfrm>
                <a:off x="3504" y="568"/>
                <a:ext cx="2287" cy="1831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36" name="Line 130"/>
              <p:cNvSpPr>
                <a:spLocks noChangeShapeType="1"/>
              </p:cNvSpPr>
              <p:nvPr/>
            </p:nvSpPr>
            <p:spPr bwMode="auto">
              <a:xfrm flipV="1">
                <a:off x="3528" y="544"/>
                <a:ext cx="2144" cy="1807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37175" y="3836988"/>
              <a:ext cx="3706812" cy="2085082"/>
            </a:xfrm>
            <a:prstGeom prst="rect">
              <a:avLst/>
            </a:prstGeom>
          </p:spPr>
        </p:pic>
        <p:sp>
          <p:nvSpPr>
            <p:cNvPr id="26634" name="Freeform 132"/>
            <p:cNvSpPr>
              <a:spLocks/>
            </p:cNvSpPr>
            <p:nvPr/>
          </p:nvSpPr>
          <p:spPr bwMode="auto">
            <a:xfrm>
              <a:off x="8305800" y="5393323"/>
              <a:ext cx="457200" cy="457200"/>
            </a:xfrm>
            <a:custGeom>
              <a:avLst/>
              <a:gdLst>
                <a:gd name="T0" fmla="*/ 0 w 1336"/>
                <a:gd name="T1" fmla="*/ 2147483647 h 888"/>
                <a:gd name="T2" fmla="*/ 2147483647 w 1336"/>
                <a:gd name="T3" fmla="*/ 2147483647 h 888"/>
                <a:gd name="T4" fmla="*/ 2147483647 w 1336"/>
                <a:gd name="T5" fmla="*/ 0 h 888"/>
                <a:gd name="T6" fmla="*/ 0 60000 65536"/>
                <a:gd name="T7" fmla="*/ 0 60000 65536"/>
                <a:gd name="T8" fmla="*/ 0 60000 65536"/>
                <a:gd name="T9" fmla="*/ 0 w 1336"/>
                <a:gd name="T10" fmla="*/ 0 h 888"/>
                <a:gd name="T11" fmla="*/ 1336 w 133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6" h="888">
                  <a:moveTo>
                    <a:pt x="0" y="600"/>
                  </a:moveTo>
                  <a:lnTo>
                    <a:pt x="312" y="888"/>
                  </a:lnTo>
                  <a:lnTo>
                    <a:pt x="1336" y="0"/>
                  </a:lnTo>
                </a:path>
              </a:pathLst>
            </a:custGeom>
            <a:noFill/>
            <a:ln w="1333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" name="Right Triangle 3"/>
          <p:cNvSpPr/>
          <p:nvPr/>
        </p:nvSpPr>
        <p:spPr bwMode="auto">
          <a:xfrm rot="19804609">
            <a:off x="7425430" y="4703239"/>
            <a:ext cx="389142" cy="448829"/>
          </a:xfrm>
          <a:prstGeom prst="rtTriangl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772400" y="5105400"/>
            <a:ext cx="481418" cy="190012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9854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all </a:t>
            </a:r>
            <a:r>
              <a:rPr lang="en-US" sz="1400" dirty="0">
                <a:latin typeface="+mj-lt"/>
                <a:sym typeface="Wingdings" pitchFamily="2" charset="2"/>
              </a:rPr>
              <a:t>Lifting </a:t>
            </a:r>
            <a:r>
              <a:rPr lang="en-US" sz="1400" dirty="0" smtClean="0">
                <a:latin typeface="+mj-lt"/>
                <a:sym typeface="Wingdings" pitchFamily="2" charset="2"/>
              </a:rPr>
              <a:t>activities identified in the HEMP?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ensure that competent personnel  are assigned for the job?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Have you ensured supervision for the job?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staff ensure that they are authorized </a:t>
            </a:r>
            <a:r>
              <a:rPr lang="en-US" sz="1400" dirty="0">
                <a:latin typeface="+mj-lt"/>
                <a:sym typeface="Wingdings" pitchFamily="2" charset="2"/>
              </a:rPr>
              <a:t>to carry out the task?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Have you created awareness on safe behavior to avoid crush points?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Have you trained your employees about safe work practices when they are in the ‘line of fire’?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lifting procedures comply with PDO’s?</a:t>
            </a:r>
            <a:endParaRPr lang="en-US" sz="1400" dirty="0">
              <a:latin typeface="+mj-lt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914400"/>
            <a:ext cx="312420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  14.09.2016    Incident title: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Nimr</a:t>
            </a:r>
            <a:endParaRPr lang="en-US" sz="1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91824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A368575-D8E1-4A0C-A495-62C1F456E084}"/>
</file>

<file path=customXml/itemProps2.xml><?xml version="1.0" encoding="utf-8"?>
<ds:datastoreItem xmlns:ds="http://schemas.openxmlformats.org/officeDocument/2006/customXml" ds:itemID="{385FE341-23D8-4F3A-920A-2EB1A690829C}"/>
</file>

<file path=customXml/itemProps3.xml><?xml version="1.0" encoding="utf-8"?>
<ds:datastoreItem xmlns:ds="http://schemas.openxmlformats.org/officeDocument/2006/customXml" ds:itemID="{71CE8D23-ED25-41B2-A5A3-0929B40A027F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302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4</cp:revision>
  <dcterms:created xsi:type="dcterms:W3CDTF">2017-03-22T09:18:18Z</dcterms:created>
  <dcterms:modified xsi:type="dcterms:W3CDTF">2017-04-05T05:24:50Z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