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2.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309" r:id="rId2"/>
    <p:sldId id="31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29E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5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02/04/2017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02/04/2017</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02/04/2017</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02/04/2017</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02/04/2017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 xmlns:p14="http://schemas.microsoft.com/office/powerpoint/2010/main"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02/04/2017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 xmlns:a14="http://schemas.microsoft.com/office/drawing/2010/main" val="0"/>
              </a:ext>
            </a:extLst>
          </a:blip>
          <a:srcRect/>
          <a:stretch>
            <a:fillRect/>
          </a:stretch>
        </p:blipFill>
        <p:spPr bwMode="auto">
          <a:xfrm>
            <a:off x="0" y="0"/>
            <a:ext cx="9144000" cy="68640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2"/>
          <p:cNvSpPr txBox="1">
            <a:spLocks noChangeArrowheads="1"/>
          </p:cNvSpPr>
          <p:nvPr/>
        </p:nvSpPr>
        <p:spPr bwMode="auto">
          <a:xfrm>
            <a:off x="228600" y="994654"/>
            <a:ext cx="5105400" cy="4668970"/>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mj-lt"/>
              </a:rPr>
              <a:t>Date:</a:t>
            </a:r>
            <a:r>
              <a:rPr lang="en-US" sz="1400" b="1" dirty="0">
                <a:solidFill>
                  <a:srgbClr val="333399"/>
                </a:solidFill>
                <a:latin typeface="+mj-lt"/>
              </a:rPr>
              <a:t> </a:t>
            </a:r>
            <a:r>
              <a:rPr lang="en-US" sz="1400" b="1" dirty="0" smtClean="0">
                <a:solidFill>
                  <a:srgbClr val="333399"/>
                </a:solidFill>
                <a:latin typeface="+mj-lt"/>
              </a:rPr>
              <a:t>22.09.16	Incident title: LTI foot injury</a:t>
            </a:r>
            <a:endParaRPr lang="en-US" sz="1400" b="1" dirty="0">
              <a:solidFill>
                <a:srgbClr val="FF0000"/>
              </a:solidFill>
              <a:latin typeface="+mj-lt"/>
            </a:endParaRPr>
          </a:p>
          <a:p>
            <a:pPr marL="114300" indent="-114300" algn="just">
              <a:defRPr/>
            </a:pPr>
            <a:endParaRPr lang="en-US" sz="1600" b="1" dirty="0" smtClean="0">
              <a:solidFill>
                <a:srgbClr val="FF0000"/>
              </a:solidFill>
              <a:latin typeface="+mj-lt"/>
            </a:endParaRPr>
          </a:p>
          <a:p>
            <a:pPr marL="114300" indent="-114300" algn="just">
              <a:defRPr/>
            </a:pPr>
            <a:r>
              <a:rPr lang="en-US" sz="1600" b="1" dirty="0" smtClean="0">
                <a:solidFill>
                  <a:srgbClr val="FF0000"/>
                </a:solidFill>
                <a:latin typeface="+mj-lt"/>
              </a:rPr>
              <a:t>What </a:t>
            </a:r>
            <a:r>
              <a:rPr lang="en-US" sz="1600" b="1" dirty="0">
                <a:solidFill>
                  <a:srgbClr val="FF0000"/>
                </a:solidFill>
                <a:latin typeface="+mj-lt"/>
              </a:rPr>
              <a:t>happened</a:t>
            </a:r>
            <a:r>
              <a:rPr lang="en-US" sz="1600" b="1" dirty="0" smtClean="0">
                <a:solidFill>
                  <a:srgbClr val="FF0000"/>
                </a:solidFill>
                <a:latin typeface="+mj-lt"/>
              </a:rPr>
              <a:t>?</a:t>
            </a:r>
          </a:p>
          <a:p>
            <a:pPr marL="114300" indent="-114300" algn="just">
              <a:defRPr/>
            </a:pPr>
            <a:endParaRPr lang="en-US" sz="300" dirty="0">
              <a:solidFill>
                <a:srgbClr val="FF0000"/>
              </a:solidFill>
              <a:latin typeface="+mj-lt"/>
            </a:endParaRPr>
          </a:p>
          <a:p>
            <a:pPr algn="just">
              <a:defRPr/>
            </a:pPr>
            <a:r>
              <a:rPr lang="en-US" sz="1400" dirty="0" smtClean="0">
                <a:solidFill>
                  <a:srgbClr val="000000"/>
                </a:solidFill>
                <a:latin typeface="+mj-lt"/>
              </a:rPr>
              <a:t>Whilst disconnecting the elevator from the elevator bail to lower it to the work floor using the Cat line, the driller hooked the Cat line onto the elevator and together with a floorman began to remove the retaining bolts from the link lock. As the floorman pulled the elevator bail towards him from the  side (to unlatch the elevator  from elevator bail), the elevator dropped due to a lack of tension on the Cat line landing on the floorman left foot. </a:t>
            </a:r>
          </a:p>
          <a:p>
            <a:pPr algn="just">
              <a:defRPr/>
            </a:pPr>
            <a:endParaRPr lang="en-US" altLang="en-US" sz="1200" strike="sngStrike" dirty="0" smtClean="0">
              <a:latin typeface="+mj-lt"/>
            </a:endParaRPr>
          </a:p>
          <a:p>
            <a:pPr algn="just">
              <a:defRPr/>
            </a:pPr>
            <a:endParaRPr lang="en-US" altLang="en-US" sz="1200" strike="sngStrike" dirty="0">
              <a:latin typeface="+mj-lt"/>
            </a:endParaRPr>
          </a:p>
          <a:p>
            <a:pPr marL="114300" indent="-114300" algn="just">
              <a:defRPr/>
            </a:pPr>
            <a:r>
              <a:rPr lang="en-US" sz="1600" b="1" dirty="0" smtClean="0">
                <a:solidFill>
                  <a:srgbClr val="333399"/>
                </a:solidFill>
                <a:latin typeface="+mj-lt"/>
              </a:rPr>
              <a:t>Your </a:t>
            </a:r>
            <a:r>
              <a:rPr lang="en-US" sz="1600" b="1" dirty="0">
                <a:solidFill>
                  <a:srgbClr val="333399"/>
                </a:solidFill>
                <a:latin typeface="+mj-lt"/>
              </a:rPr>
              <a:t>learning from this incident..</a:t>
            </a:r>
          </a:p>
          <a:p>
            <a:pPr marL="114300" indent="-114300" algn="just">
              <a:defRPr/>
            </a:pPr>
            <a:endParaRPr lang="en-US" sz="600" dirty="0">
              <a:solidFill>
                <a:srgbClr val="000000"/>
              </a:solidFill>
              <a:latin typeface="+mj-lt"/>
            </a:endParaRPr>
          </a:p>
          <a:p>
            <a:pPr marL="171450" lvl="0" indent="-171450" algn="just" eaLnBrk="1" fontAlgn="auto" hangingPunct="1">
              <a:spcBef>
                <a:spcPct val="20000"/>
              </a:spcBef>
              <a:spcAft>
                <a:spcPts val="0"/>
              </a:spcAft>
              <a:buFont typeface="Arial" pitchFamily="34" charset="0"/>
              <a:buChar char="•"/>
              <a:defRPr/>
            </a:pPr>
            <a:r>
              <a:rPr lang="en-US" altLang="en-US" sz="1400" dirty="0">
                <a:solidFill>
                  <a:prstClr val="black"/>
                </a:solidFill>
                <a:latin typeface="+mj-lt"/>
              </a:rPr>
              <a:t>Ensure </a:t>
            </a:r>
            <a:r>
              <a:rPr lang="en-US" altLang="en-US" sz="1400" dirty="0" smtClean="0">
                <a:solidFill>
                  <a:prstClr val="black"/>
                </a:solidFill>
                <a:latin typeface="+mj-lt"/>
              </a:rPr>
              <a:t>communication </a:t>
            </a:r>
            <a:r>
              <a:rPr lang="en-US" altLang="en-US" sz="1400" dirty="0">
                <a:solidFill>
                  <a:prstClr val="black"/>
                </a:solidFill>
                <a:latin typeface="+mj-lt"/>
              </a:rPr>
              <a:t>between the workers who are jointly participating in performing the task</a:t>
            </a:r>
          </a:p>
          <a:p>
            <a:pPr marL="171450" lvl="0" indent="-171450" algn="just" eaLnBrk="1" fontAlgn="auto" hangingPunct="1">
              <a:spcBef>
                <a:spcPct val="20000"/>
              </a:spcBef>
              <a:spcAft>
                <a:spcPts val="0"/>
              </a:spcAft>
              <a:buFont typeface="Arial" pitchFamily="34" charset="0"/>
              <a:buChar char="•"/>
              <a:defRPr/>
            </a:pPr>
            <a:r>
              <a:rPr lang="en-US" altLang="en-US" sz="1400" dirty="0">
                <a:solidFill>
                  <a:prstClr val="black"/>
                </a:solidFill>
                <a:latin typeface="+mj-lt"/>
              </a:rPr>
              <a:t>Ensure </a:t>
            </a:r>
            <a:r>
              <a:rPr lang="en-US" altLang="en-US" sz="1400" dirty="0" smtClean="0">
                <a:solidFill>
                  <a:prstClr val="black"/>
                </a:solidFill>
                <a:latin typeface="+mj-lt"/>
              </a:rPr>
              <a:t>adequate </a:t>
            </a:r>
            <a:r>
              <a:rPr lang="en-US" altLang="en-US" sz="1400" dirty="0">
                <a:solidFill>
                  <a:prstClr val="black"/>
                </a:solidFill>
                <a:latin typeface="+mj-lt"/>
              </a:rPr>
              <a:t>supervision while performing </a:t>
            </a:r>
            <a:r>
              <a:rPr lang="en-US" altLang="en-US" sz="1400" dirty="0" smtClean="0">
                <a:solidFill>
                  <a:prstClr val="black"/>
                </a:solidFill>
                <a:latin typeface="+mj-lt"/>
              </a:rPr>
              <a:t>routine </a:t>
            </a:r>
            <a:r>
              <a:rPr lang="en-US" altLang="en-US" sz="1400" dirty="0">
                <a:solidFill>
                  <a:prstClr val="black"/>
                </a:solidFill>
                <a:latin typeface="+mj-lt"/>
              </a:rPr>
              <a:t>tasks and stop the activity if </a:t>
            </a:r>
            <a:r>
              <a:rPr lang="en-US" altLang="en-US" sz="1400" dirty="0" smtClean="0">
                <a:solidFill>
                  <a:prstClr val="black"/>
                </a:solidFill>
                <a:latin typeface="+mj-lt"/>
              </a:rPr>
              <a:t>you feel it is unsafe.</a:t>
            </a:r>
          </a:p>
          <a:p>
            <a:pPr marL="171450" lvl="0" indent="-171450" algn="just" eaLnBrk="1" fontAlgn="auto" hangingPunct="1">
              <a:spcBef>
                <a:spcPct val="20000"/>
              </a:spcBef>
              <a:spcAft>
                <a:spcPts val="0"/>
              </a:spcAft>
              <a:buFont typeface="Arial" pitchFamily="34" charset="0"/>
              <a:buChar char="•"/>
              <a:defRPr/>
            </a:pPr>
            <a:r>
              <a:rPr lang="en-US" altLang="en-US" sz="1400" dirty="0" smtClean="0">
                <a:solidFill>
                  <a:prstClr val="black"/>
                </a:solidFill>
                <a:latin typeface="+mj-lt"/>
              </a:rPr>
              <a:t>Ensure all steps of an activity are covered in the </a:t>
            </a:r>
            <a:r>
              <a:rPr lang="en-US" altLang="en-US" sz="1400" dirty="0">
                <a:solidFill>
                  <a:prstClr val="black"/>
                </a:solidFill>
                <a:latin typeface="+mj-lt"/>
              </a:rPr>
              <a:t>TBT and ensure all </a:t>
            </a:r>
            <a:r>
              <a:rPr lang="en-US" altLang="en-US" sz="1400" dirty="0" smtClean="0">
                <a:solidFill>
                  <a:prstClr val="black"/>
                </a:solidFill>
                <a:latin typeface="+mj-lt"/>
              </a:rPr>
              <a:t>personnel </a:t>
            </a:r>
            <a:r>
              <a:rPr lang="en-US" altLang="en-US" sz="1400" dirty="0">
                <a:solidFill>
                  <a:prstClr val="black"/>
                </a:solidFill>
                <a:latin typeface="+mj-lt"/>
              </a:rPr>
              <a:t>understand them and have identified the hazards </a:t>
            </a:r>
            <a:r>
              <a:rPr lang="en-US" altLang="en-US" sz="1400" dirty="0" smtClean="0">
                <a:solidFill>
                  <a:prstClr val="black"/>
                </a:solidFill>
                <a:latin typeface="+mj-lt"/>
              </a:rPr>
              <a:t>involved.</a:t>
            </a:r>
            <a:endParaRPr lang="en-US" sz="1400" dirty="0">
              <a:solidFill>
                <a:srgbClr val="000000"/>
              </a:solidFill>
              <a:latin typeface="+mj-lt"/>
            </a:endParaRPr>
          </a:p>
        </p:txBody>
      </p:sp>
      <p:sp>
        <p:nvSpPr>
          <p:cNvPr id="1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dirty="0">
              <a:solidFill>
                <a:srgbClr val="FF0000"/>
              </a:solidFill>
              <a:sym typeface="Webdings" pitchFamily="18" charset="2"/>
            </a:endParaRPr>
          </a:p>
        </p:txBody>
      </p:sp>
      <p:sp>
        <p:nvSpPr>
          <p:cNvPr id="18" name="TextBox 16"/>
          <p:cNvSpPr txBox="1">
            <a:spLocks noChangeArrowheads="1"/>
          </p:cNvSpPr>
          <p:nvPr/>
        </p:nvSpPr>
        <p:spPr bwMode="auto">
          <a:xfrm>
            <a:off x="196174" y="5780529"/>
            <a:ext cx="5334000" cy="315471"/>
          </a:xfrm>
          <a:prstGeom prst="rect">
            <a:avLst/>
          </a:prstGeom>
          <a:solidFill>
            <a:srgbClr val="004274"/>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450" b="1" dirty="0" smtClean="0">
                <a:solidFill>
                  <a:srgbClr val="FFFF00"/>
                </a:solidFill>
                <a:latin typeface="+mj-lt"/>
                <a:cs typeface="Arial" panose="020B0604020202020204" pitchFamily="34" charset="0"/>
              </a:rPr>
              <a:t>Ensure cat line are under tension before removing elevator bolts</a:t>
            </a:r>
            <a:endParaRPr lang="en-US" altLang="en-US" sz="1450" b="1" dirty="0">
              <a:solidFill>
                <a:srgbClr val="FFFF00"/>
              </a:solidFill>
              <a:latin typeface="+mj-lt"/>
              <a:cs typeface="Arial" panose="020B0604020202020204" pitchFamily="34" charset="0"/>
            </a:endParaRPr>
          </a:p>
        </p:txBody>
      </p:sp>
      <p:sp>
        <p:nvSpPr>
          <p:cNvPr id="21" name="Slide Number Placeholder 12"/>
          <p:cNvSpPr>
            <a:spLocks noGrp="1"/>
          </p:cNvSpPr>
          <p:nvPr>
            <p:ph type="sldNum" sz="quarter" idx="12"/>
          </p:nvPr>
        </p:nvSpPr>
        <p:spPr>
          <a:xfrm>
            <a:off x="7010400" y="6248400"/>
            <a:ext cx="1905000" cy="457200"/>
          </a:xfrm>
          <a:noFill/>
        </p:spPr>
        <p:txBody>
          <a:bodyPr/>
          <a:lstStyle/>
          <a:p>
            <a:fld id="{DB4615DE-AE29-4DBE-9167-7BEF3C405107}" type="slidenum">
              <a:rPr lang="en-US" smtClean="0"/>
              <a:pPr/>
              <a:t>1</a:t>
            </a:fld>
            <a:endParaRPr lang="en-US" dirty="0" smtClean="0"/>
          </a:p>
        </p:txBody>
      </p:sp>
      <p:sp>
        <p:nvSpPr>
          <p:cNvPr id="22"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23" name="Picture 1"/>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562600" y="1066800"/>
            <a:ext cx="3352800" cy="2295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4" name="Line 129"/>
          <p:cNvSpPr>
            <a:spLocks noChangeShapeType="1"/>
          </p:cNvSpPr>
          <p:nvPr/>
        </p:nvSpPr>
        <p:spPr bwMode="auto">
          <a:xfrm>
            <a:off x="8350250" y="2736155"/>
            <a:ext cx="336550" cy="537468"/>
          </a:xfrm>
          <a:prstGeom prst="line">
            <a:avLst/>
          </a:prstGeom>
          <a:noFill/>
          <a:ln w="133350">
            <a:solidFill>
              <a:srgbClr val="FF0000"/>
            </a:solidFill>
            <a:round/>
            <a:headEnd/>
            <a:tailEnd/>
          </a:ln>
        </p:spPr>
        <p:txBody>
          <a:bodyPr/>
          <a:lstStyle/>
          <a:p>
            <a:endParaRPr lang="en-US" dirty="0"/>
          </a:p>
        </p:txBody>
      </p:sp>
      <p:sp>
        <p:nvSpPr>
          <p:cNvPr id="25" name="Line 130"/>
          <p:cNvSpPr>
            <a:spLocks noChangeShapeType="1"/>
          </p:cNvSpPr>
          <p:nvPr/>
        </p:nvSpPr>
        <p:spPr bwMode="auto">
          <a:xfrm flipV="1">
            <a:off x="8353782" y="2729110"/>
            <a:ext cx="315506" cy="530423"/>
          </a:xfrm>
          <a:prstGeom prst="line">
            <a:avLst/>
          </a:prstGeom>
          <a:noFill/>
          <a:ln w="133350">
            <a:solidFill>
              <a:srgbClr val="FF0000"/>
            </a:solidFill>
            <a:round/>
            <a:headEnd/>
            <a:tailEnd/>
          </a:ln>
        </p:spPr>
        <p:txBody>
          <a:bodyPr/>
          <a:lstStyle/>
          <a:p>
            <a:endParaRPr lang="en-US" dirty="0"/>
          </a:p>
        </p:txBody>
      </p:sp>
      <p:pic>
        <p:nvPicPr>
          <p:cNvPr id="26" name="Picture 2" descr="C:\Users\yazidi\AppData\Local\Microsoft\Windows\Temporary Internet Files\Content.Outlook\UCN88G6O\right way.jpg"/>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r="3116"/>
          <a:stretch/>
        </p:blipFill>
        <p:spPr bwMode="auto">
          <a:xfrm>
            <a:off x="5583677" y="3732780"/>
            <a:ext cx="3407923" cy="2287020"/>
          </a:xfrm>
          <a:prstGeom prst="rect">
            <a:avLst/>
          </a:prstGeom>
          <a:noFill/>
          <a:extLst>
            <a:ext uri="{909E8E84-426E-40DD-AFC4-6F175D3DCCD1}">
              <a14:hiddenFill xmlns:a14="http://schemas.microsoft.com/office/drawing/2010/main" xmlns="">
                <a:solidFill>
                  <a:srgbClr val="FFFFFF"/>
                </a:solidFill>
              </a14:hiddenFill>
            </a:ext>
          </a:extLst>
        </p:spPr>
      </p:pic>
      <p:sp>
        <p:nvSpPr>
          <p:cNvPr id="27" name="Freeform 132"/>
          <p:cNvSpPr>
            <a:spLocks/>
          </p:cNvSpPr>
          <p:nvPr/>
        </p:nvSpPr>
        <p:spPr bwMode="auto">
          <a:xfrm>
            <a:off x="8353782" y="525948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sp>
        <p:nvSpPr>
          <p:cNvPr id="28" name="TextBox 27"/>
          <p:cNvSpPr txBox="1"/>
          <p:nvPr/>
        </p:nvSpPr>
        <p:spPr>
          <a:xfrm>
            <a:off x="5638800" y="3352800"/>
            <a:ext cx="3200400" cy="276999"/>
          </a:xfrm>
          <a:prstGeom prst="rect">
            <a:avLst/>
          </a:prstGeom>
          <a:noFill/>
        </p:spPr>
        <p:txBody>
          <a:bodyPr wrap="square" rtlCol="0">
            <a:spAutoFit/>
          </a:bodyPr>
          <a:lstStyle/>
          <a:p>
            <a:pPr algn="ctr"/>
            <a:r>
              <a:rPr lang="en-GB" sz="1200" dirty="0" smtClean="0">
                <a:latin typeface="+mj-lt"/>
              </a:rPr>
              <a:t>Cat lines</a:t>
            </a:r>
            <a:endParaRPr lang="en-GB" sz="1200" dirty="0">
              <a:latin typeface="+mj-lt"/>
            </a:endParaRPr>
          </a:p>
        </p:txBody>
      </p:sp>
      <p:cxnSp>
        <p:nvCxnSpPr>
          <p:cNvPr id="29" name="Straight Arrow Connector 28"/>
          <p:cNvCxnSpPr/>
          <p:nvPr/>
        </p:nvCxnSpPr>
        <p:spPr bwMode="auto">
          <a:xfrm flipH="1">
            <a:off x="7239000" y="3581400"/>
            <a:ext cx="38100" cy="8382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cxnSp>
        <p:nvCxnSpPr>
          <p:cNvPr id="30" name="Straight Arrow Connector 29"/>
          <p:cNvCxnSpPr>
            <a:stCxn id="28" idx="0"/>
          </p:cNvCxnSpPr>
          <p:nvPr/>
        </p:nvCxnSpPr>
        <p:spPr bwMode="auto">
          <a:xfrm flipH="1" flipV="1">
            <a:off x="7086600" y="1828800"/>
            <a:ext cx="152400" cy="15240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1908215"/>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a:defRPr/>
            </a:pPr>
            <a:r>
              <a:rPr lang="en-US" sz="1600" b="1" dirty="0" smtClean="0">
                <a:solidFill>
                  <a:srgbClr val="FF0000"/>
                </a:solidFill>
              </a:rPr>
              <a:t>As a learning from this incident and to ensure continual improvement all contract managers must review their HSE HEMP against the questions asked below  </a:t>
            </a:r>
          </a:p>
          <a:p>
            <a:pPr marL="342900" indent="-342900">
              <a:defRPr/>
            </a:pPr>
            <a:endParaRPr lang="en-US" sz="1600" dirty="0" smtClean="0">
              <a:solidFill>
                <a:srgbClr val="0000FF"/>
              </a:solidFill>
              <a:latin typeface="Tahoma" pitchFamily="34" charset="0"/>
            </a:endParaRPr>
          </a:p>
          <a:p>
            <a:pPr marL="342900" indent="-342900">
              <a:defRPr/>
            </a:pPr>
            <a:r>
              <a:rPr lang="en-US" sz="1600" b="1" dirty="0" smtClean="0">
                <a:solidFill>
                  <a:srgbClr val="333399"/>
                </a:solidFill>
              </a:rPr>
              <a:t>Confirm </a:t>
            </a:r>
            <a:r>
              <a:rPr lang="en-US" sz="1600" b="1" dirty="0" smtClean="0">
                <a:solidFill>
                  <a:srgbClr val="333399"/>
                </a:solidFill>
              </a:rPr>
              <a:t>the following</a:t>
            </a:r>
            <a:r>
              <a:rPr lang="en-US" sz="1600" b="1" dirty="0" smtClean="0">
                <a:solidFill>
                  <a:srgbClr val="333399"/>
                </a:solidFill>
              </a:rPr>
              <a:t>:</a:t>
            </a:r>
            <a:endParaRPr lang="en-US" sz="1400" dirty="0">
              <a:solidFill>
                <a:srgbClr val="000000"/>
              </a:solidFill>
              <a:latin typeface="Arial" charset="0"/>
            </a:endParaRPr>
          </a:p>
          <a:p>
            <a:pPr marL="342900" indent="-342900" eaLnBrk="1" hangingPunct="1">
              <a:buFont typeface="+mj-lt"/>
              <a:buAutoNum type="arabicPeriod"/>
              <a:defRPr/>
            </a:pPr>
            <a:r>
              <a:rPr lang="en-US" sz="1400" dirty="0" smtClean="0">
                <a:latin typeface="+mj-lt"/>
                <a:sym typeface="Wingdings" pitchFamily="2" charset="2"/>
              </a:rPr>
              <a:t>Do your employees know who is person in charge of hoisting operation? </a:t>
            </a:r>
            <a:endParaRPr lang="en-US" sz="1400" dirty="0">
              <a:latin typeface="+mj-lt"/>
              <a:sym typeface="Wingdings" pitchFamily="2" charset="2"/>
            </a:endParaRPr>
          </a:p>
          <a:p>
            <a:pPr marL="342900" indent="-342900" eaLnBrk="1" hangingPunct="1">
              <a:buFont typeface="+mj-lt"/>
              <a:buAutoNum type="arabicPeriod"/>
              <a:defRPr/>
            </a:pPr>
            <a:r>
              <a:rPr lang="en-US" sz="1400" dirty="0" smtClean="0">
                <a:latin typeface="+mj-lt"/>
                <a:sym typeface="Wingdings" pitchFamily="2" charset="2"/>
              </a:rPr>
              <a:t>Do </a:t>
            </a:r>
            <a:r>
              <a:rPr lang="en-US" sz="1400" dirty="0">
                <a:latin typeface="+mj-lt"/>
                <a:sym typeface="Wingdings" pitchFamily="2" charset="2"/>
              </a:rPr>
              <a:t>your employees understand the term “Line of Fire” and </a:t>
            </a:r>
            <a:r>
              <a:rPr lang="en-US" sz="1400" dirty="0" smtClean="0">
                <a:latin typeface="+mj-lt"/>
                <a:sym typeface="Wingdings" pitchFamily="2" charset="2"/>
              </a:rPr>
              <a:t>the potential </a:t>
            </a:r>
            <a:r>
              <a:rPr lang="en-US" sz="1400" dirty="0">
                <a:latin typeface="+mj-lt"/>
                <a:sym typeface="Wingdings" pitchFamily="2" charset="2"/>
              </a:rPr>
              <a:t>risks </a:t>
            </a:r>
            <a:r>
              <a:rPr lang="en-US" sz="1400" dirty="0" smtClean="0">
                <a:latin typeface="+mj-lt"/>
                <a:sym typeface="Wingdings" pitchFamily="2" charset="2"/>
              </a:rPr>
              <a:t>?</a:t>
            </a:r>
            <a:endParaRPr lang="en-US" sz="1400" dirty="0">
              <a:latin typeface="+mj-lt"/>
              <a:sym typeface="Wingdings" pitchFamily="2" charset="2"/>
            </a:endParaRPr>
          </a:p>
          <a:p>
            <a:pPr marL="342900" indent="-342900" eaLnBrk="1" hangingPunct="1">
              <a:buFont typeface="+mj-lt"/>
              <a:buAutoNum type="arabicPeriod"/>
              <a:defRPr/>
            </a:pPr>
            <a:r>
              <a:rPr lang="en-US" sz="1400" dirty="0" smtClean="0">
                <a:latin typeface="+mj-lt"/>
                <a:sym typeface="Wingdings" pitchFamily="2" charset="2"/>
              </a:rPr>
              <a:t>Do </a:t>
            </a:r>
            <a:r>
              <a:rPr lang="en-US" sz="1400" dirty="0">
                <a:latin typeface="+mj-lt"/>
                <a:sym typeface="Wingdings" pitchFamily="2" charset="2"/>
              </a:rPr>
              <a:t>you adequately conduct HSE audits to prevent shortcuts /</a:t>
            </a:r>
            <a:r>
              <a:rPr lang="en-US" sz="1400" dirty="0" smtClean="0">
                <a:latin typeface="+mj-lt"/>
                <a:sym typeface="Wingdings" pitchFamily="2" charset="2"/>
              </a:rPr>
              <a:t>shortfalls</a:t>
            </a:r>
            <a:r>
              <a:rPr lang="en-US" sz="1400" dirty="0" smtClean="0">
                <a:latin typeface="+mj-lt"/>
                <a:sym typeface="Wingdings" pitchFamily="2" charset="2"/>
              </a:rPr>
              <a:t>?</a:t>
            </a:r>
            <a:endParaRPr lang="en-US" sz="1400" dirty="0">
              <a:latin typeface="+mj-lt"/>
              <a:sym typeface="Wingdings" pitchFamily="2" charset="2"/>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575258" y="847725"/>
            <a:ext cx="4093685" cy="307777"/>
          </a:xfrm>
          <a:prstGeom prst="rect">
            <a:avLst/>
          </a:prstGeom>
          <a:noFill/>
          <a:ln w="9525">
            <a:noFill/>
            <a:miter lim="800000"/>
            <a:headEnd/>
            <a:tailEnd/>
          </a:ln>
        </p:spPr>
        <p:txBody>
          <a:bodyPr wrap="none">
            <a:spAutoFit/>
          </a:bodyPr>
          <a:lstStyle/>
          <a:p>
            <a:pPr marL="114300" indent="-114300" algn="just">
              <a:defRPr/>
            </a:pPr>
            <a:r>
              <a:rPr lang="en-GB" sz="1400" b="1" dirty="0" smtClean="0">
                <a:solidFill>
                  <a:srgbClr val="333399"/>
                </a:solidFill>
              </a:rPr>
              <a:t>Date:</a:t>
            </a:r>
            <a:r>
              <a:rPr lang="en-US" sz="1400" b="1" dirty="0" smtClean="0">
                <a:solidFill>
                  <a:srgbClr val="333399"/>
                </a:solidFill>
              </a:rPr>
              <a:t> 22.09.16	Incident title: LTI foot injury</a:t>
            </a:r>
            <a:endParaRPr lang="en-US" sz="1400" b="1"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2</Language>
    <DocId xmlns="4880e4f8-4b7d-4bdd-91e3-e10d47036eca">91825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EE0891C8-6287-4893-840A-94058C1414A4}"/>
</file>

<file path=customXml/itemProps2.xml><?xml version="1.0" encoding="utf-8"?>
<ds:datastoreItem xmlns:ds="http://schemas.openxmlformats.org/officeDocument/2006/customXml" ds:itemID="{FC9FF500-41BE-4714-9008-19CD0A54074E}"/>
</file>

<file path=customXml/itemProps3.xml><?xml version="1.0" encoding="utf-8"?>
<ds:datastoreItem xmlns:ds="http://schemas.openxmlformats.org/officeDocument/2006/customXml" ds:itemID="{427B5AA7-BB3C-41B6-B130-AFB86A1F39DC}"/>
</file>

<file path=docProps/app.xml><?xml version="1.0" encoding="utf-8"?>
<Properties xmlns="http://schemas.openxmlformats.org/officeDocument/2006/extended-properties" xmlns:vt="http://schemas.openxmlformats.org/officeDocument/2006/docPropsVTypes">
  <TotalTime>265</TotalTime>
  <Words>157</Words>
  <Application>Microsoft Office PowerPoint</Application>
  <PresentationFormat>On-screen Show (4:3)</PresentationFormat>
  <Paragraphs>30</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mu55250</cp:lastModifiedBy>
  <cp:revision>47</cp:revision>
  <dcterms:created xsi:type="dcterms:W3CDTF">2016-03-28T05:48:29Z</dcterms:created>
  <dcterms:modified xsi:type="dcterms:W3CDTF">2017-04-02T09:40:17Z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