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7" r:id="rId2"/>
    <p:sldId id="30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229E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37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1B4E3-1F76-4E61-B254-1A7031AA599B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D55988-80E2-4333-8473-6782ED1C01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38CA7-92E6-41FD-A1B7-5ABDE6F17714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>
                <a:solidFill>
                  <a:srgbClr val="0033CC"/>
                </a:solidFill>
                <a:latin typeface="Arial" charset="0"/>
                <a:cs typeface="Arial" charset="0"/>
                <a:sym typeface="Wingdings" pitchFamily="2" charset="2"/>
              </a:rPr>
              <a:t>Make a list of closed questions (only ‘yes’ or ‘no’ as an answer) to ask other contractors if they have the same issues based on the management or HSE-MS failings or shortfalls identified in the investigation. Pretend you have to audit other companies to see if they could have the same issues.</a:t>
            </a:r>
            <a:endParaRPr lang="en-US" smtClean="0">
              <a:latin typeface="Arial" charset="0"/>
              <a:cs typeface="Arial" charset="0"/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B2BACC-5893-4478-93DA-688A131F8366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742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815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22528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l">
              <a:defRPr/>
            </a:pPr>
            <a:endParaRPr lang="en-US" dirty="0">
              <a:solidFill>
                <a:srgbClr val="000000"/>
              </a:solidFill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95301" y="236542"/>
            <a:ext cx="8364538" cy="6072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7952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314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5157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841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0573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4302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9089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264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F0857-E928-469E-BFE6-24CB53BD6AF5}" type="datetimeFigureOut">
              <a:rPr lang="en-US" smtClean="0"/>
              <a:pPr/>
              <a:t>05/04/2017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350295-2E69-4E2A-99BD-44AD42153746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1" name="Picture 3" descr="C:\Ruchi\Ruchi\PDO\2012\Corporate Identity\PDO ppt 2.jpg"/>
          <p:cNvPicPr>
            <a:picLocks noChangeAspect="1" noChangeArrowheads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4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166576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3" descr="C:\Users\olga.chernyshova\Desktop\IMC Contract\Incidents\2016\LTI Bahja 28 Sept.2016\Bahja\20160928_16403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762000"/>
            <a:ext cx="2808394" cy="2751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81000" y="838200"/>
            <a:ext cx="5486400" cy="4293483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14300" indent="-114300" algn="just">
              <a:defRPr/>
            </a:pPr>
            <a:r>
              <a:rPr lang="en-GB" sz="1400" b="1" dirty="0">
                <a:solidFill>
                  <a:srgbClr val="333399"/>
                </a:solidFill>
                <a:latin typeface="+mj-lt"/>
              </a:rPr>
              <a:t>Date:</a:t>
            </a:r>
            <a:r>
              <a:rPr lang="en-US" sz="1400" b="1" dirty="0">
                <a:solidFill>
                  <a:srgbClr val="333399"/>
                </a:solidFill>
                <a:latin typeface="+mj-lt"/>
              </a:rPr>
              <a:t> </a:t>
            </a:r>
            <a:r>
              <a:rPr lang="en-US" sz="1400" b="1" dirty="0" smtClean="0">
                <a:solidFill>
                  <a:srgbClr val="333399"/>
                </a:solidFill>
                <a:latin typeface="+mj-lt"/>
              </a:rPr>
              <a:t>28.09.16	Incident title: LTI Broken wrists</a:t>
            </a:r>
            <a:endParaRPr lang="en-US" sz="1400" b="1" dirty="0">
              <a:solidFill>
                <a:srgbClr val="333399"/>
              </a:solidFill>
              <a:latin typeface="+mj-lt"/>
            </a:endParaRPr>
          </a:p>
          <a:p>
            <a:pPr marL="114300" indent="-114300" algn="just">
              <a:defRPr/>
            </a:pPr>
            <a:endParaRPr lang="en-US" sz="1300" b="1" dirty="0">
              <a:solidFill>
                <a:srgbClr val="FF0000"/>
              </a:solidFill>
              <a:latin typeface="Tahoma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>
                <a:solidFill>
                  <a:srgbClr val="FF0000"/>
                </a:solidFill>
                <a:latin typeface="+mj-lt"/>
              </a:rPr>
              <a:t>What happened</a:t>
            </a:r>
            <a:r>
              <a:rPr lang="en-US" sz="1600" b="1" dirty="0" smtClean="0">
                <a:solidFill>
                  <a:srgbClr val="FF0000"/>
                </a:solidFill>
                <a:latin typeface="+mj-lt"/>
              </a:rPr>
              <a:t>?</a:t>
            </a:r>
          </a:p>
          <a:p>
            <a:pPr marL="342900" indent="-342900" eaLnBrk="1" hangingPunct="1">
              <a:defRPr/>
            </a:pPr>
            <a:r>
              <a:rPr lang="en-US" sz="1200" dirty="0" smtClean="0">
                <a:solidFill>
                  <a:srgbClr val="FF0000"/>
                </a:solidFill>
                <a:latin typeface="Arial" pitchFamily="34" charset="0"/>
              </a:rPr>
              <a:t>	</a:t>
            </a: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A store assistant was securing a load on a Hiab truck with a belt and ratchet  when the handle on the ratchet came out of its socket causing him to fall backwards landing on his hands and resulting fractures to both his </a:t>
            </a:r>
            <a:r>
              <a:rPr lang="en-US" sz="1400" smtClean="0">
                <a:solidFill>
                  <a:srgbClr val="000000"/>
                </a:solidFill>
                <a:latin typeface="+mj-lt"/>
              </a:rPr>
              <a:t>wrists</a:t>
            </a:r>
            <a:r>
              <a:rPr lang="en-US" sz="1400" smtClean="0">
                <a:solidFill>
                  <a:srgbClr val="000000"/>
                </a:solidFill>
                <a:latin typeface="+mj-lt"/>
              </a:rPr>
              <a:t>.</a:t>
            </a:r>
            <a:endParaRPr lang="en-US" sz="1400" dirty="0" smtClean="0">
              <a:solidFill>
                <a:srgbClr val="000000"/>
              </a:solidFill>
              <a:latin typeface="+mj-lt"/>
            </a:endParaRPr>
          </a:p>
          <a:p>
            <a:pPr marL="342900" indent="-342900" algn="just" eaLnBrk="1" hangingPunct="1">
              <a:defRPr/>
            </a:pPr>
            <a:endParaRPr lang="en-US" sz="1200" dirty="0" smtClean="0">
              <a:solidFill>
                <a:srgbClr val="FF0000"/>
              </a:solidFill>
              <a:latin typeface="Arial" pitchFamily="34" charset="0"/>
            </a:endParaRPr>
          </a:p>
          <a:p>
            <a:pPr marL="114300" indent="-114300" algn="just">
              <a:defRPr/>
            </a:pPr>
            <a:r>
              <a:rPr lang="en-US" sz="1600" b="1" dirty="0" smtClean="0">
                <a:solidFill>
                  <a:srgbClr val="333399"/>
                </a:solidFill>
                <a:latin typeface="+mj-lt"/>
              </a:rPr>
              <a:t>Your </a:t>
            </a:r>
            <a:r>
              <a:rPr lang="en-US" sz="1600" b="1" dirty="0">
                <a:solidFill>
                  <a:srgbClr val="333399"/>
                </a:solidFill>
                <a:latin typeface="+mj-lt"/>
              </a:rPr>
              <a:t>learning from this incident..</a:t>
            </a:r>
          </a:p>
          <a:p>
            <a:pPr marL="114300" indent="-114300" algn="just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Task allocation shall be done in line with people’s qualifications and job responsibilities.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Equipment shall be checked and maintained by qualified personnel on the regular basis.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Employees shall ruse their right to stop and intervene if they are not qualified for it and if it is not part of their role.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en-US" sz="1400" dirty="0" smtClean="0">
                <a:solidFill>
                  <a:srgbClr val="000000"/>
                </a:solidFill>
                <a:latin typeface="+mj-lt"/>
              </a:rPr>
              <a:t>Employees shall communicate their concerns to their supervisors and site management if they are given a job which is not part of their role.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14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5838825" y="1219200"/>
            <a:ext cx="1676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GB" sz="6000">
              <a:solidFill>
                <a:srgbClr val="FF0000"/>
              </a:solidFill>
              <a:sym typeface="Webdings" pitchFamily="18" charset="2"/>
            </a:endParaRPr>
          </a:p>
        </p:txBody>
      </p:sp>
      <p:sp>
        <p:nvSpPr>
          <p:cNvPr id="26628" name="TextBox 16"/>
          <p:cNvSpPr txBox="1">
            <a:spLocks noChangeArrowheads="1"/>
          </p:cNvSpPr>
          <p:nvPr/>
        </p:nvSpPr>
        <p:spPr bwMode="auto">
          <a:xfrm>
            <a:off x="228600" y="5486400"/>
            <a:ext cx="5562600" cy="323165"/>
          </a:xfrm>
          <a:prstGeom prst="rect">
            <a:avLst/>
          </a:prstGeom>
          <a:solidFill>
            <a:srgbClr val="004274"/>
          </a:solidFill>
          <a:ln w="38100">
            <a:noFill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indent="-114300" algn="ctr">
              <a:defRPr/>
            </a:pPr>
            <a:r>
              <a:rPr lang="en-US" altLang="en-US" sz="1450" b="1" dirty="0" smtClean="0">
                <a:solidFill>
                  <a:srgbClr val="FFFF00"/>
                </a:solidFill>
                <a:latin typeface="+mj-lt"/>
                <a:cs typeface="Arial" panose="020B0604020202020204" pitchFamily="34" charset="0"/>
              </a:rPr>
              <a:t>Always keep your equipment maintained</a:t>
            </a:r>
            <a:endParaRPr lang="en-US" altLang="en-US" sz="1450" b="1" dirty="0">
              <a:solidFill>
                <a:srgbClr val="FFFF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6631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6776085" y="6296025"/>
            <a:ext cx="1905000" cy="457200"/>
          </a:xfrm>
          <a:noFill/>
        </p:spPr>
        <p:txBody>
          <a:bodyPr/>
          <a:lstStyle/>
          <a:p>
            <a:fld id="{DB4615DE-AE29-4DBE-9167-7BEF3C40510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219200" y="0"/>
            <a:ext cx="70564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3600" b="1" dirty="0">
                <a:latin typeface="+mj-lt"/>
              </a:rPr>
              <a:t>PDO Second Alert</a:t>
            </a:r>
          </a:p>
        </p:txBody>
      </p:sp>
      <p:grpSp>
        <p:nvGrpSpPr>
          <p:cNvPr id="2" name="Group 131"/>
          <p:cNvGrpSpPr>
            <a:grpSpLocks/>
          </p:cNvGrpSpPr>
          <p:nvPr/>
        </p:nvGrpSpPr>
        <p:grpSpPr bwMode="auto">
          <a:xfrm>
            <a:off x="8372476" y="2787847"/>
            <a:ext cx="336550" cy="544513"/>
            <a:chOff x="3504" y="544"/>
            <a:chExt cx="2287" cy="1855"/>
          </a:xfrm>
        </p:grpSpPr>
        <p:sp>
          <p:nvSpPr>
            <p:cNvPr id="26635" name="Line 129"/>
            <p:cNvSpPr>
              <a:spLocks noChangeShapeType="1"/>
            </p:cNvSpPr>
            <p:nvPr/>
          </p:nvSpPr>
          <p:spPr bwMode="auto">
            <a:xfrm>
              <a:off x="3504" y="568"/>
              <a:ext cx="2287" cy="1831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636" name="Line 130"/>
            <p:cNvSpPr>
              <a:spLocks noChangeShapeType="1"/>
            </p:cNvSpPr>
            <p:nvPr/>
          </p:nvSpPr>
          <p:spPr bwMode="auto">
            <a:xfrm flipV="1">
              <a:off x="3528" y="544"/>
              <a:ext cx="2144" cy="1807"/>
            </a:xfrm>
            <a:prstGeom prst="line">
              <a:avLst/>
            </a:prstGeom>
            <a:noFill/>
            <a:ln w="133350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2051" name="Picture 3" descr="C:\Users\olga.chernyshova\Desktop\IMC Contract\Incidents\2016\LTI Bahja 28 Sept.2016\pic-2\IMG_1913 (3)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114800"/>
            <a:ext cx="2808394" cy="26686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6634" name="Freeform 132"/>
          <p:cNvSpPr>
            <a:spLocks/>
          </p:cNvSpPr>
          <p:nvPr/>
        </p:nvSpPr>
        <p:spPr bwMode="auto">
          <a:xfrm>
            <a:off x="8312151" y="6038850"/>
            <a:ext cx="457200" cy="457200"/>
          </a:xfrm>
          <a:custGeom>
            <a:avLst/>
            <a:gdLst>
              <a:gd name="T0" fmla="*/ 0 w 1336"/>
              <a:gd name="T1" fmla="*/ 2147483647 h 888"/>
              <a:gd name="T2" fmla="*/ 2147483647 w 1336"/>
              <a:gd name="T3" fmla="*/ 2147483647 h 888"/>
              <a:gd name="T4" fmla="*/ 2147483647 w 1336"/>
              <a:gd name="T5" fmla="*/ 0 h 888"/>
              <a:gd name="T6" fmla="*/ 0 60000 65536"/>
              <a:gd name="T7" fmla="*/ 0 60000 65536"/>
              <a:gd name="T8" fmla="*/ 0 60000 65536"/>
              <a:gd name="T9" fmla="*/ 0 w 1336"/>
              <a:gd name="T10" fmla="*/ 0 h 888"/>
              <a:gd name="T11" fmla="*/ 1336 w 133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36" h="888">
                <a:moveTo>
                  <a:pt x="0" y="600"/>
                </a:moveTo>
                <a:lnTo>
                  <a:pt x="312" y="888"/>
                </a:lnTo>
                <a:lnTo>
                  <a:pt x="1336" y="0"/>
                </a:lnTo>
              </a:path>
            </a:pathLst>
          </a:custGeom>
          <a:noFill/>
          <a:ln w="133350">
            <a:solidFill>
              <a:srgbClr val="00FF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6781800" y="1981200"/>
            <a:ext cx="1524000" cy="838200"/>
          </a:xfrm>
          <a:prstGeom prst="ellips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53200" y="3581400"/>
            <a:ext cx="17526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dirty="0" smtClean="0">
                <a:latin typeface="+mj-lt"/>
              </a:rPr>
              <a:t>Broken ratchet handle</a:t>
            </a:r>
            <a:endParaRPr lang="en-GB" sz="1100" dirty="0">
              <a:latin typeface="+mj-lt"/>
            </a:endParaRPr>
          </a:p>
        </p:txBody>
      </p:sp>
      <p:cxnSp>
        <p:nvCxnSpPr>
          <p:cNvPr id="19" name="Straight Arrow Connector 18"/>
          <p:cNvCxnSpPr>
            <a:stCxn id="15" idx="2"/>
          </p:cNvCxnSpPr>
          <p:nvPr/>
        </p:nvCxnSpPr>
        <p:spPr bwMode="auto">
          <a:xfrm flipV="1">
            <a:off x="7423997" y="2590800"/>
            <a:ext cx="119803" cy="92236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304800" y="1143000"/>
            <a:ext cx="8351838" cy="2769989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 marL="173038" indent="-173038" eaLnBrk="1" hangingPunct="1">
              <a:defRPr/>
            </a:pPr>
            <a:endParaRPr lang="en-US" sz="600" dirty="0">
              <a:solidFill>
                <a:srgbClr val="000000"/>
              </a:solidFill>
              <a:latin typeface="Arial" charset="0"/>
            </a:endParaRPr>
          </a:p>
          <a:p>
            <a:pPr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As a learning from this incident and to ensure continual improvement all contract managers must review their HSE HEMP against the questions asked below  </a:t>
            </a:r>
          </a:p>
          <a:p>
            <a:pPr marL="342900" indent="-342900" eaLnBrk="1" hangingPunct="1">
              <a:defRPr/>
            </a:pPr>
            <a:endParaRPr lang="en-US" sz="1600" b="1" dirty="0">
              <a:solidFill>
                <a:srgbClr val="FF0000"/>
              </a:solidFill>
              <a:latin typeface="Tahoma" pitchFamily="34" charset="0"/>
            </a:endParaRPr>
          </a:p>
          <a:p>
            <a:pPr marL="342900" indent="-342900" eaLnBrk="1" hangingPunct="1">
              <a:defRPr/>
            </a:pPr>
            <a:r>
              <a:rPr lang="en-US" sz="1600" b="1" dirty="0">
                <a:solidFill>
                  <a:srgbClr val="333399"/>
                </a:solidFill>
                <a:latin typeface="+mj-lt"/>
              </a:rPr>
              <a:t>Confirm the following:</a:t>
            </a:r>
          </a:p>
          <a:p>
            <a:pPr marL="342900" indent="-342900" eaLnBrk="1" hangingPunct="1">
              <a:defRPr/>
            </a:pPr>
            <a:endParaRPr lang="en-US" sz="1400" dirty="0">
              <a:solidFill>
                <a:srgbClr val="000000"/>
              </a:solidFill>
              <a:latin typeface="Arial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 smtClean="0">
                <a:latin typeface="+mj-lt"/>
                <a:sym typeface="Wingdings" pitchFamily="2" charset="2"/>
              </a:rPr>
              <a:t>Are all personnel trained for the tasks they are required to perform?</a:t>
            </a:r>
            <a:endParaRPr lang="en-US" sz="1400" dirty="0">
              <a:latin typeface="+mj-lt"/>
              <a:sym typeface="Wingdings" pitchFamily="2" charset="2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 smtClean="0">
                <a:latin typeface="+mj-lt"/>
                <a:sym typeface="Wingdings" pitchFamily="2" charset="2"/>
              </a:rPr>
              <a:t>Are people assigned for the tasks correctly, based on their responsibilities and qualifications? </a:t>
            </a:r>
            <a:endParaRPr lang="en-US" sz="1400" dirty="0">
              <a:latin typeface="+mj-lt"/>
              <a:sym typeface="Wingdings" pitchFamily="2" charset="2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 smtClean="0">
                <a:latin typeface="+mj-lt"/>
                <a:sym typeface="Wingdings" pitchFamily="2" charset="2"/>
              </a:rPr>
              <a:t>Is there is a clear line of communication between workforce and supervisors? </a:t>
            </a:r>
            <a:endParaRPr lang="en-US" sz="1400" dirty="0">
              <a:latin typeface="+mj-lt"/>
              <a:sym typeface="Wingdings" pitchFamily="2" charset="2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 smtClean="0">
                <a:latin typeface="+mj-lt"/>
                <a:sym typeface="Wingdings" pitchFamily="2" charset="2"/>
              </a:rPr>
              <a:t>Are people empowered to say “No” to the jobs they are not qualified for? </a:t>
            </a:r>
            <a:endParaRPr lang="en-US" sz="1400" dirty="0">
              <a:latin typeface="+mj-lt"/>
              <a:sym typeface="Wingdings" pitchFamily="2" charset="2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 smtClean="0">
                <a:latin typeface="+mj-lt"/>
                <a:sym typeface="Wingdings" pitchFamily="2" charset="2"/>
              </a:rPr>
              <a:t>Does site management fully support the empowerment to stop?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 smtClean="0">
                <a:latin typeface="+mj-lt"/>
                <a:sym typeface="Wingdings" pitchFamily="2" charset="2"/>
              </a:rPr>
              <a:t>Do you ensure that regular inspections/ maintenance are implemented for load securing equipment?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2700" y="-228600"/>
            <a:ext cx="8920163" cy="990600"/>
            <a:chOff x="9" y="-144"/>
            <a:chExt cx="6087" cy="624"/>
          </a:xfrm>
        </p:grpSpPr>
        <p:sp>
          <p:nvSpPr>
            <p:cNvPr id="27654" name="Rectangle 8"/>
            <p:cNvSpPr>
              <a:spLocks noChangeArrowheads="1"/>
            </p:cNvSpPr>
            <p:nvPr/>
          </p:nvSpPr>
          <p:spPr bwMode="auto">
            <a:xfrm>
              <a:off x="288" y="144"/>
              <a:ext cx="5184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eaLnBrk="1" hangingPunct="1"/>
              <a:endParaRPr lang="en-GB" sz="20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7414" name="Text Box 12"/>
            <p:cNvSpPr txBox="1">
              <a:spLocks noChangeArrowheads="1"/>
            </p:cNvSpPr>
            <p:nvPr/>
          </p:nvSpPr>
          <p:spPr bwMode="auto">
            <a:xfrm>
              <a:off x="676" y="0"/>
              <a:ext cx="4815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lang="en-GB" sz="3600" b="1" dirty="0">
                  <a:latin typeface="+mj-lt"/>
                </a:rPr>
                <a:t>Management self audit </a:t>
              </a:r>
            </a:p>
          </p:txBody>
        </p:sp>
        <p:sp>
          <p:nvSpPr>
            <p:cNvPr id="27656" name="Text Box 13"/>
            <p:cNvSpPr txBox="1">
              <a:spLocks noChangeArrowheads="1"/>
            </p:cNvSpPr>
            <p:nvPr/>
          </p:nvSpPr>
          <p:spPr bwMode="auto">
            <a:xfrm>
              <a:off x="9" y="0"/>
              <a:ext cx="1144" cy="17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10000"/>
                </a:spcBef>
              </a:pPr>
              <a:endParaRPr lang="en-GB" sz="1200" b="1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27657" name="WordArt 14"/>
            <p:cNvSpPr>
              <a:spLocks noChangeArrowheads="1" noChangeShapeType="1" noTextEdit="1"/>
            </p:cNvSpPr>
            <p:nvPr/>
          </p:nvSpPr>
          <p:spPr bwMode="auto">
            <a:xfrm>
              <a:off x="5448" y="-144"/>
              <a:ext cx="648" cy="576"/>
            </a:xfrm>
            <a:prstGeom prst="rect">
              <a:avLst/>
            </a:prstGeom>
          </p:spPr>
          <p:txBody>
            <a:bodyPr spcFirstLastPara="1" wrap="none" fromWordArt="1">
              <a:prstTxWarp prst="textArchDown">
                <a:avLst>
                  <a:gd name="adj" fmla="val 0"/>
                </a:avLst>
              </a:prstTxWarp>
            </a:bodyPr>
            <a:lstStyle/>
            <a:p>
              <a:pPr algn="ctr"/>
              <a:endPara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/>
                <a:cs typeface="Arial"/>
              </a:endParaRPr>
            </a:p>
          </p:txBody>
        </p:sp>
      </p:grpSp>
      <p:sp>
        <p:nvSpPr>
          <p:cNvPr id="27652" name="Slide Number Placeholder 8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38B89D-F213-4B22-83B0-682ADC9DB09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381000" y="847723"/>
            <a:ext cx="43253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114300" indent="-114300" algn="just">
              <a:defRPr/>
            </a:pPr>
            <a:r>
              <a:rPr lang="en-GB" sz="1400" b="1" dirty="0" smtClean="0">
                <a:solidFill>
                  <a:srgbClr val="333399"/>
                </a:solidFill>
                <a:latin typeface="+mj-lt"/>
              </a:rPr>
              <a:t>Date:</a:t>
            </a:r>
            <a:r>
              <a:rPr lang="en-US" sz="1400" b="1" dirty="0" smtClean="0">
                <a:solidFill>
                  <a:srgbClr val="333399"/>
                </a:solidFill>
                <a:latin typeface="+mj-lt"/>
              </a:rPr>
              <a:t> 28.09.16	Incident title: LTI Broken wrists</a:t>
            </a:r>
            <a:endParaRPr lang="en-US" sz="1400" b="1" dirty="0">
              <a:solidFill>
                <a:srgbClr val="333399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Image" ma:contentTypeID="0x0101009148F5A04DDD49CBA7127AADA5FB792B00AADE34325A8B49CDA8BB4DB53328F214009C4067D375EDA046866D1CFD34BA6725" ma:contentTypeVersion="4" ma:contentTypeDescription="Upload an image." ma:contentTypeScope="" ma:versionID="5568808217e8896a20d35b78a187a54b">
  <xsd:schema xmlns:xsd="http://www.w3.org/2001/XMLSchema" xmlns:xs="http://www.w3.org/2001/XMLSchema" xmlns:p="http://schemas.microsoft.com/office/2006/metadata/properties" xmlns:ns1="http://schemas.microsoft.com/sharepoint/v3" xmlns:ns2="4880E4F8-4B7D-4BDD-91E3-E10D47036ECA" xmlns:ns3="http://schemas.microsoft.com/sharepoint/v3/fields" xmlns:ns4="4880e4f8-4b7d-4bdd-91e3-e10d47036eca" xmlns:ns5="9d51eac6-a7d5-47f5-a119-63d146adb134" targetNamespace="http://schemas.microsoft.com/office/2006/metadata/properties" ma:root="true" ma:fieldsID="95b9b289a8e8f4d106e4c69b136198e4" ns1:_="" ns2:_="" ns3:_="" ns4:_="" ns5:_="">
    <xsd:import namespace="http://schemas.microsoft.com/sharepoint/v3"/>
    <xsd:import namespace="4880E4F8-4B7D-4BDD-91E3-E10D47036ECA"/>
    <xsd:import namespace="http://schemas.microsoft.com/sharepoint/v3/fields"/>
    <xsd:import namespace="4880e4f8-4b7d-4bdd-91e3-e10d47036eca"/>
    <xsd:import namespace="9d51eac6-a7d5-47f5-a119-63d146adb134"/>
    <xsd:element name="properties">
      <xsd:complexType>
        <xsd:sequence>
          <xsd:element name="documentManagement">
            <xsd:complexType>
              <xsd:all>
                <xsd:element ref="ns1:FileRef" minOccurs="0"/>
                <xsd:element ref="ns1:File_x0020_Type" minOccurs="0"/>
                <xsd:element ref="ns1:HTML_x0020_File_x0020_Type" minOccurs="0"/>
                <xsd:element ref="ns1:FSObjType" minOccurs="0"/>
                <xsd:element ref="ns2:ThumbnailExists" minOccurs="0"/>
                <xsd:element ref="ns2:PreviewExists" minOccurs="0"/>
                <xsd:element ref="ns2:ImageWidth" minOccurs="0"/>
                <xsd:element ref="ns2:ImageHeight" minOccurs="0"/>
                <xsd:element ref="ns2:ImageCreateDate" minOccurs="0"/>
                <xsd:element ref="ns3:wic_System_Copyright" minOccurs="0"/>
                <xsd:element ref="ns4:Language" minOccurs="0"/>
                <xsd:element ref="ns4:DocId" minOccurs="0"/>
                <xsd:element ref="ns5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FileRef" ma:index="8" nillable="true" ma:displayName="URL Path" ma:hidden="true" ma:list="Docs" ma:internalName="FileRef" ma:readOnly="true" ma:showField="FullUrl">
      <xsd:simpleType>
        <xsd:restriction base="dms:Lookup"/>
      </xsd:simpleType>
    </xsd:element>
    <xsd:element name="File_x0020_Type" ma:index="9" nillable="true" ma:displayName="File Type" ma:hidden="true" ma:internalName="File_x0020_Type" ma:readOnly="true">
      <xsd:simpleType>
        <xsd:restriction base="dms:Text"/>
      </xsd:simpleType>
    </xsd:element>
    <xsd:element name="HTML_x0020_File_x0020_Type" ma:index="10" nillable="true" ma:displayName="HTML File Type" ma:hidden="true" ma:internalName="HTML_x0020_File_x0020_Type" ma:readOnly="true">
      <xsd:simpleType>
        <xsd:restriction base="dms:Text"/>
      </xsd:simpleType>
    </xsd:element>
    <xsd:element name="FSObjType" ma:index="11" nillable="true" ma:displayName="Item Type" ma:hidden="true" ma:list="Docs" ma:internalName="FSObjType" ma:readOnly="true" ma:showField="FSType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ThumbnailExists" ma:index="18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19" nillable="true" ma:displayName="Preview Exists" ma:default="FALSE" ma:hidden="true" ma:internalName="PreviewExists" ma:readOnly="true">
      <xsd:simpleType>
        <xsd:restriction base="dms:Boolean"/>
      </xsd:simpleType>
    </xsd:element>
    <xsd:element name="ImageWidth" ma:index="20" nillable="true" ma:displayName="Width" ma:internalName="ImageWidth" ma:readOnly="true">
      <xsd:simpleType>
        <xsd:restriction base="dms:Unknown"/>
      </xsd:simpleType>
    </xsd:element>
    <xsd:element name="ImageHeight" ma:index="22" nillable="true" ma:displayName="Height" ma:internalName="ImageHeight" ma:readOnly="true">
      <xsd:simpleType>
        <xsd:restriction base="dms:Unknown"/>
      </xsd:simpleType>
    </xsd:element>
    <xsd:element name="ImageCreateDate" ma:index="25" nillable="true" ma:displayName="Date Picture Taken" ma:format="DateTime" ma:hidden="true" ma:internalName="ImageCreate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wic_System_Copyright" ma:index="26" nillable="true" ma:displayName="Copyright" ma:internalName="wic_System_Copyright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0e4f8-4b7d-4bdd-91e3-e10d47036eca" elementFormDefault="qualified">
    <xsd:import namespace="http://schemas.microsoft.com/office/2006/documentManagement/types"/>
    <xsd:import namespace="http://schemas.microsoft.com/office/infopath/2007/PartnerControls"/>
    <xsd:element name="Language" ma:index="27" nillable="true" ma:displayName="Language" ma:default="English 1" ma:format="Dropdown" ma:internalName="Language">
      <xsd:simpleType>
        <xsd:restriction base="dms:Choice">
          <xsd:enumeration value="English"/>
          <xsd:enumeration value="Arabic"/>
          <xsd:enumeration value="Hindi"/>
          <xsd:enumeration value="English 1"/>
          <xsd:enumeration value="English 2"/>
          <xsd:enumeration value="Arabic 1"/>
          <xsd:enumeration value="Arabic 2"/>
          <xsd:enumeration value="Hindi 1"/>
          <xsd:enumeration value="Hindi 2"/>
          <xsd:enumeration value="Malayalam 1"/>
          <xsd:enumeration value="Malayalam 2"/>
        </xsd:restriction>
      </xsd:simpleType>
    </xsd:element>
    <xsd:element name="DocId" ma:index="28" nillable="true" ma:displayName="DocId" ma:list="{9de017a3-70b4-41a0-b3a1-4f7a098545da}" ma:internalName="DocId" ma:showField="ID" ma:web="9d51eac6-a7d5-47f5-a119-63d146adb134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51eac6-a7d5-47f5-a119-63d146adb134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 ma:index="24" ma:displayName="Author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23" ma:displayName="Comments"/>
        <xsd:element name="keywords" minOccurs="0" maxOccurs="1" type="xsd:string" ma:index="14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anguage xmlns="4880e4f8-4b7d-4bdd-91e3-e10d47036eca">English 1</Language>
    <DocId xmlns="4880e4f8-4b7d-4bdd-91e3-e10d47036eca">91826</DocId>
    <ImageCreateDate xmlns="4880E4F8-4B7D-4BDD-91E3-E10D47036ECA" xsi:nil="true"/>
    <wic_System_Copyright xmlns="http://schemas.microsoft.com/sharepoint/v3/fields" xsi:nil="true"/>
  </documentManagement>
</p:properties>
</file>

<file path=customXml/itemProps1.xml><?xml version="1.0" encoding="utf-8"?>
<ds:datastoreItem xmlns:ds="http://schemas.openxmlformats.org/officeDocument/2006/customXml" ds:itemID="{6F52EE41-0626-4083-90CE-F0618CCD7C4A}"/>
</file>

<file path=customXml/itemProps2.xml><?xml version="1.0" encoding="utf-8"?>
<ds:datastoreItem xmlns:ds="http://schemas.openxmlformats.org/officeDocument/2006/customXml" ds:itemID="{DD2E21B7-F86B-425B-A19F-FB4075D569ED}"/>
</file>

<file path=customXml/itemProps3.xml><?xml version="1.0" encoding="utf-8"?>
<ds:datastoreItem xmlns:ds="http://schemas.openxmlformats.org/officeDocument/2006/customXml" ds:itemID="{0F31F06B-3F33-4DF5-B2AF-08E2DC96990F}"/>
</file>

<file path=docProps/app.xml><?xml version="1.0" encoding="utf-8"?>
<Properties xmlns="http://schemas.openxmlformats.org/officeDocument/2006/extended-properties" xmlns:vt="http://schemas.openxmlformats.org/officeDocument/2006/docPropsVTypes">
  <TotalTime>246</TotalTime>
  <Words>195</Words>
  <Application>Microsoft Office PowerPoint</Application>
  <PresentationFormat>On-screen Show (4:3)</PresentationFormat>
  <Paragraphs>33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Theme1</vt:lpstr>
      <vt:lpstr>Slide 1</vt:lpstr>
      <vt:lpstr>Slide 2</vt:lpstr>
    </vt:vector>
  </TitlesOfParts>
  <Company>PDO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MU61323</dc:creator>
  <cp:lastModifiedBy>mu95018</cp:lastModifiedBy>
  <cp:revision>51</cp:revision>
  <dcterms:created xsi:type="dcterms:W3CDTF">2016-03-28T05:48:29Z</dcterms:created>
  <dcterms:modified xsi:type="dcterms:W3CDTF">2017-04-05T05:40:16Z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0x0101009148F5A04DDD49CBA7127AADA5FB792B00AADE34325A8B49CDA8BB4DB53328F214009C4067D375EDA046866D1CFD34BA6725</vt:lpwstr>
  </property>
</Properties>
</file>