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11" r:id="rId2"/>
    <p:sldId id="31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29E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37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05/04/2017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05/04/2017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05/04/2017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05/04/2017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05/04/2017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05/04/2017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Placeholder 17"/>
          <p:cNvPicPr>
            <a:picLocks noChangeAspect="1"/>
          </p:cNvPicPr>
          <p:nvPr/>
        </p:nvPicPr>
        <p:blipFill>
          <a:blip r:embed="rId3" cstate="print">
            <a:extLst>
              <a:ext uri="{28A0092B-C50C-407E-A947-70E740481C1C}">
                <a14:useLocalDpi xmlns:a14="http://schemas.microsoft.com/office/drawing/2010/main" xmlns="" val="0"/>
              </a:ext>
            </a:extLst>
          </a:blip>
          <a:srcRect l="1613" r="1613"/>
          <a:stretch>
            <a:fillRect/>
          </a:stretch>
        </p:blipFill>
        <p:spPr>
          <a:xfrm>
            <a:off x="5943600" y="3810000"/>
            <a:ext cx="3048000" cy="2362200"/>
          </a:xfrm>
          <a:prstGeom prst="rect">
            <a:avLst/>
          </a:prstGeom>
        </p:spPr>
      </p:pic>
      <p:pic>
        <p:nvPicPr>
          <p:cNvPr id="32" name="Picture Placeholder 16"/>
          <p:cNvPicPr>
            <a:picLocks noChangeAspect="1"/>
          </p:cNvPicPr>
          <p:nvPr/>
        </p:nvPicPr>
        <p:blipFill>
          <a:blip r:embed="rId4" cstate="print">
            <a:extLst>
              <a:ext uri="{28A0092B-C50C-407E-A947-70E740481C1C}">
                <a14:useLocalDpi xmlns:a14="http://schemas.microsoft.com/office/drawing/2010/main" xmlns="" val="0"/>
              </a:ext>
            </a:extLst>
          </a:blip>
          <a:srcRect t="11250" b="11250"/>
          <a:stretch>
            <a:fillRect/>
          </a:stretch>
        </p:blipFill>
        <p:spPr>
          <a:xfrm>
            <a:off x="5943600" y="1143000"/>
            <a:ext cx="3048000" cy="2362200"/>
          </a:xfrm>
          <a:prstGeom prst="rect">
            <a:avLst/>
          </a:prstGeom>
        </p:spPr>
      </p:pic>
      <p:sp>
        <p:nvSpPr>
          <p:cNvPr id="33" name="Oval 32"/>
          <p:cNvSpPr/>
          <p:nvPr/>
        </p:nvSpPr>
        <p:spPr>
          <a:xfrm rot="19547213">
            <a:off x="6157821" y="4987895"/>
            <a:ext cx="1752600" cy="2545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8610600" y="4495800"/>
            <a:ext cx="304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9" name="Text Box 2"/>
          <p:cNvSpPr txBox="1">
            <a:spLocks noChangeArrowheads="1"/>
          </p:cNvSpPr>
          <p:nvPr/>
        </p:nvSpPr>
        <p:spPr bwMode="auto">
          <a:xfrm>
            <a:off x="381000" y="1066800"/>
            <a:ext cx="5257800" cy="5186035"/>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29.09.2016     </a:t>
            </a:r>
            <a:r>
              <a:rPr lang="en-US" sz="1200" b="1" dirty="0" smtClean="0">
                <a:solidFill>
                  <a:srgbClr val="333399"/>
                </a:solidFill>
                <a:latin typeface="Tahoma" pitchFamily="34" charset="0"/>
              </a:rPr>
              <a:t>Incident: LTI</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p>
          <a:p>
            <a:pPr marL="114300" indent="-114300" algn="just">
              <a:defRPr/>
            </a:pPr>
            <a:endParaRPr lang="en-US" sz="1600" dirty="0">
              <a:solidFill>
                <a:srgbClr val="FF0000"/>
              </a:solidFill>
              <a:latin typeface="Tahoma" pitchFamily="34" charset="0"/>
            </a:endParaRPr>
          </a:p>
          <a:p>
            <a:pPr marL="0" indent="0" algn="just"/>
            <a:r>
              <a:rPr lang="en-US" sz="1400" dirty="0">
                <a:latin typeface="+mj-lt"/>
              </a:rPr>
              <a:t>While preparing the rig floor for RIH SR String, the Roustabout was installing the hand rail. The Driller noticed, that the rig floor slips </a:t>
            </a:r>
            <a:r>
              <a:rPr lang="en-US" sz="1400" dirty="0" smtClean="0">
                <a:latin typeface="+mj-lt"/>
              </a:rPr>
              <a:t>(</a:t>
            </a:r>
            <a:r>
              <a:rPr lang="en-US" sz="1400" dirty="0">
                <a:latin typeface="+mj-lt"/>
              </a:rPr>
              <a:t>part of the Safety </a:t>
            </a:r>
            <a:r>
              <a:rPr lang="en-US" sz="1400" dirty="0" smtClean="0">
                <a:latin typeface="+mj-lt"/>
              </a:rPr>
              <a:t>Floor) cover </a:t>
            </a:r>
            <a:r>
              <a:rPr lang="en-US" sz="1400" dirty="0">
                <a:latin typeface="+mj-lt"/>
              </a:rPr>
              <a:t>was not set. He instructed the Roustabout to install the Safety Floor Cover. The Safety Floor Cover was hanging on the winch line beside the v-door. The Driller started to raise the Safety Floor Cover by operating the winch line. The Safety Floor Cover got stuck on the rig floor. The Roustabout stepped in and tried to release it by pushing the winch line. As it was under tension it released and hit the Roustabout near his lips. </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defRPr/>
            </a:pPr>
            <a:endParaRPr lang="en-US" sz="1050" dirty="0">
              <a:solidFill>
                <a:srgbClr val="0000FF"/>
              </a:solidFill>
              <a:latin typeface="Arial" charset="0"/>
              <a:cs typeface="Tahoma" pitchFamily="34" charset="0"/>
            </a:endParaRPr>
          </a:p>
          <a:p>
            <a:pPr marL="171450" indent="-171450">
              <a:buFont typeface="Arial" pitchFamily="34" charset="0"/>
              <a:buChar char="•"/>
              <a:defRPr/>
            </a:pPr>
            <a:r>
              <a:rPr lang="en-US" sz="1400" dirty="0">
                <a:latin typeface="+mj-lt"/>
                <a:cs typeface="Tahoma" pitchFamily="34" charset="0"/>
              </a:rPr>
              <a:t>Ensure proper planning of Lifting Operations</a:t>
            </a:r>
          </a:p>
          <a:p>
            <a:pPr marL="171450" indent="-171450">
              <a:buFont typeface="Arial" pitchFamily="34" charset="0"/>
              <a:buChar char="•"/>
              <a:defRPr/>
            </a:pPr>
            <a:r>
              <a:rPr lang="en-US" sz="1400" dirty="0">
                <a:latin typeface="+mj-lt"/>
                <a:cs typeface="Tahoma" pitchFamily="34" charset="0"/>
              </a:rPr>
              <a:t>Use the correct Lifting Method (tag line)</a:t>
            </a:r>
          </a:p>
          <a:p>
            <a:pPr marL="171450" indent="-171450">
              <a:buFont typeface="Arial" pitchFamily="34" charset="0"/>
              <a:buChar char="•"/>
              <a:defRPr/>
            </a:pPr>
            <a:r>
              <a:rPr lang="en-US" sz="1400" dirty="0">
                <a:latin typeface="+mj-lt"/>
                <a:cs typeface="Tahoma" pitchFamily="34" charset="0"/>
              </a:rPr>
              <a:t>Stay out of the Line of Fire</a:t>
            </a:r>
          </a:p>
          <a:p>
            <a:pPr marL="171450" indent="-171450">
              <a:buFont typeface="Arial" pitchFamily="34" charset="0"/>
              <a:buChar char="•"/>
              <a:defRPr/>
            </a:pPr>
            <a:r>
              <a:rPr lang="en-US" sz="1400" dirty="0">
                <a:latin typeface="+mj-lt"/>
                <a:cs typeface="Tahoma" pitchFamily="34" charset="0"/>
              </a:rPr>
              <a:t>Never block the view of the operator with your body</a:t>
            </a:r>
          </a:p>
          <a:p>
            <a:pPr marL="171450" indent="-171450">
              <a:buFont typeface="Arial" pitchFamily="34" charset="0"/>
              <a:buChar char="•"/>
              <a:defRPr/>
            </a:pPr>
            <a:r>
              <a:rPr lang="en-US" sz="1400" dirty="0">
                <a:latin typeface="+mj-lt"/>
                <a:cs typeface="Tahoma" pitchFamily="34" charset="0"/>
              </a:rPr>
              <a:t>Immediately STOP if you cannot see the load or the banksmen</a:t>
            </a: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04800" y="5909846"/>
            <a:ext cx="5181600" cy="338554"/>
          </a:xfrm>
          <a:prstGeom prst="rect">
            <a:avLst/>
          </a:prstGeom>
          <a:solidFill>
            <a:srgbClr val="2929E5"/>
          </a:solidFill>
          <a:ln w="9525">
            <a:noFill/>
            <a:miter lim="800000"/>
            <a:headEnd/>
            <a:tailEnd/>
          </a:ln>
        </p:spPr>
        <p:txBody>
          <a:bodyPr>
            <a:spAutoFit/>
          </a:bodyPr>
          <a:lstStyle/>
          <a:p>
            <a:pPr algn="ctr"/>
            <a:r>
              <a:rPr lang="en-US" sz="1600" dirty="0">
                <a:solidFill>
                  <a:srgbClr val="FFFF00"/>
                </a:solidFill>
                <a:latin typeface="Tahoma" pitchFamily="34" charset="0"/>
              </a:rPr>
              <a:t>Use the correct Lifting method – Use a tagline</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457200" y="1337370"/>
            <a:ext cx="8351838" cy="353943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have designated and specially designed Tag lines available on each worksite?</a:t>
            </a:r>
          </a:p>
          <a:p>
            <a:pPr marL="342900" indent="-342900" eaLnBrk="1" hangingPunct="1">
              <a:buFont typeface="+mj-lt"/>
              <a:buAutoNum type="arabicPeriod"/>
              <a:defRPr/>
            </a:pPr>
            <a:r>
              <a:rPr lang="en-US" sz="1400" dirty="0">
                <a:solidFill>
                  <a:srgbClr val="0033CC"/>
                </a:solidFill>
                <a:latin typeface="+mj-lt"/>
                <a:sym typeface="Wingdings" pitchFamily="2" charset="2"/>
              </a:rPr>
              <a:t>Have you trained your staff on hoisting operations with winch lines and the usage of tag lines?</a:t>
            </a:r>
          </a:p>
          <a:p>
            <a:pPr marL="342900" indent="-342900" eaLnBrk="1" hangingPunct="1">
              <a:buFont typeface="+mj-lt"/>
              <a:buAutoNum type="arabicPeriod"/>
              <a:defRPr/>
            </a:pPr>
            <a:r>
              <a:rPr lang="en-US" sz="1400" dirty="0">
                <a:solidFill>
                  <a:srgbClr val="0033CC"/>
                </a:solidFill>
                <a:latin typeface="+mj-lt"/>
                <a:sym typeface="Wingdings" pitchFamily="2" charset="2"/>
              </a:rPr>
              <a:t>Do you have standard lifting plans in place for winch line operations?</a:t>
            </a:r>
          </a:p>
          <a:p>
            <a:pPr marL="342900" indent="-342900" eaLnBrk="1" hangingPunct="1">
              <a:buFont typeface="+mj-lt"/>
              <a:buAutoNum type="arabicPeriod"/>
              <a:defRPr/>
            </a:pPr>
            <a:r>
              <a:rPr lang="en-US" sz="1400" dirty="0">
                <a:solidFill>
                  <a:srgbClr val="0033CC"/>
                </a:solidFill>
                <a:latin typeface="+mj-lt"/>
                <a:sym typeface="Wingdings" pitchFamily="2" charset="2"/>
              </a:rPr>
              <a:t>Do you have a SOP for winch line operations?</a:t>
            </a:r>
          </a:p>
          <a:p>
            <a:pPr marL="342900" indent="-342900" eaLnBrk="1" hangingPunct="1">
              <a:buFont typeface="+mj-lt"/>
              <a:buAutoNum type="arabicPeriod"/>
              <a:defRPr/>
            </a:pPr>
            <a:r>
              <a:rPr lang="en-US" sz="1400" dirty="0">
                <a:solidFill>
                  <a:srgbClr val="0033CC"/>
                </a:solidFill>
                <a:latin typeface="+mj-lt"/>
                <a:sym typeface="Wingdings" pitchFamily="2" charset="2"/>
              </a:rPr>
              <a:t>Does your HEMP / JSA / Risk Register contain the hazards associated with winch line operations?</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10" name="Text Box 2"/>
          <p:cNvSpPr txBox="1">
            <a:spLocks noChangeArrowheads="1"/>
          </p:cNvSpPr>
          <p:nvPr/>
        </p:nvSpPr>
        <p:spPr bwMode="auto">
          <a:xfrm>
            <a:off x="381000" y="1066800"/>
            <a:ext cx="5257800" cy="276999"/>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29.09.2016     </a:t>
            </a:r>
            <a:r>
              <a:rPr lang="en-US" sz="1200" b="1" dirty="0" smtClean="0">
                <a:solidFill>
                  <a:srgbClr val="333399"/>
                </a:solidFill>
                <a:latin typeface="Tahoma" pitchFamily="34" charset="0"/>
              </a:rPr>
              <a:t>Incident: </a:t>
            </a:r>
            <a:r>
              <a:rPr lang="en-US" sz="1200" b="1" dirty="0" smtClean="0">
                <a:solidFill>
                  <a:srgbClr val="333399"/>
                </a:solidFill>
                <a:latin typeface="Tahoma" pitchFamily="34" charset="0"/>
              </a:rPr>
              <a:t>LTI</a:t>
            </a:r>
            <a:endParaRPr lang="en-US" sz="1400" dirty="0">
              <a:solidFill>
                <a:srgbClr val="000000"/>
              </a:solidFill>
              <a:latin typeface="Arial" charset="0"/>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91827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B068A30-5DA7-47D8-B5EC-715A5D556B84}"/>
</file>

<file path=customXml/itemProps2.xml><?xml version="1.0" encoding="utf-8"?>
<ds:datastoreItem xmlns:ds="http://schemas.openxmlformats.org/officeDocument/2006/customXml" ds:itemID="{0F32D10F-FFDA-474E-86F2-29F929C9D39B}"/>
</file>

<file path=customXml/itemProps3.xml><?xml version="1.0" encoding="utf-8"?>
<ds:datastoreItem xmlns:ds="http://schemas.openxmlformats.org/officeDocument/2006/customXml" ds:itemID="{C0539303-9A43-4DC2-8B7C-02EE228A3EB9}"/>
</file>

<file path=docProps/app.xml><?xml version="1.0" encoding="utf-8"?>
<Properties xmlns="http://schemas.openxmlformats.org/officeDocument/2006/extended-properties" xmlns:vt="http://schemas.openxmlformats.org/officeDocument/2006/docPropsVTypes">
  <TotalTime>137</TotalTime>
  <Words>362</Words>
  <Application>Microsoft Office PowerPoint</Application>
  <PresentationFormat>On-screen Show (4:3)</PresentationFormat>
  <Paragraphs>39</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41</cp:revision>
  <dcterms:created xsi:type="dcterms:W3CDTF">2016-03-28T05:48:29Z</dcterms:created>
  <dcterms:modified xsi:type="dcterms:W3CDTF">2017-04-05T05:28:06Z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