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2.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1.xml" ContentType="application/vnd.openxmlformats-officedocument.presentationml.slideLayout+xml"/>
  <Override PartName="/ppt/slideLayouts/slideLayout13.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313" r:id="rId2"/>
    <p:sldId id="314"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023E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58" y="-22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02/04/2017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p:spPr>
        <p:txBody>
          <a:bodyPr/>
          <a:lstStyle/>
          <a:p>
            <a:endParaRPr lang="en-US" smtClean="0"/>
          </a:p>
        </p:txBody>
      </p:sp>
      <p:sp>
        <p:nvSpPr>
          <p:cNvPr id="39940" name="Slide Number Placeholder 3"/>
          <p:cNvSpPr>
            <a:spLocks noGrp="1"/>
          </p:cNvSpPr>
          <p:nvPr>
            <p:ph type="sldNum" sz="quarter" idx="5"/>
          </p:nvPr>
        </p:nvSpPr>
        <p:spPr/>
        <p:txBody>
          <a:bodyPr/>
          <a:lstStyle/>
          <a:p>
            <a:pPr>
              <a:defRPr/>
            </a:pPr>
            <a:fld id="{550AF8D4-3292-4FA1-BF9C-1B1729350842}" type="slidenum">
              <a:rPr lang="en-US" smtClean="0"/>
              <a:pPr>
                <a:defRPr/>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p:spPr>
        <p:txBody>
          <a:bodyPr/>
          <a:lstStyle/>
          <a:p>
            <a:r>
              <a:rPr lang="en-US" smtClean="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smtClean="0">
              <a:latin typeface="Arial" charset="0"/>
              <a:cs typeface="Arial" charset="0"/>
            </a:endParaRPr>
          </a:p>
        </p:txBody>
      </p:sp>
      <p:sp>
        <p:nvSpPr>
          <p:cNvPr id="40964" name="Slide Number Placeholder 3"/>
          <p:cNvSpPr>
            <a:spLocks noGrp="1"/>
          </p:cNvSpPr>
          <p:nvPr>
            <p:ph type="sldNum" sz="quarter" idx="5"/>
          </p:nvPr>
        </p:nvSpPr>
        <p:spPr/>
        <p:txBody>
          <a:bodyPr/>
          <a:lstStyle/>
          <a:p>
            <a:pPr>
              <a:defRPr/>
            </a:pPr>
            <a:fld id="{0597B347-FA68-448E-B0AA-F98A49CEA526}" type="slidenum">
              <a:rPr lang="en-US" smtClean="0"/>
              <a:pPr>
                <a:defRPr/>
              </a:pPr>
              <a:t>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02/04/2017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02/04/2017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02/04/2017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CA7F0857-E928-469E-BFE6-24CB53BD6AF5}" type="datetimeFigureOut">
              <a:rPr lang="en-US" smtClean="0"/>
              <a:pPr/>
              <a:t>02/04/2017</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CA7F0857-E928-469E-BFE6-24CB53BD6AF5}" type="datetimeFigureOut">
              <a:rPr lang="en-US" smtClean="0"/>
              <a:pPr/>
              <a:t>02/04/2017</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CA7F0857-E928-469E-BFE6-24CB53BD6AF5}" type="datetimeFigureOut">
              <a:rPr lang="en-US" smtClean="0"/>
              <a:pPr/>
              <a:t>02/04/2017</a:t>
            </a:fld>
            <a:endParaRPr lang="en-US"/>
          </a:p>
        </p:txBody>
      </p:sp>
      <p:sp>
        <p:nvSpPr>
          <p:cNvPr id="7" name="Rectangle 6"/>
          <p:cNvSpPr>
            <a:spLocks noGrp="1" noChangeArrowheads="1"/>
          </p:cNvSpPr>
          <p:nvPr>
            <p:ph type="ftr" sz="quarter" idx="11"/>
          </p:nvPr>
        </p:nvSpPr>
        <p:spPr/>
        <p:txBody>
          <a:bodyPr/>
          <a:lstStyle>
            <a:lvl1pPr>
              <a:defRPr/>
            </a:lvl1pPr>
          </a:lstStyle>
          <a:p>
            <a:endParaRPr lang="en-US"/>
          </a:p>
        </p:txBody>
      </p:sp>
      <p:sp>
        <p:nvSpPr>
          <p:cNvPr id="8" name="Rectangle 7"/>
          <p:cNvSpPr>
            <a:spLocks noGrp="1" noChangeArrowheads="1"/>
          </p:cNvSpPr>
          <p:nvPr>
            <p:ph type="sldNum" sz="quarter" idx="12"/>
          </p:nvPr>
        </p:nvSpPr>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02/04/2017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7F0857-E928-469E-BFE6-24CB53BD6AF5}" type="datetimeFigureOut">
              <a:rPr lang="en-US" smtClean="0"/>
              <a:pPr/>
              <a:t>02/04/2017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7F0857-E928-469E-BFE6-24CB53BD6AF5}" type="datetimeFigureOut">
              <a:rPr lang="en-US" smtClean="0"/>
              <a:pPr/>
              <a:t>02/04/2017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7F0857-E928-469E-BFE6-24CB53BD6AF5}" type="datetimeFigureOut">
              <a:rPr lang="en-US" smtClean="0"/>
              <a:pPr/>
              <a:t>02/04/2017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7F0857-E928-469E-BFE6-24CB53BD6AF5}" type="datetimeFigureOut">
              <a:rPr lang="en-US" smtClean="0"/>
              <a:pPr/>
              <a:t>02/04/2017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F0857-E928-469E-BFE6-24CB53BD6AF5}" type="datetimeFigureOut">
              <a:rPr lang="en-US" smtClean="0"/>
              <a:pPr/>
              <a:t>02/04/2017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02/04/2017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02/04/2017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7F0857-E928-469E-BFE6-24CB53BD6AF5}" type="datetimeFigureOut">
              <a:rPr lang="en-US" smtClean="0"/>
              <a:pPr/>
              <a:t>02/04/2017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350295-2E69-4E2A-99BD-44AD42153746}" type="slidenum">
              <a:rPr lang="en-US" smtClean="0"/>
              <a:pPr/>
              <a:t>‹#›</a:t>
            </a:fld>
            <a:endParaRPr lang="en-US"/>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a14="http://schemas.microsoft.com/office/drawing/2010/main" xmlns="" val="0"/>
              </a:ext>
            </a:extLst>
          </a:blip>
          <a:srcRect/>
          <a:stretch>
            <a:fillRect/>
          </a:stretch>
        </p:blipFill>
        <p:spPr bwMode="auto">
          <a:xfrm>
            <a:off x="0" y="0"/>
            <a:ext cx="9144000" cy="686403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7" descr="Position of IP LH before.JPG"/>
          <p:cNvPicPr>
            <a:picLocks noChangeAspect="1"/>
          </p:cNvPicPr>
          <p:nvPr/>
        </p:nvPicPr>
        <p:blipFill>
          <a:blip r:embed="rId3" cstate="print">
            <a:lum bright="10000"/>
          </a:blip>
          <a:srcRect t="35870" b="7065"/>
          <a:stretch>
            <a:fillRect/>
          </a:stretch>
        </p:blipFill>
        <p:spPr bwMode="auto">
          <a:xfrm>
            <a:off x="5486400" y="838200"/>
            <a:ext cx="3505200" cy="2667000"/>
          </a:xfrm>
          <a:prstGeom prst="rect">
            <a:avLst/>
          </a:prstGeom>
          <a:noFill/>
          <a:ln w="9525">
            <a:noFill/>
            <a:miter lim="800000"/>
            <a:headEnd/>
            <a:tailEnd/>
          </a:ln>
        </p:spPr>
      </p:pic>
      <p:pic>
        <p:nvPicPr>
          <p:cNvPr id="18434" name="Picture 16" descr="Driller cabin view.JPG"/>
          <p:cNvPicPr>
            <a:picLocks noChangeAspect="1"/>
          </p:cNvPicPr>
          <p:nvPr/>
        </p:nvPicPr>
        <p:blipFill>
          <a:blip r:embed="rId4" cstate="print">
            <a:lum bright="20000"/>
          </a:blip>
          <a:srcRect/>
          <a:stretch>
            <a:fillRect/>
          </a:stretch>
        </p:blipFill>
        <p:spPr bwMode="auto">
          <a:xfrm>
            <a:off x="5511800" y="3581400"/>
            <a:ext cx="3454400" cy="2590800"/>
          </a:xfrm>
          <a:prstGeom prst="rect">
            <a:avLst/>
          </a:prstGeom>
          <a:noFill/>
          <a:ln w="9525">
            <a:noFill/>
            <a:miter lim="800000"/>
            <a:headEnd/>
            <a:tailEnd/>
          </a:ln>
        </p:spPr>
      </p:pic>
      <p:sp>
        <p:nvSpPr>
          <p:cNvPr id="14339" name="Text Box 2"/>
          <p:cNvSpPr txBox="1">
            <a:spLocks noChangeArrowheads="1"/>
          </p:cNvSpPr>
          <p:nvPr/>
        </p:nvSpPr>
        <p:spPr bwMode="auto">
          <a:xfrm>
            <a:off x="381001" y="838200"/>
            <a:ext cx="5029199" cy="4355028"/>
          </a:xfrm>
          <a:prstGeom prst="rect">
            <a:avLst/>
          </a:prstGeom>
          <a:noFill/>
          <a:ln w="19050">
            <a:noFill/>
            <a:miter lim="800000"/>
            <a:headEnd/>
            <a:tailEnd/>
          </a:ln>
        </p:spPr>
        <p:txBody>
          <a:bodyPr wrap="square" lIns="91429" tIns="45715" rIns="91429" bIns="45715">
            <a:spAutoFit/>
          </a:bodyPr>
          <a:lstStyle/>
          <a:p>
            <a:pPr marL="114300" indent="-114300" algn="just">
              <a:defRPr/>
            </a:pPr>
            <a:r>
              <a:rPr lang="en-GB" sz="1400" b="1" dirty="0">
                <a:solidFill>
                  <a:srgbClr val="333399"/>
                </a:solidFill>
                <a:latin typeface="+mj-lt"/>
              </a:rPr>
              <a:t>Date:23.09.16</a:t>
            </a:r>
            <a:r>
              <a:rPr lang="en-US" sz="1400" b="1" dirty="0">
                <a:solidFill>
                  <a:srgbClr val="333399"/>
                </a:solidFill>
                <a:latin typeface="+mj-lt"/>
              </a:rPr>
              <a:t>       </a:t>
            </a:r>
            <a:r>
              <a:rPr lang="en-US" sz="1400" b="1" dirty="0" smtClean="0">
                <a:solidFill>
                  <a:srgbClr val="333399"/>
                </a:solidFill>
                <a:latin typeface="+mj-lt"/>
              </a:rPr>
              <a:t>Incident: Finger Injury</a:t>
            </a:r>
            <a:endParaRPr lang="en-US" sz="1400" b="1" dirty="0">
              <a:solidFill>
                <a:srgbClr val="333399"/>
              </a:solidFill>
              <a:latin typeface="+mj-lt"/>
            </a:endParaRPr>
          </a:p>
          <a:p>
            <a:pPr marL="114286" indent="-114286" algn="just" eaLnBrk="0" hangingPunct="0">
              <a:defRPr/>
            </a:pPr>
            <a:endParaRPr lang="en-US" sz="1300" b="1" dirty="0">
              <a:solidFill>
                <a:srgbClr val="FF0000"/>
              </a:solidFill>
              <a:latin typeface="Tahoma" pitchFamily="34" charset="0"/>
              <a:cs typeface="+mn-cs"/>
            </a:endParaRPr>
          </a:p>
          <a:p>
            <a:pPr marL="114286" indent="-114286" algn="just" eaLnBrk="0" hangingPunct="0">
              <a:defRPr/>
            </a:pPr>
            <a:r>
              <a:rPr lang="en-US" sz="1600" b="1" dirty="0">
                <a:solidFill>
                  <a:srgbClr val="FF0000"/>
                </a:solidFill>
                <a:latin typeface="+mj-lt"/>
                <a:cs typeface="+mn-cs"/>
              </a:rPr>
              <a:t>What happened?</a:t>
            </a:r>
            <a:endParaRPr lang="en-US" sz="1600" dirty="0">
              <a:solidFill>
                <a:srgbClr val="FF0000"/>
              </a:solidFill>
              <a:latin typeface="+mj-lt"/>
              <a:cs typeface="+mn-cs"/>
            </a:endParaRPr>
          </a:p>
          <a:p>
            <a:pPr algn="just" eaLnBrk="0" hangingPunct="0">
              <a:defRPr/>
            </a:pPr>
            <a:r>
              <a:rPr lang="en-US" sz="1400" dirty="0">
                <a:solidFill>
                  <a:srgbClr val="000000"/>
                </a:solidFill>
                <a:latin typeface="+mj-lt"/>
              </a:rPr>
              <a:t>While running in the hole with 7” casing, joint #6 was picked up and moved to the floor using a sling.  </a:t>
            </a:r>
            <a:r>
              <a:rPr lang="en-US" sz="1400" dirty="0" smtClean="0">
                <a:solidFill>
                  <a:srgbClr val="000000"/>
                </a:solidFill>
                <a:latin typeface="+mj-lt"/>
              </a:rPr>
              <a:t>The </a:t>
            </a:r>
            <a:r>
              <a:rPr lang="en-US" sz="1400" dirty="0">
                <a:solidFill>
                  <a:srgbClr val="000000"/>
                </a:solidFill>
                <a:latin typeface="+mj-lt"/>
              </a:rPr>
              <a:t>Floorman hooked up the casing elevator and installed the safety pin. Thereafter the Floorman signaled to the driller to lower the winch line. While waiting the Floorman put his left hand between the elevator and bail eye. As the winch was lowered his Left Hand index finger was crushed resulting in damage to his finger and nail bed.  </a:t>
            </a:r>
          </a:p>
          <a:p>
            <a:pPr marL="114286" indent="-114286" algn="just" eaLnBrk="0" hangingPunct="0">
              <a:defRPr/>
            </a:pPr>
            <a:endParaRPr lang="en-US" sz="1600" b="1" dirty="0">
              <a:solidFill>
                <a:srgbClr val="333399"/>
              </a:solidFill>
              <a:latin typeface="Tahoma" pitchFamily="34" charset="0"/>
              <a:cs typeface="+mn-cs"/>
            </a:endParaRPr>
          </a:p>
          <a:p>
            <a:pPr marL="114286" indent="-114286" algn="just" eaLnBrk="0" hangingPunct="0">
              <a:defRPr/>
            </a:pPr>
            <a:r>
              <a:rPr lang="en-US" sz="1600" b="1" dirty="0">
                <a:solidFill>
                  <a:srgbClr val="333399"/>
                </a:solidFill>
                <a:latin typeface="+mj-lt"/>
                <a:cs typeface="+mn-cs"/>
              </a:rPr>
              <a:t>Your learning from this incident..</a:t>
            </a:r>
          </a:p>
          <a:p>
            <a:pPr marL="114286" indent="-114286" algn="just" eaLnBrk="0" hangingPunct="0">
              <a:defRPr/>
            </a:pPr>
            <a:endParaRPr lang="en-US" sz="600" dirty="0">
              <a:solidFill>
                <a:srgbClr val="000000"/>
              </a:solidFill>
              <a:latin typeface="Arial" charset="0"/>
              <a:cs typeface="+mn-cs"/>
            </a:endParaRPr>
          </a:p>
          <a:p>
            <a:pPr indent="-120650" algn="just" eaLnBrk="0" hangingPunct="0">
              <a:buFont typeface="Arial" pitchFamily="34" charset="0"/>
              <a:buChar char="•"/>
              <a:defRPr/>
            </a:pPr>
            <a:r>
              <a:rPr lang="en-US" sz="1400" dirty="0">
                <a:solidFill>
                  <a:srgbClr val="000000"/>
                </a:solidFill>
                <a:latin typeface="+mj-lt"/>
              </a:rPr>
              <a:t>Ensure risk assessment is </a:t>
            </a:r>
            <a:r>
              <a:rPr lang="en-US" sz="1400" dirty="0" smtClean="0">
                <a:solidFill>
                  <a:srgbClr val="000000"/>
                </a:solidFill>
                <a:latin typeface="+mj-lt"/>
              </a:rPr>
              <a:t>done, communicated to work force and followed </a:t>
            </a:r>
            <a:r>
              <a:rPr lang="en-US" sz="1400" dirty="0">
                <a:solidFill>
                  <a:srgbClr val="000000"/>
                </a:solidFill>
                <a:latin typeface="+mj-lt"/>
              </a:rPr>
              <a:t>at all </a:t>
            </a:r>
            <a:r>
              <a:rPr lang="en-US" sz="1400" dirty="0" smtClean="0">
                <a:solidFill>
                  <a:srgbClr val="000000"/>
                </a:solidFill>
                <a:latin typeface="+mj-lt"/>
              </a:rPr>
              <a:t>times</a:t>
            </a:r>
          </a:p>
          <a:p>
            <a:pPr indent="-120650" algn="just" eaLnBrk="0" hangingPunct="0">
              <a:buFont typeface="Arial" pitchFamily="34" charset="0"/>
              <a:buChar char="•"/>
              <a:defRPr/>
            </a:pPr>
            <a:r>
              <a:rPr lang="en-US" sz="1400" dirty="0" smtClean="0">
                <a:solidFill>
                  <a:srgbClr val="000000"/>
                </a:solidFill>
                <a:latin typeface="+mj-lt"/>
              </a:rPr>
              <a:t>Ensure pinch points &amp; safe handling points are clearly identified / painted</a:t>
            </a:r>
          </a:p>
          <a:p>
            <a:pPr indent="-120650" algn="just" eaLnBrk="0" hangingPunct="0">
              <a:buFont typeface="Arial" pitchFamily="34" charset="0"/>
              <a:buChar char="•"/>
              <a:defRPr/>
            </a:pPr>
            <a:r>
              <a:rPr lang="en-US" sz="1400" dirty="0" smtClean="0">
                <a:solidFill>
                  <a:srgbClr val="000000"/>
                </a:solidFill>
                <a:latin typeface="+mj-lt"/>
              </a:rPr>
              <a:t>Ensure communication of </a:t>
            </a:r>
            <a:r>
              <a:rPr lang="en-US" sz="1400" dirty="0">
                <a:solidFill>
                  <a:srgbClr val="000000"/>
                </a:solidFill>
                <a:latin typeface="+mj-lt"/>
              </a:rPr>
              <a:t>pinch points specific to the job</a:t>
            </a:r>
          </a:p>
          <a:p>
            <a:pPr algn="just" eaLnBrk="0" hangingPunct="0">
              <a:buFont typeface="Arial" pitchFamily="34" charset="0"/>
              <a:buChar char="•"/>
              <a:defRPr/>
            </a:pPr>
            <a:r>
              <a:rPr lang="en-US" sz="1400" dirty="0">
                <a:solidFill>
                  <a:srgbClr val="000000"/>
                </a:solidFill>
                <a:latin typeface="+mj-lt"/>
              </a:rPr>
              <a:t>  TBT must cover job-specific hazards.</a:t>
            </a:r>
          </a:p>
          <a:p>
            <a:pPr marL="119049" indent="-119049">
              <a:defRPr/>
            </a:pPr>
            <a:endParaRPr lang="en-US" sz="1400" dirty="0">
              <a:solidFill>
                <a:srgbClr val="000000"/>
              </a:solidFill>
              <a:latin typeface="Arial" charset="0"/>
              <a:cs typeface="+mn-cs"/>
            </a:endParaRPr>
          </a:p>
        </p:txBody>
      </p:sp>
      <p:sp>
        <p:nvSpPr>
          <p:cNvPr id="1843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lIns="91429" tIns="45715" rIns="91429" bIns="45715">
            <a:spAutoFit/>
          </a:bodyPr>
          <a:lstStyle/>
          <a:p>
            <a:pPr eaLnBrk="0" hangingPunct="0">
              <a:spcBef>
                <a:spcPct val="50000"/>
              </a:spcBef>
            </a:pPr>
            <a:endParaRPr lang="en-GB" sz="6000">
              <a:solidFill>
                <a:srgbClr val="FF0000"/>
              </a:solidFill>
              <a:sym typeface="Webdings" pitchFamily="18" charset="2"/>
            </a:endParaRPr>
          </a:p>
        </p:txBody>
      </p:sp>
      <p:sp>
        <p:nvSpPr>
          <p:cNvPr id="18438" name="TextBox 16"/>
          <p:cNvSpPr txBox="1">
            <a:spLocks noChangeArrowheads="1"/>
          </p:cNvSpPr>
          <p:nvPr/>
        </p:nvSpPr>
        <p:spPr bwMode="auto">
          <a:xfrm>
            <a:off x="304800" y="5562600"/>
            <a:ext cx="5181600" cy="315461"/>
          </a:xfrm>
          <a:prstGeom prst="rect">
            <a:avLst/>
          </a:prstGeom>
          <a:solidFill>
            <a:srgbClr val="004274"/>
          </a:solidFill>
          <a:ln w="38100">
            <a:noFill/>
          </a:ln>
        </p:spPr>
        <p:style>
          <a:lnRef idx="0">
            <a:schemeClr val="accent1"/>
          </a:lnRef>
          <a:fillRef idx="3">
            <a:schemeClr val="accent1"/>
          </a:fillRef>
          <a:effectRef idx="3">
            <a:schemeClr val="accent1"/>
          </a:effectRef>
          <a:fontRef idx="minor">
            <a:schemeClr val="lt1"/>
          </a:fontRef>
        </p:style>
        <p:txBody>
          <a:bodyPr wrap="square">
            <a:spAutoFit/>
          </a:bodyPr>
          <a:lstStyle/>
          <a:p>
            <a:pPr indent="-114300" algn="ctr">
              <a:defRPr/>
            </a:pPr>
            <a:r>
              <a:rPr lang="en-US" altLang="en-US" sz="1450" b="1" dirty="0">
                <a:solidFill>
                  <a:srgbClr val="FFFF00"/>
                </a:solidFill>
                <a:latin typeface="+mj-lt"/>
                <a:cs typeface="Arial" panose="020B0604020202020204" pitchFamily="34" charset="0"/>
              </a:rPr>
              <a:t>Always keep your hands and fingers away from the Line of Fire  </a:t>
            </a:r>
          </a:p>
        </p:txBody>
      </p:sp>
      <p:sp>
        <p:nvSpPr>
          <p:cNvPr id="18439" name="Slide Number Placeholder 12"/>
          <p:cNvSpPr>
            <a:spLocks noGrp="1"/>
          </p:cNvSpPr>
          <p:nvPr>
            <p:ph type="sldNum" sz="quarter" idx="12"/>
          </p:nvPr>
        </p:nvSpPr>
        <p:spPr/>
        <p:txBody>
          <a:bodyPr/>
          <a:lstStyle/>
          <a:p>
            <a:pPr>
              <a:defRPr/>
            </a:pPr>
            <a:fld id="{758C0A24-D0CA-42EC-8125-52574417E999}" type="slidenum">
              <a:rPr lang="en-US" smtClean="0"/>
              <a:pPr>
                <a:defRPr/>
              </a:pPr>
              <a:t>1</a:t>
            </a:fld>
            <a:endParaRPr lang="en-US" smtClean="0"/>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lIns="91429" tIns="45715" rIns="91429" bIns="45715">
            <a:spAutoFit/>
          </a:bodyPr>
          <a:lstStyle/>
          <a:p>
            <a:pPr algn="ctr" eaLnBrk="0" hangingPunct="0">
              <a:defRPr/>
            </a:pPr>
            <a:r>
              <a:rPr lang="en-GB" sz="3600" b="1" dirty="0">
                <a:latin typeface="+mj-lt"/>
                <a:cs typeface="+mn-cs"/>
              </a:rPr>
              <a:t>PDO Second Alert</a:t>
            </a:r>
          </a:p>
        </p:txBody>
      </p:sp>
      <p:grpSp>
        <p:nvGrpSpPr>
          <p:cNvPr id="2" name="Group 131"/>
          <p:cNvGrpSpPr>
            <a:grpSpLocks/>
          </p:cNvGrpSpPr>
          <p:nvPr/>
        </p:nvGrpSpPr>
        <p:grpSpPr bwMode="auto">
          <a:xfrm>
            <a:off x="8534400" y="2743200"/>
            <a:ext cx="336550" cy="544513"/>
            <a:chOff x="3504" y="544"/>
            <a:chExt cx="2287" cy="1855"/>
          </a:xfrm>
        </p:grpSpPr>
        <p:sp>
          <p:nvSpPr>
            <p:cNvPr id="18444"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GB"/>
            </a:p>
          </p:txBody>
        </p:sp>
        <p:sp>
          <p:nvSpPr>
            <p:cNvPr id="18445"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GB"/>
            </a:p>
          </p:txBody>
        </p:sp>
      </p:grpSp>
      <p:sp>
        <p:nvSpPr>
          <p:cNvPr id="18442" name="Freeform 132"/>
          <p:cNvSpPr>
            <a:spLocks/>
          </p:cNvSpPr>
          <p:nvPr/>
        </p:nvSpPr>
        <p:spPr bwMode="auto">
          <a:xfrm>
            <a:off x="8534400" y="53340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lIns="91429" tIns="45715" rIns="91429" bIns="45715"/>
          <a:lstStyle/>
          <a:p>
            <a:endParaRPr lang="en-GB"/>
          </a:p>
        </p:txBody>
      </p:sp>
      <p:sp>
        <p:nvSpPr>
          <p:cNvPr id="18443" name="Explosion 1 13"/>
          <p:cNvSpPr>
            <a:spLocks noChangeArrowheads="1"/>
          </p:cNvSpPr>
          <p:nvPr/>
        </p:nvSpPr>
        <p:spPr bwMode="auto">
          <a:xfrm>
            <a:off x="5943600" y="838200"/>
            <a:ext cx="2057400" cy="1905000"/>
          </a:xfrm>
          <a:prstGeom prst="irregularSeal1">
            <a:avLst/>
          </a:prstGeom>
          <a:noFill/>
          <a:ln w="57150" algn="ctr">
            <a:solidFill>
              <a:srgbClr val="FFFF00"/>
            </a:solidFill>
            <a:round/>
            <a:headEnd/>
            <a:tailEnd/>
          </a:ln>
        </p:spPr>
        <p:txBody>
          <a:bodyPr/>
          <a:lstStyle/>
          <a:p>
            <a:pPr eaLnBrk="0" hangingPunct="0"/>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2554535"/>
          </a:xfrm>
          <a:prstGeom prst="rect">
            <a:avLst/>
          </a:prstGeom>
          <a:noFill/>
          <a:ln w="19050">
            <a:noFill/>
            <a:miter lim="800000"/>
            <a:headEnd/>
            <a:tailEnd/>
          </a:ln>
        </p:spPr>
        <p:txBody>
          <a:bodyPr lIns="91429" tIns="45715" rIns="91429" bIns="45715">
            <a:spAutoFit/>
          </a:bodyPr>
          <a:lstStyle/>
          <a:p>
            <a:pPr algn="just">
              <a:spcBef>
                <a:spcPct val="50000"/>
              </a:spcBef>
              <a:defRPr/>
            </a:pPr>
            <a:endParaRPr lang="en-US" sz="600" dirty="0">
              <a:solidFill>
                <a:srgbClr val="000000"/>
              </a:solidFill>
              <a:latin typeface="Arial" charset="0"/>
              <a:cs typeface="+mn-cs"/>
            </a:endParaRPr>
          </a:p>
          <a:p>
            <a:pPr marL="173017" indent="-173017">
              <a:defRPr/>
            </a:pPr>
            <a:endParaRPr lang="en-US" sz="600" dirty="0">
              <a:solidFill>
                <a:srgbClr val="000000"/>
              </a:solidFill>
              <a:latin typeface="Arial" charset="0"/>
              <a:cs typeface="+mn-cs"/>
            </a:endParaRPr>
          </a:p>
          <a:p>
            <a:pPr indent="-342859">
              <a:defRPr/>
            </a:pPr>
            <a:r>
              <a:rPr lang="en-US" sz="1600" b="1" dirty="0">
                <a:solidFill>
                  <a:srgbClr val="FF0000"/>
                </a:solidFill>
              </a:rPr>
              <a:t>As a learning from this incident and ensure continual improvement all contract</a:t>
            </a:r>
          </a:p>
          <a:p>
            <a:pPr indent="-342859">
              <a:defRPr/>
            </a:pPr>
            <a:r>
              <a:rPr lang="en-US" sz="1600" b="1" dirty="0">
                <a:solidFill>
                  <a:srgbClr val="FF0000"/>
                </a:solidFill>
              </a:rPr>
              <a:t>managers must review their HSE HEMP against the questions asked below        </a:t>
            </a:r>
          </a:p>
          <a:p>
            <a:pPr marL="342859" indent="-342859">
              <a:defRPr/>
            </a:pPr>
            <a:endParaRPr lang="en-US" sz="1600" b="1" dirty="0">
              <a:solidFill>
                <a:srgbClr val="FF0000"/>
              </a:solidFill>
              <a:latin typeface="Tahoma" pitchFamily="34" charset="0"/>
              <a:cs typeface="+mn-cs"/>
            </a:endParaRPr>
          </a:p>
          <a:p>
            <a:pPr marL="342859" indent="-342859">
              <a:defRPr/>
            </a:pPr>
            <a:r>
              <a:rPr lang="en-US" sz="1600" b="1" dirty="0">
                <a:solidFill>
                  <a:srgbClr val="333399"/>
                </a:solidFill>
                <a:latin typeface="+mj-lt"/>
              </a:rPr>
              <a:t>Confirm the following</a:t>
            </a:r>
            <a:r>
              <a:rPr lang="en-US" sz="1600" b="1" dirty="0" smtClean="0">
                <a:solidFill>
                  <a:srgbClr val="333399"/>
                </a:solidFill>
                <a:latin typeface="+mj-lt"/>
              </a:rPr>
              <a:t>:</a:t>
            </a:r>
            <a:endParaRPr lang="en-US" sz="1400" dirty="0">
              <a:solidFill>
                <a:srgbClr val="000000"/>
              </a:solidFill>
              <a:latin typeface="Arial" charset="0"/>
              <a:cs typeface="+mn-cs"/>
            </a:endParaRPr>
          </a:p>
          <a:p>
            <a:pPr marL="342900" indent="-342900">
              <a:lnSpc>
                <a:spcPct val="120000"/>
              </a:lnSpc>
              <a:buFont typeface="+mj-lt"/>
              <a:buAutoNum type="arabicPeriod"/>
              <a:defRPr/>
            </a:pPr>
            <a:r>
              <a:rPr lang="en-US" sz="1400" dirty="0">
                <a:latin typeface="+mj-lt"/>
                <a:sym typeface="Wingdings" pitchFamily="2" charset="2"/>
              </a:rPr>
              <a:t>Do you have a </a:t>
            </a:r>
            <a:r>
              <a:rPr lang="en-US" sz="1400" dirty="0" smtClean="0">
                <a:latin typeface="+mj-lt"/>
                <a:sym typeface="Wingdings" pitchFamily="2" charset="2"/>
              </a:rPr>
              <a:t>pinch </a:t>
            </a:r>
            <a:r>
              <a:rPr lang="en-US" sz="1400" dirty="0">
                <a:latin typeface="+mj-lt"/>
                <a:sym typeface="Wingdings" pitchFamily="2" charset="2"/>
              </a:rPr>
              <a:t>p</a:t>
            </a:r>
            <a:r>
              <a:rPr lang="en-US" sz="1400" dirty="0" smtClean="0">
                <a:latin typeface="+mj-lt"/>
                <a:sym typeface="Wingdings" pitchFamily="2" charset="2"/>
              </a:rPr>
              <a:t>oint </a:t>
            </a:r>
            <a:r>
              <a:rPr lang="en-US" sz="1400" dirty="0">
                <a:latin typeface="+mj-lt"/>
                <a:sym typeface="Wingdings" pitchFamily="2" charset="2"/>
              </a:rPr>
              <a:t>r</a:t>
            </a:r>
            <a:r>
              <a:rPr lang="en-US" sz="1400" dirty="0" smtClean="0">
                <a:latin typeface="+mj-lt"/>
                <a:sym typeface="Wingdings" pitchFamily="2" charset="2"/>
              </a:rPr>
              <a:t>egister </a:t>
            </a:r>
            <a:r>
              <a:rPr lang="en-US" sz="1400" dirty="0">
                <a:latin typeface="+mj-lt"/>
                <a:sym typeface="Wingdings" pitchFamily="2" charset="2"/>
              </a:rPr>
              <a:t>to identify the spots that needs to be visualized as </a:t>
            </a:r>
            <a:r>
              <a:rPr lang="en-US" sz="1400" dirty="0" smtClean="0">
                <a:latin typeface="+mj-lt"/>
                <a:sym typeface="Wingdings" pitchFamily="2" charset="2"/>
              </a:rPr>
              <a:t>hazardous and safe-to-handle </a:t>
            </a:r>
            <a:r>
              <a:rPr lang="en-US" sz="1400" dirty="0">
                <a:latin typeface="+mj-lt"/>
                <a:sym typeface="Wingdings" pitchFamily="2" charset="2"/>
              </a:rPr>
              <a:t>areas on the equipment?</a:t>
            </a:r>
          </a:p>
          <a:p>
            <a:pPr marL="342900" indent="-342900">
              <a:lnSpc>
                <a:spcPct val="120000"/>
              </a:lnSpc>
              <a:buFont typeface="+mj-lt"/>
              <a:buAutoNum type="arabicPeriod"/>
              <a:defRPr/>
            </a:pPr>
            <a:r>
              <a:rPr lang="en-US" sz="1400" dirty="0">
                <a:latin typeface="+mj-lt"/>
                <a:sym typeface="Wingdings" pitchFamily="2" charset="2"/>
              </a:rPr>
              <a:t>Do you </a:t>
            </a:r>
            <a:r>
              <a:rPr lang="en-US" sz="1400" dirty="0" smtClean="0">
                <a:latin typeface="+mj-lt"/>
                <a:sym typeface="Wingdings" pitchFamily="2" charset="2"/>
              </a:rPr>
              <a:t>ensure </a:t>
            </a:r>
            <a:r>
              <a:rPr lang="en-US" sz="1400" dirty="0">
                <a:latin typeface="+mj-lt"/>
                <a:sym typeface="Wingdings" pitchFamily="2" charset="2"/>
              </a:rPr>
              <a:t>impact gloves </a:t>
            </a:r>
            <a:r>
              <a:rPr lang="en-US" sz="1400" dirty="0" smtClean="0">
                <a:latin typeface="+mj-lt"/>
                <a:sym typeface="Wingdings" pitchFamily="2" charset="2"/>
              </a:rPr>
              <a:t>are used by critical </a:t>
            </a:r>
            <a:r>
              <a:rPr lang="en-US" sz="1400" dirty="0">
                <a:latin typeface="+mj-lt"/>
                <a:sym typeface="Wingdings" pitchFamily="2" charset="2"/>
              </a:rPr>
              <a:t>p</a:t>
            </a:r>
            <a:r>
              <a:rPr lang="en-US" sz="1400" dirty="0" smtClean="0">
                <a:latin typeface="+mj-lt"/>
                <a:sym typeface="Wingdings" pitchFamily="2" charset="2"/>
              </a:rPr>
              <a:t>ositions</a:t>
            </a:r>
            <a:r>
              <a:rPr lang="en-US" sz="1400" dirty="0">
                <a:latin typeface="+mj-lt"/>
                <a:sym typeface="Wingdings" pitchFamily="2" charset="2"/>
              </a:rPr>
              <a:t>?</a:t>
            </a:r>
          </a:p>
          <a:p>
            <a:pPr marL="342900" indent="-342900">
              <a:lnSpc>
                <a:spcPct val="120000"/>
              </a:lnSpc>
              <a:buFont typeface="+mj-lt"/>
              <a:buAutoNum type="arabicPeriod"/>
              <a:defRPr/>
            </a:pPr>
            <a:r>
              <a:rPr lang="en-US" sz="1400" dirty="0">
                <a:latin typeface="+mj-lt"/>
                <a:sym typeface="Wingdings" pitchFamily="2" charset="2"/>
              </a:rPr>
              <a:t>Do you have </a:t>
            </a:r>
            <a:r>
              <a:rPr lang="en-US" sz="1400" dirty="0" smtClean="0">
                <a:latin typeface="+mj-lt"/>
                <a:sym typeface="Wingdings" pitchFamily="2" charset="2"/>
              </a:rPr>
              <a:t>hands </a:t>
            </a:r>
            <a:r>
              <a:rPr lang="en-US" sz="1400" dirty="0">
                <a:latin typeface="+mj-lt"/>
                <a:sym typeface="Wingdings" pitchFamily="2" charset="2"/>
              </a:rPr>
              <a:t>and finger injury prevention program?</a:t>
            </a:r>
          </a:p>
          <a:p>
            <a:pPr marL="342900" indent="-342900">
              <a:lnSpc>
                <a:spcPct val="120000"/>
              </a:lnSpc>
              <a:buFont typeface="+mj-lt"/>
              <a:buAutoNum type="arabicPeriod"/>
              <a:defRPr/>
            </a:pPr>
            <a:r>
              <a:rPr lang="en-US" sz="1400" dirty="0">
                <a:latin typeface="+mj-lt"/>
                <a:sym typeface="Wingdings" pitchFamily="2" charset="2"/>
              </a:rPr>
              <a:t>Do you  have systems in place to </a:t>
            </a:r>
            <a:r>
              <a:rPr lang="en-US" sz="1400" dirty="0" smtClean="0">
                <a:latin typeface="+mj-lt"/>
                <a:sym typeface="Wingdings" pitchFamily="2" charset="2"/>
              </a:rPr>
              <a:t>rollout Procedures and Guidelines in </a:t>
            </a:r>
            <a:r>
              <a:rPr lang="en-US" sz="1400" dirty="0">
                <a:latin typeface="+mj-lt"/>
                <a:sym typeface="Wingdings" pitchFamily="2" charset="2"/>
              </a:rPr>
              <a:t>your organization</a:t>
            </a:r>
            <a:r>
              <a:rPr lang="en-US" sz="1400" dirty="0" smtClean="0">
                <a:latin typeface="+mj-lt"/>
                <a:sym typeface="Wingdings" pitchFamily="2" charset="2"/>
              </a:rPr>
              <a:t>?</a:t>
            </a:r>
            <a:endParaRPr lang="en-US" sz="1400" dirty="0">
              <a:latin typeface="+mj-lt"/>
              <a:sym typeface="Wingdings" pitchFamily="2" charset="2"/>
            </a:endParaRPr>
          </a:p>
        </p:txBody>
      </p:sp>
      <p:grpSp>
        <p:nvGrpSpPr>
          <p:cNvPr id="2" name="Group 9"/>
          <p:cNvGrpSpPr>
            <a:grpSpLocks/>
          </p:cNvGrpSpPr>
          <p:nvPr/>
        </p:nvGrpSpPr>
        <p:grpSpPr bwMode="auto">
          <a:xfrm>
            <a:off x="12700" y="-228600"/>
            <a:ext cx="8920163" cy="990600"/>
            <a:chOff x="9" y="-144"/>
            <a:chExt cx="6087" cy="624"/>
          </a:xfrm>
        </p:grpSpPr>
        <p:sp>
          <p:nvSpPr>
            <p:cNvPr id="19462"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eaLnBrk="0" hangingPunct="0">
                <a:defRPr/>
              </a:pPr>
              <a:r>
                <a:rPr lang="en-GB" sz="3600" b="1" dirty="0">
                  <a:latin typeface="+mj-lt"/>
                  <a:cs typeface="+mn-cs"/>
                </a:rPr>
                <a:t>Management self audit </a:t>
              </a:r>
            </a:p>
          </p:txBody>
        </p:sp>
        <p:sp>
          <p:nvSpPr>
            <p:cNvPr id="19464"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eaLnBrk="0" hangingPunct="0">
                <a:spcBef>
                  <a:spcPct val="10000"/>
                </a:spcBef>
              </a:pPr>
              <a:endParaRPr lang="en-GB" sz="1200" b="1">
                <a:solidFill>
                  <a:srgbClr val="000000"/>
                </a:solidFill>
                <a:latin typeface="Arial" charset="0"/>
              </a:endParaRPr>
            </a:p>
          </p:txBody>
        </p:sp>
        <p:sp>
          <p:nvSpPr>
            <p:cNvPr id="19465"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GB" sz="3600" kern="10">
                <a:ln w="9525">
                  <a:solidFill>
                    <a:srgbClr val="000000"/>
                  </a:solidFill>
                  <a:round/>
                  <a:headEnd/>
                  <a:tailEnd/>
                </a:ln>
                <a:solidFill>
                  <a:srgbClr val="000000"/>
                </a:solidFill>
                <a:latin typeface="Arial"/>
                <a:cs typeface="Arial"/>
              </a:endParaRPr>
            </a:p>
          </p:txBody>
        </p:sp>
      </p:grpSp>
      <p:sp>
        <p:nvSpPr>
          <p:cNvPr id="19460" name="Slide Number Placeholder 8"/>
          <p:cNvSpPr>
            <a:spLocks noGrp="1"/>
          </p:cNvSpPr>
          <p:nvPr>
            <p:ph type="sldNum" sz="quarter" idx="12"/>
          </p:nvPr>
        </p:nvSpPr>
        <p:spPr/>
        <p:txBody>
          <a:bodyPr/>
          <a:lstStyle/>
          <a:p>
            <a:pPr>
              <a:defRPr/>
            </a:pPr>
            <a:fld id="{AF9CB242-3792-4AC9-8432-7D1B0D72D212}" type="slidenum">
              <a:rPr lang="en-US" smtClean="0"/>
              <a:pPr>
                <a:defRPr/>
              </a:pPr>
              <a:t>2</a:t>
            </a:fld>
            <a:endParaRPr lang="en-US" smtClean="0"/>
          </a:p>
        </p:txBody>
      </p:sp>
      <p:sp>
        <p:nvSpPr>
          <p:cNvPr id="19461" name="Rectangle 8"/>
          <p:cNvSpPr>
            <a:spLocks noChangeArrowheads="1"/>
          </p:cNvSpPr>
          <p:nvPr/>
        </p:nvSpPr>
        <p:spPr bwMode="auto">
          <a:xfrm>
            <a:off x="381000" y="838200"/>
            <a:ext cx="8763000" cy="307766"/>
          </a:xfrm>
          <a:prstGeom prst="rect">
            <a:avLst/>
          </a:prstGeom>
          <a:noFill/>
          <a:ln w="9525">
            <a:noFill/>
            <a:miter lim="800000"/>
            <a:headEnd/>
            <a:tailEnd/>
          </a:ln>
        </p:spPr>
        <p:txBody>
          <a:bodyPr wrap="square" lIns="91429" tIns="45715" rIns="91429" bIns="45715">
            <a:spAutoFit/>
          </a:bodyPr>
          <a:lstStyle/>
          <a:p>
            <a:pPr marL="114300" indent="-114300" algn="just">
              <a:defRPr/>
            </a:pPr>
            <a:r>
              <a:rPr lang="en-GB" sz="1400" b="1" dirty="0" smtClean="0">
                <a:solidFill>
                  <a:srgbClr val="333399"/>
                </a:solidFill>
                <a:latin typeface="+mj-lt"/>
              </a:rPr>
              <a:t>Date:23.09.16</a:t>
            </a:r>
            <a:r>
              <a:rPr lang="en-US" sz="1400" b="1" dirty="0" smtClean="0">
                <a:solidFill>
                  <a:srgbClr val="333399"/>
                </a:solidFill>
                <a:latin typeface="+mj-lt"/>
              </a:rPr>
              <a:t>       Incident: Finger Injury</a:t>
            </a:r>
            <a:endParaRPr lang="en-US" sz="1400" b="1" dirty="0">
              <a:solidFill>
                <a:srgbClr val="333399"/>
              </a:solidFill>
              <a:latin typeface="+mj-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91828</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6F18A447-B812-405E-8749-0A5BC4AFADA3}"/>
</file>

<file path=customXml/itemProps2.xml><?xml version="1.0" encoding="utf-8"?>
<ds:datastoreItem xmlns:ds="http://schemas.openxmlformats.org/officeDocument/2006/customXml" ds:itemID="{375F7958-6F55-4EAA-AE4E-B5FCDE11E91C}"/>
</file>

<file path=customXml/itemProps3.xml><?xml version="1.0" encoding="utf-8"?>
<ds:datastoreItem xmlns:ds="http://schemas.openxmlformats.org/officeDocument/2006/customXml" ds:itemID="{C3F28DFA-098D-46FF-B5DD-DDA69EA37C05}"/>
</file>

<file path=docProps/app.xml><?xml version="1.0" encoding="utf-8"?>
<Properties xmlns="http://schemas.openxmlformats.org/officeDocument/2006/extended-properties" xmlns:vt="http://schemas.openxmlformats.org/officeDocument/2006/docPropsVTypes">
  <TotalTime>139</TotalTime>
  <Words>193</Words>
  <Application>Microsoft Office PowerPoint</Application>
  <PresentationFormat>On-screen Show (4:3)</PresentationFormat>
  <Paragraphs>30</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Theme1</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mu55250</cp:lastModifiedBy>
  <cp:revision>44</cp:revision>
  <dcterms:created xsi:type="dcterms:W3CDTF">2016-03-28T05:48:29Z</dcterms:created>
  <dcterms:modified xsi:type="dcterms:W3CDTF">2017-04-02T09:12:10Z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