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30D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5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CA9A12-29B2-4060-8D35-F8D8D28E58DE}" type="datetimeFigureOut">
              <a:rPr lang="en-GB" smtClean="0"/>
              <a:pPr/>
              <a:t>02/04/2017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A7DC0C-D4CC-4ECE-8586-44D21B34D62F}"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 xmlns:p14="http://schemas.microsoft.com/office/powerpoint/2010/main" val="3001989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 xmlns:p14="http://schemas.microsoft.com/office/powerpoint/2010/main" val="1387359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8676A5A5-23A1-40AE-B432-7BEDF0B5B4CA}" type="datetimeFigureOut">
              <a:rPr lang="en-GB" smtClean="0"/>
              <a:pPr/>
              <a:t>02/04/2017</a:t>
            </a:fld>
            <a:endParaRPr lang="en-GB"/>
          </a:p>
        </p:txBody>
      </p:sp>
      <p:sp>
        <p:nvSpPr>
          <p:cNvPr id="6" name="Rectangle 5"/>
          <p:cNvSpPr>
            <a:spLocks noGrp="1" noChangeArrowheads="1"/>
          </p:cNvSpPr>
          <p:nvPr>
            <p:ph type="ftr" sz="quarter" idx="11"/>
          </p:nvPr>
        </p:nvSpPr>
        <p:spPr/>
        <p:txBody>
          <a:bodyPr/>
          <a:lstStyle>
            <a:lvl1pPr>
              <a:defRPr/>
            </a:lvl1pPr>
          </a:lstStyle>
          <a:p>
            <a:endParaRPr lang="en-GB"/>
          </a:p>
        </p:txBody>
      </p:sp>
      <p:sp>
        <p:nvSpPr>
          <p:cNvPr id="7" name="Rectangle 6"/>
          <p:cNvSpPr>
            <a:spLocks noGrp="1" noChangeArrowheads="1"/>
          </p:cNvSpPr>
          <p:nvPr>
            <p:ph type="sldNum" sz="quarter" idx="12"/>
          </p:nvPr>
        </p:nvSpPr>
        <p:spPr/>
        <p:txBody>
          <a:bodyPr/>
          <a:lstStyle>
            <a:lvl1pPr algn="ctr">
              <a:defRPr/>
            </a:lvl1pPr>
          </a:lstStyle>
          <a:p>
            <a:fld id="{70848C43-7AAF-4653-A1FD-5ECAB66E2DA0}"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8676A5A5-23A1-40AE-B432-7BEDF0B5B4CA}" type="datetimeFigureOut">
              <a:rPr lang="en-GB" smtClean="0"/>
              <a:pPr/>
              <a:t>02/04/2017</a:t>
            </a:fld>
            <a:endParaRPr lang="en-GB"/>
          </a:p>
        </p:txBody>
      </p:sp>
      <p:sp>
        <p:nvSpPr>
          <p:cNvPr id="5" name="Rectangle 5"/>
          <p:cNvSpPr>
            <a:spLocks noGrp="1" noChangeArrowheads="1"/>
          </p:cNvSpPr>
          <p:nvPr>
            <p:ph type="ftr" sz="quarter" idx="11"/>
          </p:nvPr>
        </p:nvSpPr>
        <p:spPr/>
        <p:txBody>
          <a:bodyPr/>
          <a:lstStyle>
            <a:lvl1pPr>
              <a:defRPr/>
            </a:lvl1pPr>
          </a:lstStyle>
          <a:p>
            <a:endParaRPr lang="en-GB"/>
          </a:p>
        </p:txBody>
      </p:sp>
      <p:sp>
        <p:nvSpPr>
          <p:cNvPr id="6" name="Rectangle 6"/>
          <p:cNvSpPr>
            <a:spLocks noGrp="1" noChangeArrowheads="1"/>
          </p:cNvSpPr>
          <p:nvPr>
            <p:ph type="sldNum" sz="quarter" idx="12"/>
          </p:nvPr>
        </p:nvSpPr>
        <p:spPr/>
        <p:txBody>
          <a:bodyPr/>
          <a:lstStyle>
            <a:lvl1pPr algn="ctr">
              <a:defRPr/>
            </a:lvl1pPr>
          </a:lstStyle>
          <a:p>
            <a:fld id="{70848C43-7AAF-4653-A1FD-5ECAB66E2DA0}"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8676A5A5-23A1-40AE-B432-7BEDF0B5B4CA}" type="datetimeFigureOut">
              <a:rPr lang="en-GB" smtClean="0"/>
              <a:pPr/>
              <a:t>02/04/2017</a:t>
            </a:fld>
            <a:endParaRPr lang="en-GB"/>
          </a:p>
        </p:txBody>
      </p:sp>
      <p:sp>
        <p:nvSpPr>
          <p:cNvPr id="7" name="Rectangle 6"/>
          <p:cNvSpPr>
            <a:spLocks noGrp="1" noChangeArrowheads="1"/>
          </p:cNvSpPr>
          <p:nvPr>
            <p:ph type="ftr" sz="quarter" idx="11"/>
          </p:nvPr>
        </p:nvSpPr>
        <p:spPr/>
        <p:txBody>
          <a:bodyPr/>
          <a:lstStyle>
            <a:lvl1pPr>
              <a:defRPr/>
            </a:lvl1pPr>
          </a:lstStyle>
          <a:p>
            <a:endParaRPr lang="en-GB"/>
          </a:p>
        </p:txBody>
      </p:sp>
      <p:sp>
        <p:nvSpPr>
          <p:cNvPr id="8" name="Rectangle 7"/>
          <p:cNvSpPr>
            <a:spLocks noGrp="1" noChangeArrowheads="1"/>
          </p:cNvSpPr>
          <p:nvPr>
            <p:ph type="sldNum" sz="quarter" idx="12"/>
          </p:nvPr>
        </p:nvSpPr>
        <p:spPr/>
        <p:txBody>
          <a:bodyPr/>
          <a:lstStyle>
            <a:lvl1pPr>
              <a:defRPr/>
            </a:lvl1pPr>
          </a:lstStyle>
          <a:p>
            <a:fld id="{70848C43-7AAF-4653-A1FD-5ECAB66E2DA0}"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0848C43-7AAF-4653-A1FD-5ECAB66E2DA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6A5A5-23A1-40AE-B432-7BEDF0B5B4CA}" type="datetimeFigureOut">
              <a:rPr lang="en-GB" smtClean="0"/>
              <a:pPr/>
              <a:t>02/04/2017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48C43-7AAF-4653-A1FD-5ECAB66E2DA0}" type="slidenum">
              <a:rPr lang="en-GB" smtClean="0"/>
              <a:pPr/>
              <a:t>‹#›</a:t>
            </a:fld>
            <a:endParaRPr lang="en-GB"/>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81000" y="762000"/>
            <a:ext cx="4752975" cy="4455066"/>
          </a:xfrm>
          <a:prstGeom prst="rect">
            <a:avLst/>
          </a:prstGeom>
          <a:noFill/>
          <a:ln w="19050">
            <a:noFill/>
            <a:miter lim="800000"/>
            <a:headEnd/>
            <a:tailEnd/>
          </a:ln>
        </p:spPr>
        <p:txBody>
          <a:bodyPr>
            <a:spAutoFit/>
          </a:bodyPr>
          <a:lstStyle/>
          <a:p>
            <a:pPr marL="114300" indent="-114300" algn="just">
              <a:defRPr/>
            </a:pPr>
            <a:r>
              <a:rPr lang="en-GB" sz="1400" b="1" dirty="0">
                <a:solidFill>
                  <a:srgbClr val="333399"/>
                </a:solidFill>
                <a:latin typeface="+mj-lt"/>
              </a:rPr>
              <a:t>Date:</a:t>
            </a:r>
            <a:r>
              <a:rPr lang="en-US" sz="1400" b="1" dirty="0">
                <a:solidFill>
                  <a:srgbClr val="333399"/>
                </a:solidFill>
                <a:latin typeface="+mj-lt"/>
              </a:rPr>
              <a:t> </a:t>
            </a:r>
            <a:r>
              <a:rPr lang="en-US" sz="1400" b="1" dirty="0" smtClean="0">
                <a:solidFill>
                  <a:srgbClr val="333399"/>
                </a:solidFill>
                <a:latin typeface="+mj-lt"/>
              </a:rPr>
              <a:t>27.09.16	Incident </a:t>
            </a:r>
            <a:r>
              <a:rPr lang="en-US" sz="1400" b="1" dirty="0">
                <a:solidFill>
                  <a:srgbClr val="333399"/>
                </a:solidFill>
                <a:latin typeface="+mj-lt"/>
              </a:rPr>
              <a:t>title: </a:t>
            </a:r>
            <a:r>
              <a:rPr lang="en-US" sz="1400" b="1" dirty="0" smtClean="0">
                <a:solidFill>
                  <a:srgbClr val="333399"/>
                </a:solidFill>
                <a:latin typeface="+mj-lt"/>
              </a:rPr>
              <a:t>LTI</a:t>
            </a:r>
            <a:endParaRPr lang="en-US" sz="1400" b="1" dirty="0">
              <a:solidFill>
                <a:srgbClr val="333399"/>
              </a:solidFill>
              <a:latin typeface="+mj-lt"/>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mj-lt"/>
              </a:rPr>
              <a:t>What happened?</a:t>
            </a:r>
            <a:endParaRPr lang="en-US" sz="1600" dirty="0">
              <a:solidFill>
                <a:srgbClr val="FF0000"/>
              </a:solidFill>
              <a:latin typeface="+mj-lt"/>
            </a:endParaRPr>
          </a:p>
          <a:p>
            <a:pPr indent="-114300" algn="just">
              <a:spcBef>
                <a:spcPct val="50000"/>
              </a:spcBef>
              <a:defRPr/>
            </a:pPr>
            <a:r>
              <a:rPr lang="en-US" sz="1200" dirty="0">
                <a:solidFill>
                  <a:srgbClr val="000000"/>
                </a:solidFill>
                <a:latin typeface="+mj-lt"/>
                <a:cs typeface="Arial" panose="020B0604020202020204" pitchFamily="34" charset="0"/>
              </a:rPr>
              <a:t>When breaking out the first connection following Milling operations, a Manual Tong was latched onto the Drill Pipe to secure it in place. The bottom connection had already been broken and was resting in the thread housing from the below Drill Pipe.</a:t>
            </a:r>
          </a:p>
          <a:p>
            <a:pPr indent="-114300" algn="just">
              <a:spcBef>
                <a:spcPct val="50000"/>
              </a:spcBef>
              <a:defRPr/>
            </a:pPr>
            <a:r>
              <a:rPr lang="en-US" sz="1200" dirty="0">
                <a:solidFill>
                  <a:srgbClr val="000000"/>
                </a:solidFill>
                <a:latin typeface="+mj-lt"/>
                <a:cs typeface="Arial" panose="020B0604020202020204" pitchFamily="34" charset="0"/>
              </a:rPr>
              <a:t>The Manual Tong was slipping on the Drill Pipe when force was applied through the Power Swivel so the Driller instructed the Floor Man to stay within the Red Zone to hold it in place.</a:t>
            </a:r>
          </a:p>
          <a:p>
            <a:pPr marL="114300" indent="-114300" algn="just">
              <a:defRPr/>
            </a:pPr>
            <a:endParaRPr lang="en-US" sz="1600" b="1" dirty="0">
              <a:solidFill>
                <a:srgbClr val="333399"/>
              </a:solidFill>
              <a:latin typeface="Tahoma" pitchFamily="34" charset="0"/>
            </a:endParaRPr>
          </a:p>
          <a:p>
            <a:pPr marL="114300" indent="-114300" algn="just">
              <a:defRPr/>
            </a:pPr>
            <a:r>
              <a:rPr lang="en-US" sz="1600" b="1" dirty="0">
                <a:solidFill>
                  <a:srgbClr val="333399"/>
                </a:solidFill>
                <a:latin typeface="+mj-lt"/>
              </a:rPr>
              <a:t>Your learning from this incident..</a:t>
            </a:r>
          </a:p>
          <a:p>
            <a:pPr marL="114300" indent="-114300" algn="just">
              <a:defRPr/>
            </a:pPr>
            <a:endParaRPr lang="en-US" sz="600" dirty="0">
              <a:solidFill>
                <a:srgbClr val="000000"/>
              </a:solidFill>
              <a:latin typeface="Arial" charset="0"/>
            </a:endParaRPr>
          </a:p>
          <a:p>
            <a:pPr eaLnBrk="1" hangingPunct="1">
              <a:defRPr/>
            </a:pPr>
            <a:endParaRPr lang="en-US" sz="1050" dirty="0">
              <a:solidFill>
                <a:srgbClr val="FF0000"/>
              </a:solidFill>
              <a:latin typeface="Arial" charset="0"/>
              <a:cs typeface="Tahoma" pitchFamily="34" charset="0"/>
            </a:endParaRPr>
          </a:p>
          <a:p>
            <a:pPr marL="171450" indent="-171450" algn="just">
              <a:buFont typeface="Arial" panose="020B0604020202020204" pitchFamily="34" charset="0"/>
              <a:buChar char="•"/>
              <a:defRPr/>
            </a:pPr>
            <a:r>
              <a:rPr lang="en-US" altLang="en-US" sz="1200" dirty="0">
                <a:latin typeface="+mj-lt"/>
              </a:rPr>
              <a:t>Always ensure you talk about the importance of the Red Zone during your Tool Box Talks</a:t>
            </a:r>
          </a:p>
          <a:p>
            <a:pPr marL="171450" indent="-171450" algn="just">
              <a:buFont typeface="Arial" panose="020B0604020202020204" pitchFamily="34" charset="0"/>
              <a:buChar char="•"/>
              <a:defRPr/>
            </a:pPr>
            <a:r>
              <a:rPr lang="en-US" altLang="en-US" sz="1200" dirty="0">
                <a:latin typeface="+mj-lt"/>
              </a:rPr>
              <a:t>Do not remain within the Red Zone while equipment is being operated</a:t>
            </a:r>
          </a:p>
          <a:p>
            <a:pPr marL="171450" indent="-171450" algn="just">
              <a:buFont typeface="Arial" panose="020B0604020202020204" pitchFamily="34" charset="0"/>
              <a:buChar char="•"/>
              <a:defRPr/>
            </a:pPr>
            <a:r>
              <a:rPr lang="en-US" altLang="en-US" sz="1200" dirty="0">
                <a:latin typeface="+mj-lt"/>
              </a:rPr>
              <a:t>Always check that your equipment is correctly placed, prepared or secured before applying torque and increasing the potential energy.</a:t>
            </a:r>
          </a:p>
          <a:p>
            <a:pPr marL="171450" indent="-171450" algn="just">
              <a:buFont typeface="Arial" panose="020B0604020202020204" pitchFamily="34" charset="0"/>
              <a:buChar char="•"/>
              <a:defRPr/>
            </a:pPr>
            <a:r>
              <a:rPr lang="en-US" altLang="en-US" sz="1200" dirty="0">
                <a:latin typeface="+mj-lt"/>
              </a:rPr>
              <a:t>Always check the Rig Floor is clear before operating equipment</a:t>
            </a:r>
          </a:p>
          <a:p>
            <a:pPr marL="171450" indent="-171450" algn="just">
              <a:buFont typeface="Arial" panose="020B0604020202020204" pitchFamily="34" charset="0"/>
              <a:buChar char="•"/>
              <a:defRPr/>
            </a:pPr>
            <a:r>
              <a:rPr lang="en-US" altLang="en-US" sz="1200" dirty="0">
                <a:latin typeface="+mj-lt"/>
              </a:rPr>
              <a:t>Make sure all crew members understand the empowerment to stop an unsafe act</a:t>
            </a:r>
            <a:r>
              <a:rPr lang="en-US" altLang="en-US" sz="1200" dirty="0" smtClean="0">
                <a:latin typeface="+mj-lt"/>
              </a:rPr>
              <a:t>.</a:t>
            </a:r>
            <a:endParaRPr lang="en-US" altLang="en-US" sz="1200" dirty="0">
              <a:latin typeface="+mj-lt"/>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533400" y="5410200"/>
            <a:ext cx="4648200" cy="538609"/>
          </a:xfrm>
          <a:prstGeom prst="rect">
            <a:avLst/>
          </a:prstGeom>
          <a:solidFill>
            <a:srgbClr val="004274"/>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450" b="1" dirty="0">
                <a:solidFill>
                  <a:srgbClr val="FFFF00"/>
                </a:solidFill>
                <a:latin typeface="+mj-lt"/>
                <a:cs typeface="Arial" panose="020B0604020202020204" pitchFamily="34" charset="0"/>
              </a:rPr>
              <a:t>When operating the Tongs under tension, </a:t>
            </a:r>
            <a:endParaRPr lang="en-US" altLang="en-US" sz="1450" b="1" dirty="0" smtClean="0">
              <a:solidFill>
                <a:srgbClr val="FFFF00"/>
              </a:solidFill>
              <a:latin typeface="+mj-lt"/>
              <a:cs typeface="Arial" panose="020B0604020202020204" pitchFamily="34" charset="0"/>
            </a:endParaRPr>
          </a:p>
          <a:p>
            <a:pPr indent="-114300" algn="ctr">
              <a:defRPr/>
            </a:pPr>
            <a:r>
              <a:rPr lang="en-US" altLang="en-US" sz="1450" b="1" dirty="0" smtClean="0">
                <a:solidFill>
                  <a:srgbClr val="FFFF00"/>
                </a:solidFill>
                <a:latin typeface="+mj-lt"/>
                <a:cs typeface="Arial" panose="020B0604020202020204" pitchFamily="34" charset="0"/>
              </a:rPr>
              <a:t>make </a:t>
            </a:r>
            <a:r>
              <a:rPr lang="en-US" altLang="en-US" sz="1450" b="1" dirty="0">
                <a:solidFill>
                  <a:srgbClr val="FFFF00"/>
                </a:solidFill>
                <a:latin typeface="+mj-lt"/>
                <a:cs typeface="Arial" panose="020B0604020202020204" pitchFamily="34" charset="0"/>
              </a:rPr>
              <a:t>sure all crew keep clear</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3" name="Picture Placeholder 11"/>
          <p:cNvPicPr>
            <a:picLocks noChangeAspect="1"/>
          </p:cNvPicPr>
          <p:nvPr/>
        </p:nvPicPr>
        <p:blipFill>
          <a:blip r:embed="rId3" cstate="print">
            <a:extLst>
              <a:ext uri="{28A0092B-C50C-407E-A947-70E740481C1C}">
                <a14:useLocalDpi xmlns="" xmlns:a14="http://schemas.microsoft.com/office/drawing/2010/main" val="0"/>
              </a:ext>
            </a:extLst>
          </a:blip>
          <a:srcRect l="1613" r="1613"/>
          <a:stretch>
            <a:fillRect/>
          </a:stretch>
        </p:blipFill>
        <p:spPr>
          <a:xfrm>
            <a:off x="5562600" y="838200"/>
            <a:ext cx="3429000" cy="2362200"/>
          </a:xfrm>
          <a:prstGeom prst="rect">
            <a:avLst/>
          </a:prstGeom>
        </p:spPr>
      </p:pic>
      <p:pic>
        <p:nvPicPr>
          <p:cNvPr id="17" name="Picture Placeholder 15"/>
          <p:cNvPicPr>
            <a:picLocks noChangeAspect="1"/>
          </p:cNvPicPr>
          <p:nvPr/>
        </p:nvPicPr>
        <p:blipFill>
          <a:blip r:embed="rId4" cstate="print">
            <a:extLst>
              <a:ext uri="{28A0092B-C50C-407E-A947-70E740481C1C}">
                <a14:useLocalDpi xmlns="" xmlns:a14="http://schemas.microsoft.com/office/drawing/2010/main" val="0"/>
              </a:ext>
            </a:extLst>
          </a:blip>
          <a:srcRect l="1613" r="1613"/>
          <a:stretch>
            <a:fillRect/>
          </a:stretch>
        </p:blipFill>
        <p:spPr>
          <a:xfrm>
            <a:off x="5562600" y="3352800"/>
            <a:ext cx="3429000" cy="2362200"/>
          </a:xfrm>
          <a:prstGeom prst="rect">
            <a:avLst/>
          </a:prstGeom>
        </p:spPr>
      </p:pic>
    </p:spTree>
    <p:extLst>
      <p:ext uri="{BB962C8B-B14F-4D97-AF65-F5344CB8AC3E}">
        <p14:creationId xmlns="" xmlns:p14="http://schemas.microsoft.com/office/powerpoint/2010/main" val="583801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092881"/>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defRPr/>
            </a:pPr>
            <a:r>
              <a:rPr lang="en-US" sz="1600" b="1" dirty="0" smtClean="0">
                <a:solidFill>
                  <a:srgbClr val="FF0000"/>
                </a:solidFill>
              </a:rPr>
              <a:t>As a learning from this incident and to ensure continual improvement all contract 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400" b="1" dirty="0">
                <a:solidFill>
                  <a:srgbClr val="333399"/>
                </a:solidFill>
                <a:latin typeface="+mj-lt"/>
              </a:rPr>
              <a:t>Confirm the following</a:t>
            </a:r>
            <a:r>
              <a:rPr lang="en-US" sz="1400" b="1" dirty="0" smtClean="0">
                <a:solidFill>
                  <a:srgbClr val="333399"/>
                </a:solidFill>
                <a:latin typeface="+mj-lt"/>
              </a:rPr>
              <a:t>:</a:t>
            </a:r>
            <a:endParaRPr lang="en-US" sz="1400" dirty="0">
              <a:solidFill>
                <a:srgbClr val="000000"/>
              </a:solidFill>
              <a:latin typeface="Arial" charset="0"/>
            </a:endParaRPr>
          </a:p>
          <a:p>
            <a:pPr marL="342900" indent="-342900" eaLnBrk="1" hangingPunct="1">
              <a:buFont typeface="+mj-lt"/>
              <a:buAutoNum type="arabicPeriod"/>
              <a:defRPr/>
            </a:pPr>
            <a:r>
              <a:rPr lang="en-US" sz="1400" dirty="0">
                <a:latin typeface="+mj-lt"/>
                <a:sym typeface="Wingdings" pitchFamily="2" charset="2"/>
              </a:rPr>
              <a:t>Are all crew members aware of the potential risks of the equipment used?</a:t>
            </a:r>
          </a:p>
          <a:p>
            <a:pPr marL="342900" indent="-342900" eaLnBrk="1" hangingPunct="1">
              <a:buFont typeface="+mj-lt"/>
              <a:buAutoNum type="arabicPeriod"/>
              <a:defRPr/>
            </a:pPr>
            <a:r>
              <a:rPr lang="en-US" sz="1400" dirty="0">
                <a:latin typeface="+mj-lt"/>
                <a:sym typeface="Wingdings" pitchFamily="2" charset="2"/>
              </a:rPr>
              <a:t>Are all crews aware of the importance of the Red Zone?</a:t>
            </a:r>
          </a:p>
          <a:p>
            <a:pPr marL="342900" indent="-342900" eaLnBrk="1" hangingPunct="1">
              <a:buFont typeface="+mj-lt"/>
              <a:buAutoNum type="arabicPeriod"/>
              <a:defRPr/>
            </a:pPr>
            <a:r>
              <a:rPr lang="en-US" sz="1400" dirty="0">
                <a:latin typeface="+mj-lt"/>
                <a:sym typeface="Wingdings" pitchFamily="2" charset="2"/>
              </a:rPr>
              <a:t>Is all equipment and materials checked before they are used?</a:t>
            </a:r>
          </a:p>
          <a:p>
            <a:pPr marL="342900" indent="-342900" eaLnBrk="1" hangingPunct="1">
              <a:buFont typeface="+mj-lt"/>
              <a:buAutoNum type="arabicPeriod"/>
              <a:defRPr/>
            </a:pPr>
            <a:r>
              <a:rPr lang="en-US" sz="1400" dirty="0">
                <a:latin typeface="+mj-lt"/>
                <a:sym typeface="Wingdings" pitchFamily="2" charset="2"/>
              </a:rPr>
              <a:t>Are all PSP’s regularly monitored and up to date</a:t>
            </a:r>
            <a:r>
              <a:rPr lang="en-US" sz="1400" dirty="0" smtClean="0">
                <a:latin typeface="+mj-lt"/>
                <a:sym typeface="Wingdings" pitchFamily="2" charset="2"/>
              </a:rPr>
              <a:t>?</a:t>
            </a:r>
            <a:endParaRPr lang="en-US" sz="1400" dirty="0">
              <a:latin typeface="+mj-lt"/>
              <a:sym typeface="Wingdings" pitchFamily="2" charset="2"/>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27653" name="Rectangle 8"/>
          <p:cNvSpPr>
            <a:spLocks noChangeArrowheads="1"/>
          </p:cNvSpPr>
          <p:nvPr/>
        </p:nvSpPr>
        <p:spPr bwMode="auto">
          <a:xfrm>
            <a:off x="381000" y="817761"/>
            <a:ext cx="3271665"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mj-lt"/>
              </a:rPr>
              <a:t>Date:</a:t>
            </a:r>
            <a:r>
              <a:rPr lang="en-US" sz="1400" b="1" dirty="0">
                <a:solidFill>
                  <a:srgbClr val="333399"/>
                </a:solidFill>
                <a:latin typeface="+mj-lt"/>
              </a:rPr>
              <a:t>  </a:t>
            </a:r>
            <a:r>
              <a:rPr lang="en-US" sz="1400" b="1" dirty="0" smtClean="0">
                <a:solidFill>
                  <a:srgbClr val="333399"/>
                </a:solidFill>
                <a:latin typeface="+mj-lt"/>
              </a:rPr>
              <a:t>27.09.1</a:t>
            </a:r>
            <a:r>
              <a:rPr lang="en-US" sz="1400" b="1" dirty="0" smtClean="0">
                <a:latin typeface="+mj-lt"/>
              </a:rPr>
              <a:t>	</a:t>
            </a:r>
            <a:r>
              <a:rPr lang="en-US" sz="1400" b="1" dirty="0" smtClean="0">
                <a:solidFill>
                  <a:srgbClr val="333399"/>
                </a:solidFill>
                <a:latin typeface="+mj-lt"/>
              </a:rPr>
              <a:t>Incident </a:t>
            </a:r>
            <a:r>
              <a:rPr lang="en-US" sz="1400" b="1" dirty="0">
                <a:solidFill>
                  <a:srgbClr val="333399"/>
                </a:solidFill>
                <a:latin typeface="+mj-lt"/>
              </a:rPr>
              <a:t>title: </a:t>
            </a:r>
            <a:r>
              <a:rPr lang="en-US" sz="1400" b="1" dirty="0" smtClean="0">
                <a:solidFill>
                  <a:srgbClr val="333399"/>
                </a:solidFill>
                <a:latin typeface="+mj-lt"/>
              </a:rPr>
              <a:t>LTI</a:t>
            </a:r>
            <a:endParaRPr lang="en-US" sz="1400" b="1" dirty="0">
              <a:latin typeface="+mj-lt"/>
            </a:endParaRP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91830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4115C960-A61C-409A-883D-3698D226E8ED}"/>
</file>

<file path=customXml/itemProps2.xml><?xml version="1.0" encoding="utf-8"?>
<ds:datastoreItem xmlns:ds="http://schemas.openxmlformats.org/officeDocument/2006/customXml" ds:itemID="{1D62EEE9-B1F0-4DE2-AFB5-1C205ACD1202}"/>
</file>

<file path=customXml/itemProps3.xml><?xml version="1.0" encoding="utf-8"?>
<ds:datastoreItem xmlns:ds="http://schemas.openxmlformats.org/officeDocument/2006/customXml" ds:itemID="{ADAE5F8E-007E-456D-B77B-0545ADD1F1F7}"/>
</file>

<file path=docProps/app.xml><?xml version="1.0" encoding="utf-8"?>
<Properties xmlns="http://schemas.openxmlformats.org/officeDocument/2006/extended-properties" xmlns:vt="http://schemas.openxmlformats.org/officeDocument/2006/docPropsVTypes">
  <Template/>
  <TotalTime>47</TotalTime>
  <Words>164</Words>
  <Application>Microsoft Office PowerPoint</Application>
  <PresentationFormat>On-screen Show (4:3)</PresentationFormat>
  <Paragraphs>33</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mu55250</cp:lastModifiedBy>
  <cp:revision>5</cp:revision>
  <dcterms:created xsi:type="dcterms:W3CDTF">2017-01-23T10:50:08Z</dcterms:created>
  <dcterms:modified xsi:type="dcterms:W3CDTF">2017-04-02T09:18:08Z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