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0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A9A12-29B2-4060-8D35-F8D8D28E58DE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7DC0C-D4CC-4ECE-8586-44D21B34D6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19672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ATE, Asset Damage – Fire incident, 05 Jun 2016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5029200" cy="349326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27.10.2016 	PDO 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- LTI # 37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1200" dirty="0" smtClean="0"/>
              <a:t>A PDO Operator </a:t>
            </a:r>
            <a:r>
              <a:rPr lang="en-US" sz="1200" dirty="0"/>
              <a:t>along with his </a:t>
            </a:r>
            <a:r>
              <a:rPr lang="en-US" sz="1200" dirty="0" smtClean="0"/>
              <a:t>assistant was to operate a valve on casing which was at a depth of 1.2 meter from the ground level for re-commissioning of the well. </a:t>
            </a:r>
            <a:r>
              <a:rPr lang="en-US" sz="1200" dirty="0"/>
              <a:t>While removing a section of the grating frame, the assistant operator </a:t>
            </a:r>
            <a:r>
              <a:rPr lang="en-US" sz="1200" dirty="0" smtClean="0"/>
              <a:t>stepped on an unstable frame, lost </a:t>
            </a:r>
            <a:r>
              <a:rPr lang="en-US" sz="1200" dirty="0"/>
              <a:t>his balance and fell forward into the cellar which is 2.4 meter deep</a:t>
            </a:r>
            <a:r>
              <a:rPr lang="en-US" sz="1200" dirty="0" smtClean="0"/>
              <a:t>. </a:t>
            </a:r>
            <a:r>
              <a:rPr lang="en-US" sz="1200" dirty="0"/>
              <a:t>As a result of falling the assistant sustained head injury (Trauma). </a:t>
            </a:r>
            <a:r>
              <a:rPr lang="en-US" sz="1200" dirty="0" smtClean="0"/>
              <a:t>Operator </a:t>
            </a:r>
            <a:r>
              <a:rPr lang="en-US" sz="1200" dirty="0"/>
              <a:t>called Bahja operations for rescue support. Meanwhile he managed to get support from the nearby Well Pulling Hoist to </a:t>
            </a:r>
            <a:r>
              <a:rPr lang="en-US" sz="1200" dirty="0" smtClean="0"/>
              <a:t>rescue </a:t>
            </a:r>
            <a:r>
              <a:rPr lang="en-US" sz="1200" dirty="0"/>
              <a:t>him from the cellar. Later on he was medevac to Haima hospital by PDO ambulance for further treatment.          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1400" dirty="0" smtClean="0"/>
              <a:t> </a:t>
            </a:r>
            <a:r>
              <a:rPr lang="en-US" sz="1200" dirty="0" smtClean="0"/>
              <a:t>Use proper equipment to removal heavy structure (i.e. cellar grating frames)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1200" dirty="0"/>
              <a:t> </a:t>
            </a:r>
            <a:r>
              <a:rPr lang="en-US" sz="1200" dirty="0" smtClean="0"/>
              <a:t>TBT for every job no matter it is routine or a simple job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1200" dirty="0"/>
              <a:t> </a:t>
            </a:r>
            <a:r>
              <a:rPr lang="en-US" sz="1200" dirty="0" smtClean="0"/>
              <a:t>Don’t be complacent in routine jobs</a:t>
            </a:r>
            <a:endParaRPr lang="en-US" sz="1200" dirty="0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181600"/>
            <a:ext cx="4495800" cy="315471"/>
          </a:xfrm>
          <a:prstGeom prst="rect">
            <a:avLst/>
          </a:prstGeom>
          <a:solidFill>
            <a:srgbClr val="004274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No Removal of cellar frames by hands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8382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15000" y="3886200"/>
            <a:ext cx="32004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248400" y="6172200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1066" y="838200"/>
            <a:ext cx="334433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810000"/>
            <a:ext cx="3352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667000"/>
            <a:ext cx="336550" cy="381000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638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have appropriate competency procedure for your workforce? e.g. work instruction to reopen a well after well Work over's.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your HEMP (TRIC) contains all Hazards &amp; Controls associated with the task?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all personnel involved in the assigned activity briefed with Hazards and Controls?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your operators evaluate the risks prior to the commencement of their tasks?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your operator s have sufficient &amp; appropriate resources to perform a given task safely</a:t>
            </a:r>
            <a:r>
              <a:rPr lang="en-US" sz="1400" dirty="0" smtClean="0">
                <a:latin typeface="+mj-lt"/>
                <a:sym typeface="Wingdings" pitchFamily="2" charset="2"/>
              </a:rPr>
              <a:t>?</a:t>
            </a:r>
            <a:endParaRPr lang="en-US" sz="1400" dirty="0" smtClean="0">
              <a:latin typeface="+mj-lt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863241" y="838200"/>
            <a:ext cx="27052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27.10.2016     PDO – LTI #37</a:t>
            </a:r>
            <a:endParaRPr lang="en-US" sz="14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91831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5FAF1F3-47CC-4BB1-8AE2-92033DB24B18}"/>
</file>

<file path=customXml/itemProps2.xml><?xml version="1.0" encoding="utf-8"?>
<ds:datastoreItem xmlns:ds="http://schemas.openxmlformats.org/officeDocument/2006/customXml" ds:itemID="{DA45E3CC-EA8D-45F5-84B9-D24C8A1E0FAA}"/>
</file>

<file path=customXml/itemProps3.xml><?xml version="1.0" encoding="utf-8"?>
<ds:datastoreItem xmlns:ds="http://schemas.openxmlformats.org/officeDocument/2006/customXml" ds:itemID="{31671255-FFA9-45C5-9405-6D662348468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223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mu55250</cp:lastModifiedBy>
  <cp:revision>5</cp:revision>
  <dcterms:created xsi:type="dcterms:W3CDTF">2017-01-23T10:50:08Z</dcterms:created>
  <dcterms:modified xsi:type="dcterms:W3CDTF">2017-04-02T09:21:09Z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