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slideLayouts/slideLayout13.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1" r:id="rId2"/>
    <p:sldId id="262"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30D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5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CA9A12-29B2-4060-8D35-F8D8D28E58DE}" type="datetimeFigureOut">
              <a:rPr lang="en-GB" smtClean="0"/>
              <a:pPr/>
              <a:t>02/04/2017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A7DC0C-D4CC-4ECE-8586-44D21B34D62F}"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dirty="0" smtClean="0"/>
          </a:p>
        </p:txBody>
      </p:sp>
    </p:spTree>
    <p:extLst>
      <p:ext uri="{BB962C8B-B14F-4D97-AF65-F5344CB8AC3E}">
        <p14:creationId xmlns:p14="http://schemas.microsoft.com/office/powerpoint/2010/main" xmlns="" val="1162894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dirty="0" smtClean="0"/>
          </a:p>
        </p:txBody>
      </p:sp>
    </p:spTree>
    <p:extLst>
      <p:ext uri="{BB962C8B-B14F-4D97-AF65-F5344CB8AC3E}">
        <p14:creationId xmlns:p14="http://schemas.microsoft.com/office/powerpoint/2010/main" xmlns="" val="970122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8676A5A5-23A1-40AE-B432-7BEDF0B5B4CA}" type="datetimeFigureOut">
              <a:rPr lang="en-GB" smtClean="0"/>
              <a:pPr/>
              <a:t>02/04/2017</a:t>
            </a:fld>
            <a:endParaRPr lang="en-GB"/>
          </a:p>
        </p:txBody>
      </p:sp>
      <p:sp>
        <p:nvSpPr>
          <p:cNvPr id="6" name="Rectangle 5"/>
          <p:cNvSpPr>
            <a:spLocks noGrp="1" noChangeArrowheads="1"/>
          </p:cNvSpPr>
          <p:nvPr>
            <p:ph type="ftr" sz="quarter" idx="11"/>
          </p:nvPr>
        </p:nvSpPr>
        <p:spPr/>
        <p:txBody>
          <a:bodyPr/>
          <a:lstStyle>
            <a:lvl1pPr>
              <a:defRPr/>
            </a:lvl1pPr>
          </a:lstStyle>
          <a:p>
            <a:endParaRPr lang="en-GB"/>
          </a:p>
        </p:txBody>
      </p:sp>
      <p:sp>
        <p:nvSpPr>
          <p:cNvPr id="7" name="Rectangle 6"/>
          <p:cNvSpPr>
            <a:spLocks noGrp="1" noChangeArrowheads="1"/>
          </p:cNvSpPr>
          <p:nvPr>
            <p:ph type="sldNum" sz="quarter" idx="12"/>
          </p:nvPr>
        </p:nvSpPr>
        <p:spPr/>
        <p:txBody>
          <a:bodyPr/>
          <a:lstStyle>
            <a:lvl1pPr algn="ctr">
              <a:defRPr/>
            </a:lvl1pPr>
          </a:lstStyle>
          <a:p>
            <a:fld id="{70848C43-7AAF-4653-A1FD-5ECAB66E2DA0}" type="slidenum">
              <a:rPr lang="en-GB" smtClean="0"/>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8676A5A5-23A1-40AE-B432-7BEDF0B5B4CA}" type="datetimeFigureOut">
              <a:rPr lang="en-GB" smtClean="0"/>
              <a:pPr/>
              <a:t>02/04/2017</a:t>
            </a:fld>
            <a:endParaRPr lang="en-GB"/>
          </a:p>
        </p:txBody>
      </p:sp>
      <p:sp>
        <p:nvSpPr>
          <p:cNvPr id="5" name="Rectangle 5"/>
          <p:cNvSpPr>
            <a:spLocks noGrp="1" noChangeArrowheads="1"/>
          </p:cNvSpPr>
          <p:nvPr>
            <p:ph type="ftr" sz="quarter" idx="11"/>
          </p:nvPr>
        </p:nvSpPr>
        <p:spPr/>
        <p:txBody>
          <a:bodyPr/>
          <a:lstStyle>
            <a:lvl1pPr>
              <a:defRPr/>
            </a:lvl1pPr>
          </a:lstStyle>
          <a:p>
            <a:endParaRPr lang="en-GB"/>
          </a:p>
        </p:txBody>
      </p:sp>
      <p:sp>
        <p:nvSpPr>
          <p:cNvPr id="6" name="Rectangle 6"/>
          <p:cNvSpPr>
            <a:spLocks noGrp="1" noChangeArrowheads="1"/>
          </p:cNvSpPr>
          <p:nvPr>
            <p:ph type="sldNum" sz="quarter" idx="12"/>
          </p:nvPr>
        </p:nvSpPr>
        <p:spPr/>
        <p:txBody>
          <a:bodyPr/>
          <a:lstStyle>
            <a:lvl1pPr algn="ctr">
              <a:defRPr/>
            </a:lvl1pPr>
          </a:lstStyle>
          <a:p>
            <a:fld id="{70848C43-7AAF-4653-A1FD-5ECAB66E2DA0}" type="slidenum">
              <a:rPr lang="en-GB" smtClean="0"/>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8676A5A5-23A1-40AE-B432-7BEDF0B5B4CA}" type="datetimeFigureOut">
              <a:rPr lang="en-GB" smtClean="0"/>
              <a:pPr/>
              <a:t>02/04/2017</a:t>
            </a:fld>
            <a:endParaRPr lang="en-GB"/>
          </a:p>
        </p:txBody>
      </p:sp>
      <p:sp>
        <p:nvSpPr>
          <p:cNvPr id="7" name="Rectangle 6"/>
          <p:cNvSpPr>
            <a:spLocks noGrp="1" noChangeArrowheads="1"/>
          </p:cNvSpPr>
          <p:nvPr>
            <p:ph type="ftr" sz="quarter" idx="11"/>
          </p:nvPr>
        </p:nvSpPr>
        <p:spPr/>
        <p:txBody>
          <a:bodyPr/>
          <a:lstStyle>
            <a:lvl1pPr>
              <a:defRPr/>
            </a:lvl1pPr>
          </a:lstStyle>
          <a:p>
            <a:endParaRPr lang="en-GB"/>
          </a:p>
        </p:txBody>
      </p:sp>
      <p:sp>
        <p:nvSpPr>
          <p:cNvPr id="8" name="Rectangle 7"/>
          <p:cNvSpPr>
            <a:spLocks noGrp="1" noChangeArrowheads="1"/>
          </p:cNvSpPr>
          <p:nvPr>
            <p:ph type="sldNum" sz="quarter" idx="12"/>
          </p:nvPr>
        </p:nvSpPr>
        <p:spPr/>
        <p:txBody>
          <a:bodyPr/>
          <a:lstStyle>
            <a:lvl1pPr>
              <a:defRPr/>
            </a:lvl1pPr>
          </a:lstStyle>
          <a:p>
            <a:fld id="{70848C43-7AAF-4653-A1FD-5ECAB66E2DA0}" type="slidenum">
              <a:rPr lang="en-GB" smtClean="0"/>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0848C43-7AAF-4653-A1FD-5ECAB66E2DA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76A5A5-23A1-40AE-B432-7BEDF0B5B4CA}" type="datetimeFigureOut">
              <a:rPr lang="en-GB" smtClean="0"/>
              <a:pPr/>
              <a:t>02/04/2017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76A5A5-23A1-40AE-B432-7BEDF0B5B4CA}" type="datetimeFigureOut">
              <a:rPr lang="en-GB" smtClean="0"/>
              <a:pPr/>
              <a:t>02/04/2017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848C43-7AAF-4653-A1FD-5ECAB66E2DA0}" type="slidenum">
              <a:rPr lang="en-GB" smtClean="0"/>
              <a:pPr/>
              <a:t>‹#›</a:t>
            </a:fld>
            <a:endParaRPr lang="en-GB"/>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59576" y="828905"/>
            <a:ext cx="5375155" cy="3877985"/>
          </a:xfrm>
          <a:prstGeom prst="rect">
            <a:avLst/>
          </a:prstGeom>
          <a:noFill/>
          <a:ln w="19050">
            <a:noFill/>
            <a:miter lim="800000"/>
            <a:headEnd/>
            <a:tailEnd/>
          </a:ln>
        </p:spPr>
        <p:txBody>
          <a:bodyPr wrap="square">
            <a:spAutoFit/>
          </a:bodyPr>
          <a:lstStyle/>
          <a:p>
            <a:pPr marL="114300" indent="-114300" algn="just">
              <a:defRPr/>
            </a:pPr>
            <a:r>
              <a:rPr lang="en-GB" sz="1400" b="1" dirty="0">
                <a:solidFill>
                  <a:srgbClr val="333399"/>
                </a:solidFill>
                <a:latin typeface="+mj-lt"/>
              </a:rPr>
              <a:t>Date:</a:t>
            </a:r>
            <a:r>
              <a:rPr lang="en-US" sz="1400" b="1" dirty="0">
                <a:solidFill>
                  <a:srgbClr val="333399"/>
                </a:solidFill>
                <a:latin typeface="+mj-lt"/>
              </a:rPr>
              <a:t> </a:t>
            </a:r>
            <a:r>
              <a:rPr lang="en-US" sz="1400" b="1" dirty="0" smtClean="0">
                <a:solidFill>
                  <a:srgbClr val="333399"/>
                </a:solidFill>
                <a:latin typeface="+mj-lt"/>
              </a:rPr>
              <a:t>10.11.2016      </a:t>
            </a:r>
            <a:r>
              <a:rPr lang="en-US" sz="1400" b="1" dirty="0">
                <a:solidFill>
                  <a:srgbClr val="333399"/>
                </a:solidFill>
                <a:latin typeface="+mj-lt"/>
              </a:rPr>
              <a:t>Incident </a:t>
            </a:r>
            <a:r>
              <a:rPr lang="en-US" sz="1400" b="1" dirty="0" smtClean="0">
                <a:solidFill>
                  <a:srgbClr val="333399"/>
                </a:solidFill>
                <a:latin typeface="+mj-lt"/>
              </a:rPr>
              <a:t>title : Finger Injury (LTI)</a:t>
            </a:r>
          </a:p>
          <a:p>
            <a:pPr marL="114300" lvl="0" indent="-114300" algn="just">
              <a:defRPr/>
            </a:pPr>
            <a:endParaRPr lang="en-US" sz="1200" b="1" dirty="0">
              <a:solidFill>
                <a:srgbClr val="333399"/>
              </a:solidFill>
              <a:latin typeface="Tahoma" pitchFamily="34" charset="0"/>
            </a:endParaRPr>
          </a:p>
          <a:p>
            <a:pPr marL="114300" indent="-114300" algn="just">
              <a:defRPr/>
            </a:pPr>
            <a:r>
              <a:rPr lang="en-US" sz="1600" b="1" dirty="0" smtClean="0">
                <a:solidFill>
                  <a:srgbClr val="FF0000"/>
                </a:solidFill>
                <a:latin typeface="+mj-lt"/>
              </a:rPr>
              <a:t>What </a:t>
            </a:r>
            <a:r>
              <a:rPr lang="en-US" sz="1600" b="1" dirty="0">
                <a:solidFill>
                  <a:srgbClr val="FF0000"/>
                </a:solidFill>
                <a:latin typeface="+mj-lt"/>
              </a:rPr>
              <a:t>happened</a:t>
            </a:r>
            <a:r>
              <a:rPr lang="en-US" sz="1600" b="1" dirty="0" smtClean="0">
                <a:solidFill>
                  <a:srgbClr val="FF0000"/>
                </a:solidFill>
                <a:latin typeface="+mj-lt"/>
              </a:rPr>
              <a:t>?</a:t>
            </a:r>
          </a:p>
          <a:p>
            <a:pPr marL="114300" indent="-114300" algn="just">
              <a:defRPr/>
            </a:pPr>
            <a:endParaRPr lang="en-US" sz="800" b="1" dirty="0" smtClean="0">
              <a:solidFill>
                <a:srgbClr val="FF0000"/>
              </a:solidFill>
              <a:latin typeface="Tahoma" pitchFamily="34" charset="0"/>
            </a:endParaRPr>
          </a:p>
          <a:p>
            <a:pPr lvl="0" indent="-457200" algn="just">
              <a:spcBef>
                <a:spcPts val="0"/>
              </a:spcBef>
              <a:defRPr/>
            </a:pPr>
            <a:r>
              <a:rPr lang="en-US" sz="1200" dirty="0">
                <a:solidFill>
                  <a:srgbClr val="000000"/>
                </a:solidFill>
                <a:latin typeface="+mj-lt"/>
              </a:rPr>
              <a:t>The Mechanic wanted to check the retaining nut and gave signal to stop, during the function testing of the Farr Tong gear shifter after repairs. However, the mechanic did not wait for confirmation of his signal while it was operating and put his hand into the gear shifter of the tongs, resulting in crush injury, to his left hand middle finger. </a:t>
            </a:r>
          </a:p>
          <a:p>
            <a:pPr marL="342900" indent="-342900" eaLnBrk="1" hangingPunct="1">
              <a:defRPr/>
            </a:pPr>
            <a:endParaRPr lang="en-US" sz="1200" dirty="0">
              <a:solidFill>
                <a:srgbClr val="000000"/>
              </a:solidFill>
              <a:latin typeface="+mj-lt"/>
            </a:endParaRPr>
          </a:p>
          <a:p>
            <a:pPr marL="114300" indent="-114300" algn="just">
              <a:defRPr/>
            </a:pPr>
            <a:r>
              <a:rPr lang="en-US" sz="1600" b="1" dirty="0">
                <a:solidFill>
                  <a:srgbClr val="333399"/>
                </a:solidFill>
                <a:latin typeface="+mj-lt"/>
              </a:rPr>
              <a:t>Your learning from this incident..</a:t>
            </a:r>
          </a:p>
          <a:p>
            <a:pPr marL="114300" indent="-114300" algn="just">
              <a:defRPr/>
            </a:pPr>
            <a:endParaRPr lang="en-US" sz="1200" dirty="0">
              <a:solidFill>
                <a:srgbClr val="000000"/>
              </a:solidFill>
              <a:latin typeface="+mj-lt"/>
            </a:endParaRPr>
          </a:p>
          <a:p>
            <a:pPr marL="171450" lvl="1" indent="-171450" algn="just">
              <a:buFont typeface="Arial" panose="020B0604020202020204" pitchFamily="34" charset="0"/>
              <a:buChar char="•"/>
              <a:defRPr/>
            </a:pPr>
            <a:r>
              <a:rPr lang="en-US" sz="1200" dirty="0" smtClean="0">
                <a:latin typeface="+mj-lt"/>
              </a:rPr>
              <a:t>Always ensure </a:t>
            </a:r>
            <a:r>
              <a:rPr lang="en-US" sz="1200" dirty="0">
                <a:latin typeface="+mj-lt"/>
              </a:rPr>
              <a:t>equipment is adequately isolated before start of work.</a:t>
            </a:r>
          </a:p>
          <a:p>
            <a:pPr marL="171450" lvl="1" indent="-171450" algn="just">
              <a:buFont typeface="Arial" panose="020B0604020202020204" pitchFamily="34" charset="0"/>
              <a:buChar char="•"/>
              <a:defRPr/>
            </a:pPr>
            <a:r>
              <a:rPr lang="en-US" sz="1200" dirty="0">
                <a:latin typeface="+mj-lt"/>
              </a:rPr>
              <a:t>Apply the 4 Golden questions for Hands &amp; Fingers safety.</a:t>
            </a:r>
          </a:p>
          <a:p>
            <a:pPr marL="171450" lvl="1" indent="-171450" algn="just" fontAlgn="auto">
              <a:spcBef>
                <a:spcPts val="0"/>
              </a:spcBef>
              <a:spcAft>
                <a:spcPts val="0"/>
              </a:spcAft>
              <a:buFont typeface="Arial" panose="020B0604020202020204" pitchFamily="34" charset="0"/>
              <a:buChar char="•"/>
              <a:defRPr/>
            </a:pPr>
            <a:r>
              <a:rPr lang="en-US" sz="1200" dirty="0" smtClean="0">
                <a:latin typeface="+mj-lt"/>
              </a:rPr>
              <a:t>Ensure effective communication between the work group involved, </a:t>
            </a:r>
            <a:r>
              <a:rPr lang="en-US" sz="1200" dirty="0">
                <a:latin typeface="+mj-lt"/>
              </a:rPr>
              <a:t>prior to the start of any </a:t>
            </a:r>
            <a:r>
              <a:rPr lang="en-US" sz="1200" dirty="0" smtClean="0">
                <a:latin typeface="+mj-lt"/>
              </a:rPr>
              <a:t>service/ repairs</a:t>
            </a:r>
            <a:r>
              <a:rPr lang="en-US" sz="1200" dirty="0">
                <a:latin typeface="+mj-lt"/>
              </a:rPr>
              <a:t>.</a:t>
            </a:r>
          </a:p>
          <a:p>
            <a:pPr marL="171450" indent="-171450" algn="just">
              <a:buFont typeface="Arial" panose="020B0604020202020204" pitchFamily="34" charset="0"/>
              <a:buChar char="•"/>
            </a:pPr>
            <a:r>
              <a:rPr lang="en-US" sz="1200" dirty="0" smtClean="0">
                <a:latin typeface="+mj-lt"/>
              </a:rPr>
              <a:t>Keep away your hands/ fingers from any equipment with potential to cause injury. </a:t>
            </a:r>
          </a:p>
          <a:p>
            <a:pPr marL="171450" indent="-171450" algn="just">
              <a:buFont typeface="Arial" panose="020B0604020202020204" pitchFamily="34" charset="0"/>
              <a:buChar char="•"/>
            </a:pPr>
            <a:r>
              <a:rPr lang="en-US" sz="1200" dirty="0" smtClean="0">
                <a:latin typeface="+mj-lt"/>
              </a:rPr>
              <a:t>Use hands free tools wherever possible.</a:t>
            </a:r>
          </a:p>
          <a:p>
            <a:pPr marL="171450" indent="-171450" algn="just">
              <a:buFont typeface="Arial" panose="020B0604020202020204" pitchFamily="34" charset="0"/>
              <a:buChar char="•"/>
            </a:pPr>
            <a:r>
              <a:rPr lang="en-US" sz="1200" dirty="0" smtClean="0">
                <a:latin typeface="+mj-lt"/>
              </a:rPr>
              <a:t>Ensure the isolation is function </a:t>
            </a:r>
            <a:r>
              <a:rPr lang="en-US" sz="1200" dirty="0" smtClean="0">
                <a:latin typeface="+mj-lt"/>
              </a:rPr>
              <a:t>tested</a:t>
            </a:r>
            <a:endParaRPr lang="en-US" sz="1200" dirty="0" smtClean="0">
              <a:latin typeface="+mj-lt"/>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762000" y="5130225"/>
            <a:ext cx="4191000" cy="315471"/>
          </a:xfrm>
          <a:prstGeom prst="rect">
            <a:avLst/>
          </a:prstGeom>
          <a:solidFill>
            <a:srgbClr val="004274"/>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gn="ctr">
              <a:defRPr/>
            </a:pPr>
            <a:r>
              <a:rPr lang="en-US" altLang="en-US" sz="1450" b="1" dirty="0" smtClean="0">
                <a:solidFill>
                  <a:srgbClr val="FFFF00"/>
                </a:solidFill>
                <a:latin typeface="+mj-lt"/>
                <a:cs typeface="Arial" panose="020B0604020202020204" pitchFamily="34" charset="0"/>
              </a:rPr>
              <a:t>Always ensure energised equipment is isolated</a:t>
            </a: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dirty="0" smtClean="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21" name="TextBox 20"/>
          <p:cNvSpPr txBox="1"/>
          <p:nvPr/>
        </p:nvSpPr>
        <p:spPr>
          <a:xfrm>
            <a:off x="5886728" y="3377813"/>
            <a:ext cx="3200141" cy="430887"/>
          </a:xfrm>
          <a:prstGeom prst="rect">
            <a:avLst/>
          </a:prstGeom>
          <a:solidFill>
            <a:srgbClr val="C00000"/>
          </a:solidFill>
          <a:scene3d>
            <a:camera prst="orthographicFront">
              <a:rot lat="0" lon="0" rev="0"/>
            </a:camera>
            <a:lightRig rig="threePt" dir="t">
              <a:rot lat="0" lon="0" rev="1200000"/>
            </a:lightRig>
          </a:scene3d>
          <a:sp3d>
            <a:bevelT w="63500" h="25400" prst="angle"/>
          </a:sp3d>
        </p:spPr>
        <p:style>
          <a:lnRef idx="0">
            <a:schemeClr val="accent2"/>
          </a:lnRef>
          <a:fillRef idx="3">
            <a:schemeClr val="accent2"/>
          </a:fillRef>
          <a:effectRef idx="3">
            <a:schemeClr val="accent2"/>
          </a:effectRef>
          <a:fontRef idx="minor">
            <a:schemeClr val="lt1"/>
          </a:fontRef>
        </p:style>
        <p:txBody>
          <a:bodyPr wrap="square" rtlCol="0">
            <a:spAutoFit/>
          </a:bodyPr>
          <a:lstStyle>
            <a:defPPr>
              <a:defRPr lang="en-US"/>
            </a:defPPr>
            <a:lvl1pPr>
              <a:defRPr sz="1400" b="1">
                <a:solidFill>
                  <a:srgbClr val="FFFF00"/>
                </a:solidFill>
              </a:defRPr>
            </a:lvl1pPr>
          </a:lstStyle>
          <a:p>
            <a:r>
              <a:rPr lang="en-US" sz="1100" dirty="0" smtClean="0">
                <a:latin typeface="+mj-lt"/>
              </a:rPr>
              <a:t>Mechanic used his hand to check the nut before ensuring isolation of the equipment</a:t>
            </a:r>
            <a:endParaRPr lang="en-US" sz="1100" dirty="0">
              <a:latin typeface="+mj-lt"/>
            </a:endParaRPr>
          </a:p>
        </p:txBody>
      </p:sp>
      <p:pic>
        <p:nvPicPr>
          <p:cNvPr id="2" name="Picture 1"/>
          <p:cNvPicPr>
            <a:picLocks noChangeAspect="1"/>
          </p:cNvPicPr>
          <p:nvPr/>
        </p:nvPicPr>
        <p:blipFill>
          <a:blip r:embed="rId3" cstate="print"/>
          <a:stretch>
            <a:fillRect/>
          </a:stretch>
        </p:blipFill>
        <p:spPr>
          <a:xfrm>
            <a:off x="5892663" y="730364"/>
            <a:ext cx="3168098" cy="2655500"/>
          </a:xfrm>
          <a:prstGeom prst="rect">
            <a:avLst/>
          </a:prstGeom>
          <a:ln>
            <a:solidFill>
              <a:srgbClr val="FF0000"/>
            </a:solidFill>
          </a:ln>
        </p:spPr>
        <p:style>
          <a:lnRef idx="0">
            <a:schemeClr val="accent2"/>
          </a:lnRef>
          <a:fillRef idx="3">
            <a:schemeClr val="accent2"/>
          </a:fillRef>
          <a:effectRef idx="3">
            <a:schemeClr val="accent2"/>
          </a:effectRef>
          <a:fontRef idx="minor">
            <a:schemeClr val="lt1"/>
          </a:fontRef>
        </p:style>
      </p:pic>
      <p:grpSp>
        <p:nvGrpSpPr>
          <p:cNvPr id="7" name="Group 131"/>
          <p:cNvGrpSpPr>
            <a:grpSpLocks/>
          </p:cNvGrpSpPr>
          <p:nvPr/>
        </p:nvGrpSpPr>
        <p:grpSpPr bwMode="auto">
          <a:xfrm>
            <a:off x="8624335" y="2642651"/>
            <a:ext cx="367265" cy="557749"/>
            <a:chOff x="3504" y="544"/>
            <a:chExt cx="2287" cy="1855"/>
          </a:xfrm>
        </p:grpSpPr>
        <p:sp>
          <p:nvSpPr>
            <p:cNvPr id="22"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3"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3" name="Explosion 2 2"/>
          <p:cNvSpPr/>
          <p:nvPr/>
        </p:nvSpPr>
        <p:spPr bwMode="auto">
          <a:xfrm>
            <a:off x="7162800" y="1698625"/>
            <a:ext cx="838200" cy="1273175"/>
          </a:xfrm>
          <a:prstGeom prst="irregularSeal2">
            <a:avLst/>
          </a:prstGeom>
          <a:solidFill>
            <a:srgbClr val="C00000"/>
          </a:solidFill>
          <a:ln>
            <a:solidFill>
              <a:srgbClr val="C00000"/>
            </a:solidFill>
            <a:headEnd type="none" w="med" len="med"/>
            <a:tailEnd type="none" w="med" len="med"/>
          </a:ln>
          <a:scene3d>
            <a:camera prst="orthographicFront">
              <a:rot lat="0" lon="0" rev="0"/>
            </a:camera>
            <a:lightRig rig="threePt" dir="t">
              <a:rot lat="0" lon="0" rev="1200000"/>
            </a:lightRig>
          </a:scene3d>
          <a:sp3d>
            <a:bevelT w="63500" h="25400"/>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pic>
        <p:nvPicPr>
          <p:cNvPr id="4" name="Picture 3"/>
          <p:cNvPicPr>
            <a:picLocks noChangeAspect="1"/>
          </p:cNvPicPr>
          <p:nvPr/>
        </p:nvPicPr>
        <p:blipFill>
          <a:blip r:embed="rId4" cstate="print"/>
          <a:stretch>
            <a:fillRect/>
          </a:stretch>
        </p:blipFill>
        <p:spPr>
          <a:xfrm>
            <a:off x="5892663" y="3794118"/>
            <a:ext cx="3164666" cy="2777060"/>
          </a:xfrm>
          <a:prstGeom prst="rect">
            <a:avLst/>
          </a:prstGeom>
          <a:ln>
            <a:solidFill>
              <a:srgbClr val="00B050"/>
            </a:solidFill>
          </a:ln>
        </p:spPr>
        <p:style>
          <a:lnRef idx="0">
            <a:schemeClr val="accent1"/>
          </a:lnRef>
          <a:fillRef idx="3">
            <a:schemeClr val="accent1"/>
          </a:fillRef>
          <a:effectRef idx="3">
            <a:schemeClr val="accent1"/>
          </a:effectRef>
          <a:fontRef idx="minor">
            <a:schemeClr val="lt1"/>
          </a:fontRef>
        </p:style>
      </p:pic>
      <p:sp>
        <p:nvSpPr>
          <p:cNvPr id="5" name="Oval 4"/>
          <p:cNvSpPr/>
          <p:nvPr/>
        </p:nvSpPr>
        <p:spPr bwMode="auto">
          <a:xfrm>
            <a:off x="7515225" y="3929578"/>
            <a:ext cx="1548038" cy="1709222"/>
          </a:xfrm>
          <a:prstGeom prst="ellipse">
            <a:avLst/>
          </a:prstGeom>
          <a:noFill/>
          <a:ln>
            <a:solidFill>
              <a:srgbClr val="FFFF00"/>
            </a:solidFill>
            <a:prstDash val="sysDash"/>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solidFill>
                  <a:srgbClr val="FF0000"/>
                </a:solidFill>
              </a:ln>
              <a:noFill/>
              <a:effectLst/>
              <a:latin typeface="Times New Roman" pitchFamily="18" charset="0"/>
            </a:endParaRPr>
          </a:p>
        </p:txBody>
      </p:sp>
      <p:sp>
        <p:nvSpPr>
          <p:cNvPr id="24" name="Rounded Rectangle 23"/>
          <p:cNvSpPr/>
          <p:nvPr/>
        </p:nvSpPr>
        <p:spPr>
          <a:xfrm>
            <a:off x="5892663" y="6313724"/>
            <a:ext cx="3164666" cy="434774"/>
          </a:xfrm>
          <a:prstGeom prst="roundRect">
            <a:avLst/>
          </a:prstGeom>
          <a:solidFill>
            <a:srgbClr val="006600"/>
          </a:solidFill>
          <a:ln>
            <a:noFill/>
          </a:ln>
          <a:scene3d>
            <a:camera prst="orthographicFront">
              <a:rot lat="0" lon="0" rev="0"/>
            </a:camera>
            <a:lightRig rig="threePt" dir="t">
              <a:rot lat="0" lon="0" rev="1200000"/>
            </a:lightRig>
          </a:scene3d>
          <a:sp3d>
            <a:bevelT w="63500" h="25400" prst="angle"/>
          </a:sp3d>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200" b="1" dirty="0" smtClean="0">
                <a:solidFill>
                  <a:srgbClr val="FFFFFF"/>
                </a:solidFill>
                <a:latin typeface="+mj-lt"/>
              </a:rPr>
              <a:t>Always  ensure the equipment is isolated before working on it</a:t>
            </a:r>
            <a:endParaRPr lang="en-US" sz="1200" b="1" dirty="0">
              <a:solidFill>
                <a:srgbClr val="FFFFFF"/>
              </a:solidFill>
              <a:latin typeface="+mj-lt"/>
            </a:endParaRPr>
          </a:p>
        </p:txBody>
      </p:sp>
      <p:sp>
        <p:nvSpPr>
          <p:cNvPr id="25" name="Freeform 132"/>
          <p:cNvSpPr>
            <a:spLocks/>
          </p:cNvSpPr>
          <p:nvPr/>
        </p:nvSpPr>
        <p:spPr bwMode="auto">
          <a:xfrm>
            <a:off x="8460685" y="5748302"/>
            <a:ext cx="530915" cy="423898"/>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6" name="TextBox 5"/>
          <p:cNvSpPr txBox="1"/>
          <p:nvPr/>
        </p:nvSpPr>
        <p:spPr>
          <a:xfrm>
            <a:off x="6846535" y="3794118"/>
            <a:ext cx="1393271" cy="400110"/>
          </a:xfrm>
          <a:prstGeom prst="rect">
            <a:avLst/>
          </a:prstGeom>
          <a:ln w="9525">
            <a:solidFill>
              <a:srgbClr val="00B050"/>
            </a:solidFill>
            <a:prstDash val="sysDash"/>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000" b="1" dirty="0" smtClean="0"/>
              <a:t>Pneumatic isolations of  Farr tong</a:t>
            </a:r>
            <a:endParaRPr lang="en-US" sz="1000" b="1" dirty="0"/>
          </a:p>
        </p:txBody>
      </p:sp>
      <p:pic>
        <p:nvPicPr>
          <p:cNvPr id="8" name="Picture 7"/>
          <p:cNvPicPr>
            <a:picLocks noChangeAspect="1"/>
          </p:cNvPicPr>
          <p:nvPr/>
        </p:nvPicPr>
        <p:blipFill>
          <a:blip r:embed="rId5" cstate="print"/>
          <a:stretch>
            <a:fillRect/>
          </a:stretch>
        </p:blipFill>
        <p:spPr>
          <a:xfrm>
            <a:off x="5892663" y="3859809"/>
            <a:ext cx="1056616" cy="1374090"/>
          </a:xfrm>
          <a:prstGeom prst="rect">
            <a:avLst/>
          </a:prstGeom>
          <a:ln>
            <a:solidFill>
              <a:srgbClr val="FFFF00"/>
            </a:solidFill>
          </a:ln>
        </p:spPr>
        <p:style>
          <a:lnRef idx="0">
            <a:schemeClr val="accent1"/>
          </a:lnRef>
          <a:fillRef idx="3">
            <a:schemeClr val="accent1"/>
          </a:fillRef>
          <a:effectRef idx="3">
            <a:schemeClr val="accent1"/>
          </a:effectRef>
          <a:fontRef idx="minor">
            <a:schemeClr val="lt1"/>
          </a:fontRef>
        </p:style>
      </p:pic>
      <p:cxnSp>
        <p:nvCxnSpPr>
          <p:cNvPr id="10" name="Straight Arrow Connector 9"/>
          <p:cNvCxnSpPr>
            <a:stCxn id="6" idx="1"/>
          </p:cNvCxnSpPr>
          <p:nvPr/>
        </p:nvCxnSpPr>
        <p:spPr bwMode="auto">
          <a:xfrm flipH="1">
            <a:off x="6310865" y="3994173"/>
            <a:ext cx="535670" cy="104486"/>
          </a:xfrm>
          <a:prstGeom prst="straightConnector1">
            <a:avLst/>
          </a:prstGeom>
          <a:ln>
            <a:solidFill>
              <a:srgbClr val="FFFF00"/>
            </a:solidFill>
            <a:prstDash val="sysDash"/>
            <a:headEnd type="none" w="med" len="med"/>
            <a:tailEnd type="triangle"/>
          </a:ln>
        </p:spPr>
        <p:style>
          <a:lnRef idx="3">
            <a:schemeClr val="accent2"/>
          </a:lnRef>
          <a:fillRef idx="0">
            <a:schemeClr val="accent2"/>
          </a:fillRef>
          <a:effectRef idx="2">
            <a:schemeClr val="accent2"/>
          </a:effectRef>
          <a:fontRef idx="minor">
            <a:schemeClr val="tx1"/>
          </a:fontRef>
        </p:style>
      </p:cxnSp>
      <p:cxnSp>
        <p:nvCxnSpPr>
          <p:cNvPr id="27" name="Straight Arrow Connector 26"/>
          <p:cNvCxnSpPr>
            <a:stCxn id="6" idx="2"/>
          </p:cNvCxnSpPr>
          <p:nvPr/>
        </p:nvCxnSpPr>
        <p:spPr bwMode="auto">
          <a:xfrm>
            <a:off x="7543171" y="4194228"/>
            <a:ext cx="732467" cy="438090"/>
          </a:xfrm>
          <a:prstGeom prst="straightConnector1">
            <a:avLst/>
          </a:prstGeom>
          <a:ln>
            <a:solidFill>
              <a:srgbClr val="FFFF00"/>
            </a:solidFill>
            <a:prstDash val="sysDash"/>
            <a:headEnd type="none" w="med" len="med"/>
            <a:tailEnd type="triangle"/>
          </a:ln>
        </p:spPr>
        <p:style>
          <a:lnRef idx="3">
            <a:schemeClr val="accent2"/>
          </a:lnRef>
          <a:fillRef idx="0">
            <a:schemeClr val="accent2"/>
          </a:fillRef>
          <a:effectRef idx="2">
            <a:schemeClr val="accent2"/>
          </a:effectRef>
          <a:fontRef idx="minor">
            <a:schemeClr val="tx1"/>
          </a:fontRef>
        </p:style>
      </p:cxnSp>
      <p:cxnSp>
        <p:nvCxnSpPr>
          <p:cNvPr id="31" name="Straight Arrow Connector 30"/>
          <p:cNvCxnSpPr/>
          <p:nvPr/>
        </p:nvCxnSpPr>
        <p:spPr bwMode="auto">
          <a:xfrm flipH="1">
            <a:off x="6205878" y="4022416"/>
            <a:ext cx="623285" cy="667769"/>
          </a:xfrm>
          <a:prstGeom prst="straightConnector1">
            <a:avLst/>
          </a:prstGeom>
          <a:ln>
            <a:solidFill>
              <a:srgbClr val="FFFF00"/>
            </a:solidFill>
            <a:prstDash val="sysDash"/>
            <a:headEnd type="none" w="med" len="med"/>
            <a:tailEnd type="triangle"/>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2769989"/>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a:defRPr/>
            </a:pPr>
            <a:r>
              <a:rPr lang="en-US" sz="1600" b="1" dirty="0" smtClean="0">
                <a:solidFill>
                  <a:srgbClr val="FF0000"/>
                </a:solidFill>
              </a:rPr>
              <a:t>As a learning from this incident and to ensure continual improvement all contract 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333399"/>
                </a:solidFill>
                <a:latin typeface="+mj-lt"/>
              </a:rPr>
              <a:t>Confirm the following</a:t>
            </a:r>
            <a:r>
              <a:rPr lang="en-US" sz="1600" b="1" dirty="0" smtClean="0">
                <a:solidFill>
                  <a:srgbClr val="333399"/>
                </a:solidFill>
                <a:latin typeface="+mj-lt"/>
              </a:rPr>
              <a:t>:</a:t>
            </a:r>
            <a:endParaRPr lang="en-US" sz="1400" dirty="0">
              <a:solidFill>
                <a:srgbClr val="000000"/>
              </a:solidFill>
              <a:latin typeface="Arial" charset="0"/>
            </a:endParaRPr>
          </a:p>
          <a:p>
            <a:pPr marL="342900" indent="-342900" eaLnBrk="1" hangingPunct="1">
              <a:lnSpc>
                <a:spcPct val="150000"/>
              </a:lnSpc>
              <a:buFont typeface="+mj-lt"/>
              <a:buAutoNum type="arabicPeriod"/>
              <a:defRPr/>
            </a:pPr>
            <a:r>
              <a:rPr lang="en-US" sz="1400" dirty="0">
                <a:latin typeface="+mj-lt"/>
                <a:sym typeface="Wingdings" pitchFamily="2" charset="2"/>
              </a:rPr>
              <a:t>Do you ensure adequate supervision is maintained at all times? </a:t>
            </a:r>
          </a:p>
          <a:p>
            <a:pPr marL="342900" indent="-342900" eaLnBrk="1" hangingPunct="1">
              <a:lnSpc>
                <a:spcPct val="150000"/>
              </a:lnSpc>
              <a:buFont typeface="+mj-lt"/>
              <a:buAutoNum type="arabicPeriod"/>
              <a:defRPr/>
            </a:pPr>
            <a:r>
              <a:rPr lang="ar-EG" sz="1400" dirty="0">
                <a:latin typeface="+mj-lt"/>
                <a:sym typeface="Wingdings" pitchFamily="2" charset="2"/>
              </a:rPr>
              <a:t>D</a:t>
            </a:r>
            <a:r>
              <a:rPr lang="en-US" sz="1400" dirty="0">
                <a:latin typeface="+mj-lt"/>
                <a:sym typeface="Wingdings" pitchFamily="2" charset="2"/>
              </a:rPr>
              <a:t>o you ensure effective isolation is performed prior to start of a specific task involving repairs/ service/ function tests? </a:t>
            </a:r>
          </a:p>
          <a:p>
            <a:pPr marL="342900" indent="-342900" eaLnBrk="1" hangingPunct="1">
              <a:lnSpc>
                <a:spcPct val="150000"/>
              </a:lnSpc>
              <a:buFont typeface="+mj-lt"/>
              <a:buAutoNum type="arabicPeriod"/>
              <a:defRPr/>
            </a:pPr>
            <a:r>
              <a:rPr lang="en-US" sz="1400" dirty="0">
                <a:latin typeface="+mj-lt"/>
                <a:sym typeface="Wingdings" pitchFamily="2" charset="2"/>
              </a:rPr>
              <a:t>Do you ensure effective communication is maintained with all personnel involved ?</a:t>
            </a:r>
          </a:p>
          <a:p>
            <a:pPr marL="342900" lvl="0" indent="-342900" eaLnBrk="1" hangingPunct="1">
              <a:buFont typeface="+mj-lt"/>
              <a:buAutoNum type="arabicPeriod"/>
              <a:defRPr/>
            </a:pPr>
            <a:r>
              <a:rPr lang="en-US" sz="1400" dirty="0">
                <a:latin typeface="+mj-lt"/>
                <a:sym typeface="Wingdings" pitchFamily="2" charset="2"/>
              </a:rPr>
              <a:t>Are all your tasks performed using Hands free tools where possible? </a:t>
            </a: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dirty="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dirty="0">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dirty="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dirty="0" smtClean="0"/>
          </a:p>
        </p:txBody>
      </p:sp>
      <p:sp>
        <p:nvSpPr>
          <p:cNvPr id="27653" name="Rectangle 8"/>
          <p:cNvSpPr>
            <a:spLocks noChangeArrowheads="1"/>
          </p:cNvSpPr>
          <p:nvPr/>
        </p:nvSpPr>
        <p:spPr bwMode="auto">
          <a:xfrm>
            <a:off x="381000" y="874713"/>
            <a:ext cx="4021678" cy="307777"/>
          </a:xfrm>
          <a:prstGeom prst="rect">
            <a:avLst/>
          </a:prstGeom>
          <a:noFill/>
          <a:ln w="9525">
            <a:noFill/>
            <a:miter lim="800000"/>
            <a:headEnd/>
            <a:tailEnd/>
          </a:ln>
        </p:spPr>
        <p:txBody>
          <a:bodyPr wrap="none">
            <a:spAutoFit/>
          </a:bodyPr>
          <a:lstStyle/>
          <a:p>
            <a:pPr marL="114300" indent="-114300" algn="just"/>
            <a:r>
              <a:rPr lang="en-GB" sz="1400" b="1" dirty="0" smtClean="0">
                <a:solidFill>
                  <a:srgbClr val="333399"/>
                </a:solidFill>
                <a:latin typeface="+mj-lt"/>
              </a:rPr>
              <a:t>Date:</a:t>
            </a:r>
            <a:r>
              <a:rPr lang="eu-ES" sz="1400" b="1" dirty="0" smtClean="0">
                <a:solidFill>
                  <a:srgbClr val="333399"/>
                </a:solidFill>
                <a:latin typeface="+mj-lt"/>
              </a:rPr>
              <a:t>10.11.2016</a:t>
            </a:r>
            <a:r>
              <a:rPr lang="en-US" sz="1400" b="1" dirty="0" smtClean="0">
                <a:solidFill>
                  <a:srgbClr val="333399"/>
                </a:solidFill>
                <a:latin typeface="+mj-lt"/>
              </a:rPr>
              <a:t>      </a:t>
            </a:r>
            <a:r>
              <a:rPr lang="en-US" sz="1400" b="1" dirty="0">
                <a:solidFill>
                  <a:srgbClr val="333399"/>
                </a:solidFill>
                <a:latin typeface="+mj-lt"/>
              </a:rPr>
              <a:t>Incident </a:t>
            </a:r>
            <a:r>
              <a:rPr lang="en-US" sz="1400" b="1" dirty="0" smtClean="0">
                <a:solidFill>
                  <a:srgbClr val="333399"/>
                </a:solidFill>
                <a:latin typeface="+mj-lt"/>
              </a:rPr>
              <a:t>title </a:t>
            </a:r>
            <a:r>
              <a:rPr lang="ar-EG" sz="1400" b="1" dirty="0" smtClean="0">
                <a:solidFill>
                  <a:srgbClr val="333399"/>
                </a:solidFill>
                <a:latin typeface="+mj-lt"/>
              </a:rPr>
              <a:t> :Finger Injury</a:t>
            </a:r>
            <a:r>
              <a:rPr lang="en-US" sz="1400" b="1" dirty="0" smtClean="0">
                <a:solidFill>
                  <a:srgbClr val="333399"/>
                </a:solidFill>
                <a:latin typeface="+mj-lt"/>
              </a:rPr>
              <a:t> (LTI)</a:t>
            </a:r>
            <a:endParaRPr lang="en-US" sz="1400" b="1" dirty="0">
              <a:solidFill>
                <a:srgbClr val="333399"/>
              </a:solidFill>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91832</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11EC3A18-8A6D-45E3-90FB-B2E179A564D9}"/>
</file>

<file path=customXml/itemProps2.xml><?xml version="1.0" encoding="utf-8"?>
<ds:datastoreItem xmlns:ds="http://schemas.openxmlformats.org/officeDocument/2006/customXml" ds:itemID="{AB4A995C-7ABB-4A62-925F-33BAF6A231C7}"/>
</file>

<file path=customXml/itemProps3.xml><?xml version="1.0" encoding="utf-8"?>
<ds:datastoreItem xmlns:ds="http://schemas.openxmlformats.org/officeDocument/2006/customXml" ds:itemID="{18A65881-AD24-4368-8476-BB12CBEDA304}"/>
</file>

<file path=docProps/app.xml><?xml version="1.0" encoding="utf-8"?>
<Properties xmlns="http://schemas.openxmlformats.org/officeDocument/2006/extended-properties" xmlns:vt="http://schemas.openxmlformats.org/officeDocument/2006/docPropsVTypes">
  <Template/>
  <TotalTime>9</TotalTime>
  <Words>357</Words>
  <Application>Microsoft Office PowerPoint</Application>
  <PresentationFormat>On-screen Show (4:3)</PresentationFormat>
  <Paragraphs>35</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mu55250</cp:lastModifiedBy>
  <cp:revision>5</cp:revision>
  <dcterms:created xsi:type="dcterms:W3CDTF">2017-01-23T10:50:08Z</dcterms:created>
  <dcterms:modified xsi:type="dcterms:W3CDTF">2017-04-02T09:23:38Z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