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5" r:id="rId2"/>
    <p:sldId id="26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30D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CA9A12-29B2-4060-8D35-F8D8D28E58DE}" type="datetimeFigureOut">
              <a:rPr lang="en-GB" smtClean="0"/>
              <a:pPr/>
              <a:t>02/04/2017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A7DC0C-D4CC-4ECE-8586-44D21B34D62F}"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8676A5A5-23A1-40AE-B432-7BEDF0B5B4CA}" type="datetimeFigureOut">
              <a:rPr lang="en-GB" smtClean="0"/>
              <a:pPr/>
              <a:t>02/04/2017</a:t>
            </a:fld>
            <a:endParaRPr lang="en-GB"/>
          </a:p>
        </p:txBody>
      </p:sp>
      <p:sp>
        <p:nvSpPr>
          <p:cNvPr id="6" name="Rectangle 5"/>
          <p:cNvSpPr>
            <a:spLocks noGrp="1" noChangeArrowheads="1"/>
          </p:cNvSpPr>
          <p:nvPr>
            <p:ph type="ftr" sz="quarter" idx="11"/>
          </p:nvPr>
        </p:nvSpPr>
        <p:spPr/>
        <p:txBody>
          <a:bodyPr/>
          <a:lstStyle>
            <a:lvl1pPr>
              <a:defRPr/>
            </a:lvl1pPr>
          </a:lstStyle>
          <a:p>
            <a:endParaRPr lang="en-GB"/>
          </a:p>
        </p:txBody>
      </p:sp>
      <p:sp>
        <p:nvSpPr>
          <p:cNvPr id="7"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8676A5A5-23A1-40AE-B432-7BEDF0B5B4CA}" type="datetimeFigureOut">
              <a:rPr lang="en-GB" smtClean="0"/>
              <a:pPr/>
              <a:t>02/04/2017</a:t>
            </a:fld>
            <a:endParaRPr lang="en-GB"/>
          </a:p>
        </p:txBody>
      </p:sp>
      <p:sp>
        <p:nvSpPr>
          <p:cNvPr id="5" name="Rectangle 5"/>
          <p:cNvSpPr>
            <a:spLocks noGrp="1" noChangeArrowheads="1"/>
          </p:cNvSpPr>
          <p:nvPr>
            <p:ph type="ftr" sz="quarter" idx="11"/>
          </p:nvPr>
        </p:nvSpPr>
        <p:spPr/>
        <p:txBody>
          <a:bodyPr/>
          <a:lstStyle>
            <a:lvl1pPr>
              <a:defRPr/>
            </a:lvl1pPr>
          </a:lstStyle>
          <a:p>
            <a:endParaRPr lang="en-GB"/>
          </a:p>
        </p:txBody>
      </p:sp>
      <p:sp>
        <p:nvSpPr>
          <p:cNvPr id="6"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8676A5A5-23A1-40AE-B432-7BEDF0B5B4CA}" type="datetimeFigureOut">
              <a:rPr lang="en-GB" smtClean="0"/>
              <a:pPr/>
              <a:t>02/04/2017</a:t>
            </a:fld>
            <a:endParaRPr lang="en-GB"/>
          </a:p>
        </p:txBody>
      </p:sp>
      <p:sp>
        <p:nvSpPr>
          <p:cNvPr id="7" name="Rectangle 6"/>
          <p:cNvSpPr>
            <a:spLocks noGrp="1" noChangeArrowheads="1"/>
          </p:cNvSpPr>
          <p:nvPr>
            <p:ph type="ftr" sz="quarter" idx="11"/>
          </p:nvPr>
        </p:nvSpPr>
        <p:spPr/>
        <p:txBody>
          <a:bodyPr/>
          <a:lstStyle>
            <a:lvl1pPr>
              <a:defRPr/>
            </a:lvl1pPr>
          </a:lstStyle>
          <a:p>
            <a:endParaRPr lang="en-GB"/>
          </a:p>
        </p:txBody>
      </p:sp>
      <p:sp>
        <p:nvSpPr>
          <p:cNvPr id="8" name="Rectangle 7"/>
          <p:cNvSpPr>
            <a:spLocks noGrp="1" noChangeArrowheads="1"/>
          </p:cNvSpPr>
          <p:nvPr>
            <p:ph type="sldNum" sz="quarter" idx="12"/>
          </p:nvPr>
        </p:nvSpPr>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6A5A5-23A1-40AE-B432-7BEDF0B5B4CA}" type="datetimeFigureOut">
              <a:rPr lang="en-GB" smtClean="0"/>
              <a:pPr/>
              <a:t>02/04/2017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48C43-7AAF-4653-A1FD-5ECAB66E2DA0}" type="slidenum">
              <a:rPr lang="en-GB" smtClean="0"/>
              <a:pPr/>
              <a:t>‹#›</a:t>
            </a:fld>
            <a:endParaRPr lang="en-GB"/>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514184" y="3889059"/>
            <a:ext cx="3172616" cy="22831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519750" y="974865"/>
            <a:ext cx="3133699" cy="25187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4339" name="Text Box 2"/>
          <p:cNvSpPr txBox="1">
            <a:spLocks noChangeArrowheads="1"/>
          </p:cNvSpPr>
          <p:nvPr/>
        </p:nvSpPr>
        <p:spPr bwMode="auto">
          <a:xfrm>
            <a:off x="152400" y="1066800"/>
            <a:ext cx="5257800" cy="3570208"/>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27.11.2016   Incident </a:t>
            </a:r>
            <a:r>
              <a:rPr lang="en-US" sz="1400" b="1" dirty="0">
                <a:solidFill>
                  <a:srgbClr val="333399"/>
                </a:solidFill>
                <a:latin typeface="+mj-lt"/>
              </a:rPr>
              <a:t>title : LTI / </a:t>
            </a:r>
            <a:r>
              <a:rPr lang="en-US" sz="1400" b="1" dirty="0" smtClean="0">
                <a:solidFill>
                  <a:srgbClr val="333399"/>
                </a:solidFill>
                <a:latin typeface="+mj-lt"/>
              </a:rPr>
              <a:t>Nimr</a:t>
            </a:r>
            <a:endParaRPr lang="en-US" sz="1400" b="1" dirty="0">
              <a:solidFill>
                <a:srgbClr val="333399"/>
              </a:solidFill>
              <a:latin typeface="+mj-lt"/>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mj-lt"/>
              </a:rPr>
              <a:t>What happened?</a:t>
            </a:r>
            <a:endParaRPr lang="en-US" sz="1600" dirty="0">
              <a:solidFill>
                <a:srgbClr val="FF0000"/>
              </a:solidFill>
              <a:latin typeface="+mj-lt"/>
            </a:endParaRPr>
          </a:p>
          <a:p>
            <a:pPr algn="just" eaLnBrk="1" hangingPunct="1">
              <a:defRPr/>
            </a:pPr>
            <a:r>
              <a:rPr lang="en-US" sz="1200" dirty="0" smtClean="0">
                <a:latin typeface="+mj-lt"/>
              </a:rPr>
              <a:t>The technician was painting the inspection tool rack weighing approximately 280 kg. To enable him to paint underneath the rack. The 3rd party Forklift operator tilted the rack partially with the Forklift. At this point the technician and the third party Forklift operator positioned themselves on opposite side of the rack and lowered it manually the remaining distance to the ground. During this process the tool rack landed on the Forklift operator’s left foot.  </a:t>
            </a:r>
          </a:p>
          <a:p>
            <a:pPr marL="342900" indent="-342900" eaLnBrk="1" hangingPunct="1">
              <a:defRPr/>
            </a:pPr>
            <a:endParaRPr lang="en-US" sz="1050" dirty="0" smtClean="0">
              <a:solidFill>
                <a:srgbClr val="000000"/>
              </a:solidFill>
              <a:latin typeface="Arial" pitchFamily="34" charset="0"/>
            </a:endParaRPr>
          </a:p>
          <a:p>
            <a:pPr marL="114300" indent="-114300" algn="just">
              <a:defRPr/>
            </a:pPr>
            <a:r>
              <a:rPr lang="en-US" sz="1600" b="1" dirty="0" smtClean="0">
                <a:solidFill>
                  <a:srgbClr val="333399"/>
                </a:solidFill>
                <a:latin typeface="+mj-lt"/>
              </a:rPr>
              <a:t>Your </a:t>
            </a:r>
            <a:r>
              <a:rPr lang="en-US" sz="1600" b="1" dirty="0">
                <a:solidFill>
                  <a:srgbClr val="333399"/>
                </a:solidFill>
                <a:latin typeface="+mj-lt"/>
              </a:rPr>
              <a:t>learning from this incident..</a:t>
            </a:r>
          </a:p>
          <a:p>
            <a:pPr marL="114300" indent="-114300">
              <a:defRPr/>
            </a:pPr>
            <a:endParaRPr lang="en-US" sz="1050" dirty="0">
              <a:latin typeface="Arial" charset="0"/>
              <a:cs typeface="Tahoma" pitchFamily="34" charset="0"/>
            </a:endParaRPr>
          </a:p>
          <a:p>
            <a:pPr eaLnBrk="1" hangingPunct="1">
              <a:buFont typeface="Arial" pitchFamily="34" charset="0"/>
              <a:buChar char="•"/>
              <a:defRPr/>
            </a:pPr>
            <a:r>
              <a:rPr lang="en-US" sz="1200" dirty="0">
                <a:latin typeface="+mj-lt"/>
                <a:cs typeface="Tahoma" pitchFamily="34" charset="0"/>
              </a:rPr>
              <a:t> </a:t>
            </a:r>
            <a:r>
              <a:rPr lang="en-US" sz="1200" dirty="0" smtClean="0">
                <a:latin typeface="+mj-lt"/>
                <a:cs typeface="Tahoma" pitchFamily="34" charset="0"/>
              </a:rPr>
              <a:t> </a:t>
            </a:r>
            <a:r>
              <a:rPr lang="en-US" sz="1200" dirty="0">
                <a:latin typeface="+mj-lt"/>
                <a:cs typeface="Tahoma" pitchFamily="34" charset="0"/>
              </a:rPr>
              <a:t>Always use mechanical handling aids when carrying out a heavy lift</a:t>
            </a:r>
            <a:r>
              <a:rPr lang="en-US" sz="1200" dirty="0" smtClean="0">
                <a:latin typeface="+mj-lt"/>
                <a:cs typeface="Tahoma" pitchFamily="34" charset="0"/>
              </a:rPr>
              <a:t>.</a:t>
            </a:r>
          </a:p>
          <a:p>
            <a:pPr eaLnBrk="1" hangingPunct="1">
              <a:buFont typeface="Arial" pitchFamily="34" charset="0"/>
              <a:buChar char="•"/>
              <a:defRPr/>
            </a:pPr>
            <a:r>
              <a:rPr lang="en-US" sz="1200" dirty="0">
                <a:latin typeface="+mj-lt"/>
                <a:cs typeface="Tahoma" pitchFamily="34" charset="0"/>
              </a:rPr>
              <a:t> </a:t>
            </a:r>
            <a:r>
              <a:rPr lang="en-US" sz="1200" dirty="0" smtClean="0">
                <a:latin typeface="+mj-lt"/>
                <a:cs typeface="Tahoma" pitchFamily="34" charset="0"/>
              </a:rPr>
              <a:t> Always </a:t>
            </a:r>
            <a:r>
              <a:rPr lang="en-US" sz="1200" dirty="0">
                <a:latin typeface="+mj-lt"/>
                <a:cs typeface="Tahoma" pitchFamily="34" charset="0"/>
              </a:rPr>
              <a:t>stop to identify the hazard of the operations before starting work</a:t>
            </a:r>
            <a:r>
              <a:rPr lang="en-US" sz="1200" dirty="0" smtClean="0">
                <a:latin typeface="+mj-lt"/>
                <a:cs typeface="Tahoma" pitchFamily="34" charset="0"/>
              </a:rPr>
              <a:t>.</a:t>
            </a:r>
          </a:p>
          <a:p>
            <a:pPr eaLnBrk="1" hangingPunct="1">
              <a:buFont typeface="Arial" pitchFamily="34" charset="0"/>
              <a:buChar char="•"/>
              <a:defRPr/>
            </a:pPr>
            <a:r>
              <a:rPr lang="en-US" sz="1200" dirty="0">
                <a:latin typeface="+mj-lt"/>
                <a:cs typeface="Tahoma" pitchFamily="34" charset="0"/>
              </a:rPr>
              <a:t> </a:t>
            </a:r>
            <a:r>
              <a:rPr lang="en-US" sz="1200" dirty="0" smtClean="0">
                <a:latin typeface="+mj-lt"/>
                <a:cs typeface="Tahoma" pitchFamily="34" charset="0"/>
              </a:rPr>
              <a:t> Always </a:t>
            </a:r>
            <a:r>
              <a:rPr lang="en-US" sz="1200" dirty="0">
                <a:latin typeface="+mj-lt"/>
                <a:cs typeface="Tahoma" pitchFamily="34" charset="0"/>
              </a:rPr>
              <a:t>report  to the supervisor all the operational task of the day during </a:t>
            </a:r>
            <a:r>
              <a:rPr lang="en-US" sz="1200" dirty="0" smtClean="0">
                <a:latin typeface="+mj-lt"/>
                <a:cs typeface="Tahoma" pitchFamily="34" charset="0"/>
              </a:rPr>
              <a:t>the</a:t>
            </a:r>
          </a:p>
          <a:p>
            <a:pPr eaLnBrk="1" hangingPunct="1">
              <a:defRPr/>
            </a:pPr>
            <a:r>
              <a:rPr lang="en-US" sz="1200" dirty="0">
                <a:latin typeface="+mj-lt"/>
                <a:cs typeface="Tahoma" pitchFamily="34" charset="0"/>
              </a:rPr>
              <a:t> </a:t>
            </a:r>
            <a:r>
              <a:rPr lang="en-US" sz="1200" dirty="0" smtClean="0">
                <a:latin typeface="+mj-lt"/>
                <a:cs typeface="Tahoma" pitchFamily="34" charset="0"/>
              </a:rPr>
              <a:t>  operational </a:t>
            </a:r>
            <a:r>
              <a:rPr lang="en-US" sz="1200" dirty="0">
                <a:latin typeface="+mj-lt"/>
                <a:cs typeface="Tahoma" pitchFamily="34" charset="0"/>
              </a:rPr>
              <a:t>TBT</a:t>
            </a:r>
            <a:r>
              <a:rPr lang="en-US" sz="1200" dirty="0" smtClean="0">
                <a:latin typeface="+mj-lt"/>
                <a:cs typeface="Tahoma" pitchFamily="34" charset="0"/>
              </a:rPr>
              <a:t>.</a:t>
            </a:r>
            <a:endParaRPr lang="en-US" sz="1200" dirty="0">
              <a:latin typeface="+mj-lt"/>
              <a:cs typeface="Tahoma" pitchFamily="34" charset="0"/>
            </a:endParaRPr>
          </a:p>
          <a:p>
            <a:pPr eaLnBrk="1" hangingPunct="1">
              <a:buFont typeface="Arial" pitchFamily="34" charset="0"/>
              <a:buChar char="•"/>
              <a:defRPr/>
            </a:pPr>
            <a:r>
              <a:rPr lang="en-US" sz="1200" dirty="0" smtClean="0">
                <a:latin typeface="+mj-lt"/>
                <a:cs typeface="Tahoma" pitchFamily="34" charset="0"/>
              </a:rPr>
              <a:t>  Always </a:t>
            </a:r>
            <a:r>
              <a:rPr lang="en-US" sz="1200" dirty="0">
                <a:latin typeface="+mj-lt"/>
                <a:cs typeface="Tahoma" pitchFamily="34" charset="0"/>
              </a:rPr>
              <a:t>intervene and stop unsafe act even if your involved in the task. </a:t>
            </a:r>
            <a:endParaRPr lang="en-US" sz="1200" dirty="0">
              <a:solidFill>
                <a:srgbClr val="FF0000"/>
              </a:solidFill>
              <a:latin typeface="+mj-lt"/>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76200" y="4876800"/>
            <a:ext cx="5334000" cy="315471"/>
          </a:xfrm>
          <a:prstGeom prst="rect">
            <a:avLst/>
          </a:prstGeom>
          <a:solidFill>
            <a:srgbClr val="004274"/>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smtClean="0">
                <a:solidFill>
                  <a:srgbClr val="FFFF00"/>
                </a:solidFill>
                <a:latin typeface="+mj-lt"/>
                <a:cs typeface="Arial" panose="020B0604020202020204" pitchFamily="34" charset="0"/>
              </a:rPr>
              <a:t>Always use mechanical handling aids when carrying out a heavy lift</a:t>
            </a:r>
            <a:endParaRPr lang="en-US" altLang="en-US" sz="1450" b="1" dirty="0">
              <a:solidFill>
                <a:srgbClr val="FFFF00"/>
              </a:solidFill>
              <a:latin typeface="+mj-lt"/>
              <a:cs typeface="Arial" panose="020B0604020202020204" pitchFamily="34" charset="0"/>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197850" y="2884487"/>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153400" y="56388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2" name="Rectangle 11"/>
          <p:cNvSpPr/>
          <p:nvPr/>
        </p:nvSpPr>
        <p:spPr>
          <a:xfrm>
            <a:off x="5486400" y="3479884"/>
            <a:ext cx="3200400" cy="253916"/>
          </a:xfrm>
          <a:prstGeom prst="rect">
            <a:avLst/>
          </a:prstGeom>
        </p:spPr>
        <p:txBody>
          <a:bodyPr wrap="square">
            <a:spAutoFit/>
          </a:bodyPr>
          <a:lstStyle/>
          <a:p>
            <a:r>
              <a:rPr lang="en-US" sz="1050" dirty="0">
                <a:latin typeface="+mj-lt"/>
              </a:rPr>
              <a:t>Wrong manual handling for the </a:t>
            </a:r>
            <a:r>
              <a:rPr lang="en-US" sz="1050" dirty="0" smtClean="0">
                <a:latin typeface="+mj-lt"/>
              </a:rPr>
              <a:t>inspection tool rack</a:t>
            </a:r>
            <a:endParaRPr lang="en-US" sz="1050" dirty="0">
              <a:latin typeface="+mj-lt"/>
            </a:endParaRPr>
          </a:p>
        </p:txBody>
      </p:sp>
      <p:sp>
        <p:nvSpPr>
          <p:cNvPr id="31" name="Rectangle 30"/>
          <p:cNvSpPr/>
          <p:nvPr/>
        </p:nvSpPr>
        <p:spPr>
          <a:xfrm>
            <a:off x="5486400" y="6146884"/>
            <a:ext cx="3124200" cy="253916"/>
          </a:xfrm>
          <a:prstGeom prst="rect">
            <a:avLst/>
          </a:prstGeom>
        </p:spPr>
        <p:txBody>
          <a:bodyPr wrap="square">
            <a:spAutoFit/>
          </a:bodyPr>
          <a:lstStyle/>
          <a:p>
            <a:r>
              <a:rPr lang="en-US" sz="1050" dirty="0" smtClean="0">
                <a:latin typeface="+mj-lt"/>
                <a:cs typeface="Times New Roman" panose="02020603050405020304" pitchFamily="18" charset="0"/>
              </a:rPr>
              <a:t>Proper position of inspection tool rack for painting</a:t>
            </a:r>
            <a:endParaRPr lang="en-US" sz="1050" dirty="0">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125538"/>
            <a:ext cx="8686800" cy="2123658"/>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defRPr/>
            </a:pPr>
            <a:r>
              <a:rPr lang="en-US" sz="1600" b="1" dirty="0" smtClean="0">
                <a:solidFill>
                  <a:srgbClr val="FF0000"/>
                </a:solidFill>
              </a:rPr>
              <a:t>As a learning from this incident and to ensure continual improvement all contract 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latin typeface="+mj-lt"/>
                <a:sym typeface="Wingdings" pitchFamily="2" charset="2"/>
              </a:rPr>
              <a:t>Do you have controls in place to segregate what is routine an non-routine tasks?</a:t>
            </a:r>
          </a:p>
          <a:p>
            <a:pPr marL="342900" indent="-342900" eaLnBrk="1" hangingPunct="1">
              <a:buFont typeface="+mj-lt"/>
              <a:buAutoNum type="arabicPeriod"/>
              <a:defRPr/>
            </a:pPr>
            <a:r>
              <a:rPr lang="en-US" sz="1400" dirty="0" smtClean="0">
                <a:latin typeface="+mj-lt"/>
                <a:sym typeface="Wingdings" pitchFamily="2" charset="2"/>
              </a:rPr>
              <a:t>Do you have adequate </a:t>
            </a:r>
            <a:r>
              <a:rPr lang="en-US" sz="1400" dirty="0">
                <a:latin typeface="+mj-lt"/>
                <a:sym typeface="Wingdings" pitchFamily="2" charset="2"/>
              </a:rPr>
              <a:t>processes </a:t>
            </a:r>
            <a:r>
              <a:rPr lang="en-US" sz="1400" dirty="0" smtClean="0">
                <a:latin typeface="+mj-lt"/>
                <a:sym typeface="Wingdings" pitchFamily="2" charset="2"/>
              </a:rPr>
              <a:t>to encourage and convince employees of the importance of stop work authority? </a:t>
            </a:r>
            <a:endParaRPr lang="en-US" sz="1400" dirty="0">
              <a:latin typeface="+mj-lt"/>
              <a:sym typeface="Wingdings" pitchFamily="2" charset="2"/>
            </a:endParaRPr>
          </a:p>
          <a:p>
            <a:pPr marL="342900" indent="-342900" eaLnBrk="1" hangingPunct="1">
              <a:buFont typeface="+mj-lt"/>
              <a:buAutoNum type="arabicPeriod"/>
              <a:defRPr/>
            </a:pPr>
            <a:r>
              <a:rPr lang="en-US" sz="1400" dirty="0" smtClean="0">
                <a:latin typeface="+mj-lt"/>
                <a:sym typeface="Wingdings" pitchFamily="2" charset="2"/>
              </a:rPr>
              <a:t>Do you have specific job descriptions issued to your Forklift Operators? </a:t>
            </a:r>
            <a:endParaRPr lang="en-US" sz="1400" dirty="0">
              <a:latin typeface="+mj-lt"/>
              <a:sym typeface="Wingdings" pitchFamily="2" charset="2"/>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299267" y="838199"/>
            <a:ext cx="3922484" cy="307777"/>
          </a:xfrm>
          <a:prstGeom prst="rect">
            <a:avLst/>
          </a:prstGeom>
          <a:noFill/>
          <a:ln w="9525">
            <a:noFill/>
            <a:miter lim="800000"/>
            <a:headEnd/>
            <a:tailEnd/>
          </a:ln>
        </p:spPr>
        <p:txBody>
          <a:bodyPr wrap="none">
            <a:spAutoFit/>
          </a:bodyPr>
          <a:lstStyle/>
          <a:p>
            <a:pPr marL="114300" indent="-114300" algn="just"/>
            <a:r>
              <a:rPr lang="en-GB" sz="1400" b="1" dirty="0" smtClean="0">
                <a:solidFill>
                  <a:srgbClr val="333399"/>
                </a:solidFill>
                <a:latin typeface="+mj-lt"/>
              </a:rPr>
              <a:t>Date:</a:t>
            </a:r>
            <a:r>
              <a:rPr lang="en-US" sz="1400" b="1" dirty="0" smtClean="0">
                <a:solidFill>
                  <a:srgbClr val="333399"/>
                </a:solidFill>
                <a:latin typeface="+mj-lt"/>
              </a:rPr>
              <a:t> 27.11.2016 </a:t>
            </a:r>
            <a:r>
              <a:rPr lang="en-US" sz="1400" b="1" dirty="0" smtClean="0">
                <a:solidFill>
                  <a:srgbClr val="333399"/>
                </a:solidFill>
                <a:latin typeface="+mj-lt"/>
              </a:rPr>
              <a:t>	  </a:t>
            </a:r>
            <a:r>
              <a:rPr lang="en-US" sz="1400" b="1" dirty="0">
                <a:solidFill>
                  <a:srgbClr val="333399"/>
                </a:solidFill>
                <a:latin typeface="+mj-lt"/>
              </a:rPr>
              <a:t>Incident title : LTI / </a:t>
            </a:r>
            <a:r>
              <a:rPr lang="en-US" sz="1400" b="1" dirty="0" smtClean="0">
                <a:solidFill>
                  <a:srgbClr val="333399"/>
                </a:solidFill>
                <a:latin typeface="+mj-lt"/>
              </a:rPr>
              <a:t>Nimr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91834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D5BA5481-AFFD-46BA-A1B6-D96921E7E4DA}"/>
</file>

<file path=customXml/itemProps2.xml><?xml version="1.0" encoding="utf-8"?>
<ds:datastoreItem xmlns:ds="http://schemas.openxmlformats.org/officeDocument/2006/customXml" ds:itemID="{D4FCB224-7F81-47E6-A7C9-93F57AAFDCC0}"/>
</file>

<file path=customXml/itemProps3.xml><?xml version="1.0" encoding="utf-8"?>
<ds:datastoreItem xmlns:ds="http://schemas.openxmlformats.org/officeDocument/2006/customXml" ds:itemID="{AD9404DC-0946-4C2E-BD89-6BA2446EB413}"/>
</file>

<file path=docProps/app.xml><?xml version="1.0" encoding="utf-8"?>
<Properties xmlns="http://schemas.openxmlformats.org/officeDocument/2006/extended-properties" xmlns:vt="http://schemas.openxmlformats.org/officeDocument/2006/docPropsVTypes">
  <Template/>
  <TotalTime>11</TotalTime>
  <Words>331</Words>
  <Application>Microsoft Office PowerPoint</Application>
  <PresentationFormat>On-screen Show (4:3)</PresentationFormat>
  <Paragraphs>31</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mu55250</cp:lastModifiedBy>
  <cp:revision>6</cp:revision>
  <dcterms:created xsi:type="dcterms:W3CDTF">2017-01-23T10:50:08Z</dcterms:created>
  <dcterms:modified xsi:type="dcterms:W3CDTF">2017-04-02T09:33:43Z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