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25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5110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21947"/>
            <a:ext cx="3418114" cy="2563586"/>
          </a:xfrm>
          <a:prstGeom prst="rect">
            <a:avLst/>
          </a:prstGeom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522119" y="1771651"/>
            <a:ext cx="12573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500">
              <a:solidFill>
                <a:srgbClr val="FF0000"/>
              </a:solidFill>
              <a:latin typeface="Times New Roman"/>
              <a:sym typeface="Webdings" pitchFamily="18" charset="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" name="Slide Number Placeholder 12"/>
          <p:cNvSpPr txBox="1">
            <a:spLocks/>
          </p:cNvSpPr>
          <p:nvPr/>
        </p:nvSpPr>
        <p:spPr bwMode="auto">
          <a:xfrm>
            <a:off x="7075714" y="628553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DB4615DE-AE29-4DBE-9167-7BEF3C405107}" type="slidenum">
              <a:rPr lang="en-US" sz="1400"/>
              <a:pPr/>
              <a:t>1</a:t>
            </a:fld>
            <a:endParaRPr lang="en-US" sz="1400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08220" y="990600"/>
            <a:ext cx="5257800" cy="35163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Date : 01.12.2016   Incident type: LTI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algn="just"/>
            <a:r>
              <a:rPr lang="en-US" altLang="en-US" sz="1200" dirty="0" smtClean="0">
                <a:latin typeface="+mj-lt"/>
              </a:rPr>
              <a:t>A contractor mechanical crew consisting of two riggers and a “pick &amp; carry- Hydra” crane operator was engaged in shifting of </a:t>
            </a:r>
            <a:r>
              <a:rPr lang="en-GB" sz="1200" dirty="0" smtClean="0">
                <a:latin typeface="+mj-lt"/>
              </a:rPr>
              <a:t>four numbers of 6 inch </a:t>
            </a:r>
            <a:r>
              <a:rPr lang="en-GB" sz="1200" dirty="0" err="1" smtClean="0">
                <a:latin typeface="+mj-lt"/>
              </a:rPr>
              <a:t>dia</a:t>
            </a:r>
            <a:r>
              <a:rPr lang="en-GB" sz="1200" dirty="0" smtClean="0">
                <a:latin typeface="+mj-lt"/>
              </a:rPr>
              <a:t> X 12 metre length CS pipe from l yard to fabrication shop. </a:t>
            </a:r>
          </a:p>
          <a:p>
            <a:pPr algn="just"/>
            <a:r>
              <a:rPr lang="en-GB" sz="1200" dirty="0" smtClean="0">
                <a:latin typeface="+mj-lt"/>
              </a:rPr>
              <a:t>Whilst </a:t>
            </a:r>
            <a:r>
              <a:rPr lang="en-GB" sz="1200" dirty="0">
                <a:latin typeface="+mj-lt"/>
              </a:rPr>
              <a:t>offloading the pipes </a:t>
            </a:r>
            <a:r>
              <a:rPr lang="en-GB" sz="1200" dirty="0" smtClean="0">
                <a:latin typeface="+mj-lt"/>
              </a:rPr>
              <a:t>in the </a:t>
            </a:r>
            <a:r>
              <a:rPr lang="en-GB" sz="1200" dirty="0">
                <a:latin typeface="+mj-lt"/>
              </a:rPr>
              <a:t>fabrication </a:t>
            </a:r>
            <a:r>
              <a:rPr lang="en-GB" sz="1200" dirty="0" smtClean="0">
                <a:latin typeface="+mj-lt"/>
              </a:rPr>
              <a:t>shop, </a:t>
            </a:r>
            <a:r>
              <a:rPr lang="en-GB" sz="1200" dirty="0">
                <a:latin typeface="+mj-lt"/>
              </a:rPr>
              <a:t>one of the riggers pushed the </a:t>
            </a:r>
            <a:r>
              <a:rPr lang="en-GB" sz="1200" dirty="0" smtClean="0">
                <a:latin typeface="+mj-lt"/>
              </a:rPr>
              <a:t>load </a:t>
            </a:r>
            <a:r>
              <a:rPr lang="en-GB" sz="1200" dirty="0">
                <a:latin typeface="+mj-lt"/>
              </a:rPr>
              <a:t>by right </a:t>
            </a:r>
            <a:r>
              <a:rPr lang="en-GB" sz="1200" dirty="0" smtClean="0">
                <a:latin typeface="+mj-lt"/>
              </a:rPr>
              <a:t>hand and his </a:t>
            </a:r>
            <a:r>
              <a:rPr lang="en-GB" sz="1200" dirty="0">
                <a:latin typeface="+mj-lt"/>
              </a:rPr>
              <a:t>right </a:t>
            </a:r>
            <a:r>
              <a:rPr lang="en-GB" sz="1200" dirty="0" smtClean="0">
                <a:latin typeface="+mj-lt"/>
              </a:rPr>
              <a:t>ring </a:t>
            </a:r>
            <a:r>
              <a:rPr lang="en-GB" sz="1200" dirty="0">
                <a:latin typeface="+mj-lt"/>
              </a:rPr>
              <a:t>finger got trapped between the pipes resulting in a crush injury </a:t>
            </a:r>
            <a:r>
              <a:rPr lang="en-GB" sz="1200" dirty="0" smtClean="0">
                <a:latin typeface="+mj-lt"/>
              </a:rPr>
              <a:t>to the </a:t>
            </a:r>
            <a:r>
              <a:rPr lang="en-GB" sz="1200" dirty="0">
                <a:latin typeface="+mj-lt"/>
              </a:rPr>
              <a:t>tip of the finger</a:t>
            </a:r>
            <a:r>
              <a:rPr lang="en-GB" sz="1200" dirty="0" smtClean="0">
                <a:latin typeface="+mj-lt"/>
              </a:rPr>
              <a:t>.</a:t>
            </a:r>
          </a:p>
          <a:p>
            <a:pPr algn="just"/>
            <a:endParaRPr lang="en-GB" sz="1050" dirty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+mj-lt"/>
              </a:rPr>
              <a:t>.</a:t>
            </a:r>
            <a:endParaRPr lang="en-US" sz="18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Ensure your hand &amp; fingers are out of “line of fire”.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Be aware of crush points &amp; pinch points.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Comply with lifting &amp; rigging procedures and specifications.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Always ensure pipes of </a:t>
            </a:r>
            <a:r>
              <a:rPr lang="en-US" sz="1200" dirty="0" err="1" smtClean="0">
                <a:latin typeface="+mj-lt"/>
                <a:cs typeface="Tahoma" pitchFamily="34" charset="0"/>
              </a:rPr>
              <a:t>dia</a:t>
            </a:r>
            <a:r>
              <a:rPr lang="en-US" sz="1200" dirty="0" smtClean="0">
                <a:latin typeface="+mj-lt"/>
                <a:cs typeface="Tahoma" pitchFamily="34" charset="0"/>
              </a:rPr>
              <a:t> more than 5.5 inch are bundled and lifted in odd numbers</a:t>
            </a:r>
            <a:r>
              <a:rPr lang="en-US" sz="1200" dirty="0" smtClean="0">
                <a:latin typeface="+mj-lt"/>
              </a:rPr>
              <a:t> </a:t>
            </a:r>
            <a:endParaRPr lang="en-US" sz="1200" dirty="0">
              <a:latin typeface="+mj-lt"/>
              <a:cs typeface="Tahoma" pitchFamily="34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62600" y="1143000"/>
            <a:ext cx="3429000" cy="2369389"/>
          </a:xfrm>
          <a:prstGeom prst="rect">
            <a:avLst/>
          </a:prstGeom>
        </p:spPr>
      </p:pic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39072" y="5105400"/>
            <a:ext cx="5253468" cy="315471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keep your hands away from crush points (Line of Fire)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8578850" y="2895600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" name="Freeform 132"/>
          <p:cNvSpPr>
            <a:spLocks/>
          </p:cNvSpPr>
          <p:nvPr/>
        </p:nvSpPr>
        <p:spPr bwMode="auto">
          <a:xfrm>
            <a:off x="8458200" y="5715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6934200" y="1960558"/>
            <a:ext cx="857250" cy="48176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9419" y="2761913"/>
            <a:ext cx="1314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Even number of pipes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366907" y="2445817"/>
            <a:ext cx="0" cy="37317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1276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98126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 pinch point program taking place in your company?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effective hand &amp; finger campaigns?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address the element of ‘Behavior’ for hand and finger injuries prevention?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latin typeface="+mj-lt"/>
                <a:sym typeface="Wingdings" pitchFamily="2" charset="2"/>
              </a:rPr>
              <a:t>Do </a:t>
            </a:r>
            <a:r>
              <a:rPr lang="en-GB" sz="1400" dirty="0">
                <a:latin typeface="+mj-lt"/>
                <a:sym typeface="Wingdings" pitchFamily="2" charset="2"/>
              </a:rPr>
              <a:t>you </a:t>
            </a:r>
            <a:r>
              <a:rPr lang="en-GB" sz="1400" dirty="0" smtClean="0">
                <a:latin typeface="+mj-lt"/>
                <a:sym typeface="Wingdings" pitchFamily="2" charset="2"/>
              </a:rPr>
              <a:t>follow the 10 questions for a safe lift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adequate supervision?</a:t>
            </a:r>
            <a:endParaRPr lang="en-GB" sz="1400" dirty="0"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1079" y="893961"/>
            <a:ext cx="34207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01.12.2016    	   Incident type: LTI</a:t>
            </a:r>
            <a:endParaRPr lang="en-US" sz="1400" b="1" dirty="0">
              <a:solidFill>
                <a:srgbClr val="333399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358F6C-C5CE-487B-95BA-2925E27FCFDE}"/>
</file>

<file path=customXml/itemProps2.xml><?xml version="1.0" encoding="utf-8"?>
<ds:datastoreItem xmlns:ds="http://schemas.openxmlformats.org/officeDocument/2006/customXml" ds:itemID="{694C0D3E-A71C-4DCB-8B51-23B41FC45265}"/>
</file>

<file path=customXml/itemProps3.xml><?xml version="1.0" encoding="utf-8"?>
<ds:datastoreItem xmlns:ds="http://schemas.openxmlformats.org/officeDocument/2006/customXml" ds:itemID="{D7F5625F-CF6E-41BA-A185-5DBD476F68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319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6</cp:revision>
  <dcterms:created xsi:type="dcterms:W3CDTF">2017-01-23T10:50:08Z</dcterms:created>
  <dcterms:modified xsi:type="dcterms:W3CDTF">2017-04-02T09:36:55Z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