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23E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610EA23E-8DFC-4813-AB2C-56679B547A8F}" type="datetimeFigureOut">
              <a:rPr lang="en-GB" smtClean="0"/>
              <a:pPr/>
              <a:t>02/04/2017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B9E6B0C9-7424-4BFF-A61E-F821F1E095A4}"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610EA23E-8DFC-4813-AB2C-56679B547A8F}" type="datetimeFigureOut">
              <a:rPr lang="en-GB" smtClean="0"/>
              <a:pPr/>
              <a:t>02/04/2017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B9E6B0C9-7424-4BFF-A61E-F821F1E095A4}"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610EA23E-8DFC-4813-AB2C-56679B547A8F}" type="datetimeFigureOut">
              <a:rPr lang="en-GB" smtClean="0"/>
              <a:pPr/>
              <a:t>02/04/2017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B9E6B0C9-7424-4BFF-A61E-F821F1E095A4}"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B9E6B0C9-7424-4BFF-A61E-F821F1E095A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EA23E-8DFC-4813-AB2C-56679B547A8F}"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6B0C9-7424-4BFF-A61E-F821F1E095A4}" type="slidenum">
              <a:rPr lang="en-GB" smtClean="0"/>
              <a:pPr/>
              <a:t>‹#›</a:t>
            </a:fld>
            <a:endParaRPr lang="en-GB"/>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EA23E-8DFC-4813-AB2C-56679B547A8F}" type="datetimeFigureOut">
              <a:rPr lang="en-GB" smtClean="0"/>
              <a:pPr/>
              <a:t>02/04/2017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6B0C9-7424-4BFF-A61E-F821F1E095A4}"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IMG_0087.JPG"/>
          <p:cNvPicPr>
            <a:picLocks noGrp="1" noChangeAspect="1"/>
          </p:cNvPicPr>
          <p:nvPr isPhoto="1"/>
        </p:nvPicPr>
        <p:blipFill>
          <a:blip r:embed="rId2" cstate="email">
            <a:lum/>
          </a:blip>
          <a:stretch>
            <a:fillRect/>
          </a:stretch>
        </p:blipFill>
        <p:spPr>
          <a:xfrm>
            <a:off x="5562600" y="1066800"/>
            <a:ext cx="3429000" cy="2286000"/>
          </a:xfrm>
          <a:prstGeom prst="rect">
            <a:avLst/>
          </a:prstGeom>
          <a:noFill/>
          <a:ln>
            <a:noFill/>
          </a:ln>
        </p:spPr>
      </p:pic>
      <p:sp>
        <p:nvSpPr>
          <p:cNvPr id="14339" name="Text Box 2"/>
          <p:cNvSpPr txBox="1">
            <a:spLocks noChangeArrowheads="1"/>
          </p:cNvSpPr>
          <p:nvPr/>
        </p:nvSpPr>
        <p:spPr bwMode="auto">
          <a:xfrm>
            <a:off x="169653" y="803695"/>
            <a:ext cx="5181600" cy="3847207"/>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n-lt"/>
              </a:rPr>
              <a:t>Date</a:t>
            </a:r>
            <a:r>
              <a:rPr lang="en-GB" sz="1400" b="1" dirty="0" smtClean="0">
                <a:solidFill>
                  <a:srgbClr val="333399"/>
                </a:solidFill>
                <a:latin typeface="+mn-lt"/>
              </a:rPr>
              <a:t>: </a:t>
            </a:r>
            <a:r>
              <a:rPr lang="en-GB" sz="1400" b="1" dirty="0" smtClean="0">
                <a:solidFill>
                  <a:srgbClr val="333399"/>
                </a:solidFill>
                <a:latin typeface="+mn-lt"/>
              </a:rPr>
              <a:t>08.12.2016	  </a:t>
            </a:r>
            <a:r>
              <a:rPr lang="en-US" sz="1400" b="1" dirty="0" smtClean="0">
                <a:solidFill>
                  <a:srgbClr val="333399"/>
                </a:solidFill>
                <a:latin typeface="+mn-lt"/>
              </a:rPr>
              <a:t> Incident type: AIPS </a:t>
            </a:r>
            <a:r>
              <a:rPr lang="en-US" sz="1400" b="1" dirty="0" smtClean="0">
                <a:solidFill>
                  <a:srgbClr val="333399"/>
                </a:solidFill>
                <a:latin typeface="+mn-lt"/>
              </a:rPr>
              <a:t>&amp; LTI</a:t>
            </a:r>
            <a:endParaRPr lang="en-US" sz="1400" b="1" dirty="0">
              <a:solidFill>
                <a:srgbClr val="333399"/>
              </a:solidFill>
              <a:latin typeface="+mn-lt"/>
            </a:endParaRPr>
          </a:p>
          <a:p>
            <a:pPr marL="114300" indent="-114300" algn="just">
              <a:spcBef>
                <a:spcPts val="600"/>
              </a:spcBef>
              <a:defRPr/>
            </a:pPr>
            <a:r>
              <a:rPr lang="en-US" sz="1400" b="1" dirty="0" smtClean="0">
                <a:solidFill>
                  <a:srgbClr val="FF0000"/>
                </a:solidFill>
                <a:latin typeface="+mn-lt"/>
              </a:rPr>
              <a:t>What </a:t>
            </a:r>
            <a:r>
              <a:rPr lang="en-US" sz="1400" b="1" dirty="0">
                <a:solidFill>
                  <a:srgbClr val="FF0000"/>
                </a:solidFill>
                <a:latin typeface="+mn-lt"/>
              </a:rPr>
              <a:t>happened?</a:t>
            </a:r>
            <a:endParaRPr lang="en-US" sz="1400" dirty="0">
              <a:solidFill>
                <a:srgbClr val="FF0000"/>
              </a:solidFill>
              <a:latin typeface="+mn-lt"/>
            </a:endParaRPr>
          </a:p>
          <a:p>
            <a:pPr eaLnBrk="1" hangingPunct="1">
              <a:defRPr/>
            </a:pPr>
            <a:r>
              <a:rPr lang="en-US" sz="1200" dirty="0" smtClean="0">
                <a:solidFill>
                  <a:srgbClr val="000000"/>
                </a:solidFill>
                <a:latin typeface="Calibri" pitchFamily="34" charset="0"/>
                <a:cs typeface="Calibri" pitchFamily="34" charset="0"/>
              </a:rPr>
              <a:t>Bahja Gathering station was recently by passed and the Operations team were preparing for the facility to be Decommissioned. When the team proceeded with depressurizing the Gas section the Flare KOD vessel ruptured and exploded injuring the operator. </a:t>
            </a:r>
          </a:p>
          <a:p>
            <a:pPr eaLnBrk="1" hangingPunct="1">
              <a:defRPr/>
            </a:pPr>
            <a:r>
              <a:rPr lang="en-US" sz="1200" dirty="0" smtClean="0">
                <a:solidFill>
                  <a:srgbClr val="000000"/>
                </a:solidFill>
                <a:latin typeface="Calibri" pitchFamily="34" charset="0"/>
                <a:cs typeface="Calibri" pitchFamily="34" charset="0"/>
              </a:rPr>
              <a:t>It was </a:t>
            </a:r>
            <a:r>
              <a:rPr lang="en-US" sz="1200" dirty="0" smtClean="0">
                <a:latin typeface="Calibri" pitchFamily="34" charset="0"/>
                <a:cs typeface="Calibri" pitchFamily="34" charset="0"/>
              </a:rPr>
              <a:t>a</a:t>
            </a:r>
            <a:r>
              <a:rPr lang="en-US" sz="1200" dirty="0" smtClean="0">
                <a:solidFill>
                  <a:srgbClr val="000000"/>
                </a:solidFill>
                <a:latin typeface="Calibri" pitchFamily="34" charset="0"/>
                <a:cs typeface="Calibri" pitchFamily="34" charset="0"/>
              </a:rPr>
              <a:t> closed valve in the flare line after this low pressure vessel resulted in pressure build up, followed by rupture, explosion and fire.</a:t>
            </a:r>
            <a:endParaRPr lang="en-US" sz="1200" dirty="0">
              <a:solidFill>
                <a:srgbClr val="000000"/>
              </a:solidFill>
              <a:latin typeface="Calibri" pitchFamily="34" charset="0"/>
              <a:cs typeface="Calibri" pitchFamily="34" charset="0"/>
            </a:endParaRPr>
          </a:p>
          <a:p>
            <a:pPr marL="342900" indent="-342900" eaLnBrk="1" hangingPunct="1">
              <a:defRPr/>
            </a:pPr>
            <a:endParaRPr lang="en-US" sz="600" dirty="0">
              <a:solidFill>
                <a:srgbClr val="000000"/>
              </a:solidFill>
              <a:latin typeface="Arial" charset="0"/>
            </a:endParaRPr>
          </a:p>
          <a:p>
            <a:pPr marL="114300" indent="-114300" algn="just">
              <a:spcBef>
                <a:spcPts val="600"/>
              </a:spcBef>
              <a:defRPr/>
            </a:pPr>
            <a:r>
              <a:rPr lang="en-US" sz="1400" b="1" dirty="0">
                <a:solidFill>
                  <a:srgbClr val="333399"/>
                </a:solidFill>
                <a:latin typeface="+mn-lt"/>
              </a:rPr>
              <a:t>Your learning from this </a:t>
            </a:r>
            <a:r>
              <a:rPr lang="en-US" sz="1400" b="1" dirty="0" smtClean="0">
                <a:solidFill>
                  <a:srgbClr val="333399"/>
                </a:solidFill>
                <a:latin typeface="+mn-lt"/>
              </a:rPr>
              <a:t>incident…</a:t>
            </a:r>
            <a:endParaRPr lang="en-US" sz="1400" b="1" dirty="0">
              <a:solidFill>
                <a:srgbClr val="333399"/>
              </a:solidFill>
              <a:latin typeface="+mn-lt"/>
            </a:endParaRPr>
          </a:p>
          <a:p>
            <a:pPr marL="114300" indent="-114300" algn="just">
              <a:defRPr/>
            </a:pPr>
            <a:endParaRPr lang="en-US" sz="600" dirty="0">
              <a:solidFill>
                <a:srgbClr val="000000"/>
              </a:solidFill>
              <a:latin typeface="Arial" charset="0"/>
            </a:endParaRPr>
          </a:p>
          <a:p>
            <a:pPr>
              <a:defRPr/>
            </a:pPr>
            <a:r>
              <a:rPr lang="en-US" sz="1050" dirty="0" smtClean="0">
                <a:solidFill>
                  <a:srgbClr val="FF0000"/>
                </a:solidFill>
                <a:latin typeface="Arial" charset="0"/>
                <a:cs typeface="Tahoma" pitchFamily="34" charset="0"/>
              </a:rPr>
              <a:t> </a:t>
            </a:r>
            <a:r>
              <a:rPr lang="en-US" sz="1200" dirty="0" smtClean="0">
                <a:solidFill>
                  <a:srgbClr val="000000"/>
                </a:solidFill>
                <a:latin typeface="Calibri" pitchFamily="34" charset="0"/>
                <a:cs typeface="Calibri" pitchFamily="34" charset="0"/>
              </a:rPr>
              <a:t>Align LO/LC register with PEFS and ensure compliance with 3-month and 6-month checks &amp; audit.</a:t>
            </a:r>
          </a:p>
          <a:p>
            <a:pPr>
              <a:defRPr/>
            </a:pPr>
            <a:r>
              <a:rPr lang="en-US" sz="1200" dirty="0" smtClean="0">
                <a:solidFill>
                  <a:srgbClr val="000000"/>
                </a:solidFill>
                <a:latin typeface="Calibri" pitchFamily="34" charset="0"/>
                <a:cs typeface="Calibri" pitchFamily="34" charset="0"/>
              </a:rPr>
              <a:t>Preparatory activities for Decommissioning to be </a:t>
            </a:r>
          </a:p>
          <a:p>
            <a:pPr marL="0" lvl="1" indent="-169863">
              <a:buFont typeface="Arial" pitchFamily="34" charset="0"/>
              <a:buChar char="•"/>
              <a:defRPr/>
            </a:pPr>
            <a:r>
              <a:rPr lang="en-US" sz="1200" dirty="0" smtClean="0">
                <a:solidFill>
                  <a:srgbClr val="000000"/>
                </a:solidFill>
                <a:latin typeface="Calibri" pitchFamily="34" charset="0"/>
                <a:cs typeface="Calibri" pitchFamily="34" charset="0"/>
              </a:rPr>
              <a:t>Planned</a:t>
            </a:r>
          </a:p>
          <a:p>
            <a:pPr marL="0" lvl="1" indent="-169863">
              <a:buFont typeface="Arial" pitchFamily="34" charset="0"/>
              <a:buChar char="•"/>
              <a:defRPr/>
            </a:pPr>
            <a:r>
              <a:rPr lang="en-US" sz="1200" dirty="0" smtClean="0">
                <a:solidFill>
                  <a:srgbClr val="000000"/>
                </a:solidFill>
                <a:latin typeface="Calibri" pitchFamily="34" charset="0"/>
                <a:cs typeface="Calibri" pitchFamily="34" charset="0"/>
              </a:rPr>
              <a:t>Method statement prepared</a:t>
            </a:r>
          </a:p>
          <a:p>
            <a:pPr marL="0" lvl="1" indent="-169863">
              <a:buFont typeface="Arial" pitchFamily="34" charset="0"/>
              <a:buChar char="•"/>
              <a:defRPr/>
            </a:pPr>
            <a:r>
              <a:rPr lang="en-US" sz="1200" dirty="0" smtClean="0">
                <a:solidFill>
                  <a:srgbClr val="000000"/>
                </a:solidFill>
                <a:latin typeface="Calibri" pitchFamily="34" charset="0"/>
                <a:cs typeface="Calibri" pitchFamily="34" charset="0"/>
              </a:rPr>
              <a:t>Risk assessment done</a:t>
            </a:r>
          </a:p>
          <a:p>
            <a:pPr marL="0" lvl="1" indent="-169863">
              <a:buFont typeface="Arial" pitchFamily="34" charset="0"/>
              <a:buChar char="•"/>
              <a:defRPr/>
            </a:pPr>
            <a:r>
              <a:rPr lang="en-US" sz="1200" dirty="0" smtClean="0">
                <a:solidFill>
                  <a:srgbClr val="000000"/>
                </a:solidFill>
                <a:latin typeface="Calibri" pitchFamily="34" charset="0"/>
                <a:cs typeface="Calibri" pitchFamily="34" charset="0"/>
              </a:rPr>
              <a:t>Actual site conditions verified with drawings</a:t>
            </a:r>
          </a:p>
          <a:p>
            <a:pPr marL="0" lvl="1" indent="-169863">
              <a:buFont typeface="Arial" pitchFamily="34" charset="0"/>
              <a:buChar char="•"/>
              <a:defRPr/>
            </a:pPr>
            <a:r>
              <a:rPr lang="en-US" sz="1200" dirty="0" smtClean="0">
                <a:solidFill>
                  <a:srgbClr val="000000"/>
                </a:solidFill>
                <a:latin typeface="Calibri" pitchFamily="34" charset="0"/>
                <a:cs typeface="Calibri" pitchFamily="34" charset="0"/>
              </a:rPr>
              <a:t>Walk the line</a:t>
            </a:r>
          </a:p>
          <a:p>
            <a:pPr marL="0" lvl="1" indent="-169863">
              <a:buFont typeface="Arial" pitchFamily="34" charset="0"/>
              <a:buChar char="•"/>
              <a:defRPr/>
            </a:pPr>
            <a:r>
              <a:rPr lang="en-US" sz="1200" dirty="0" smtClean="0">
                <a:solidFill>
                  <a:srgbClr val="000000"/>
                </a:solidFill>
                <a:latin typeface="Calibri" pitchFamily="34" charset="0"/>
                <a:cs typeface="Calibri" pitchFamily="34" charset="0"/>
              </a:rPr>
              <a:t>Necessary resources and interfaces be identified and </a:t>
            </a:r>
            <a:r>
              <a:rPr lang="en-US" sz="1200" dirty="0" smtClean="0">
                <a:solidFill>
                  <a:srgbClr val="000000"/>
                </a:solidFill>
                <a:latin typeface="Calibri" pitchFamily="34" charset="0"/>
                <a:cs typeface="Calibri" pitchFamily="34" charset="0"/>
              </a:rPr>
              <a:t>confirmed</a:t>
            </a:r>
            <a:endParaRPr lang="en-US" sz="1200" dirty="0">
              <a:solidFill>
                <a:srgbClr val="000000"/>
              </a:solidFill>
              <a:latin typeface="Calibri" pitchFamily="34" charset="0"/>
              <a:cs typeface="Calibri" pitchFamily="34" charset="0"/>
            </a:endParaRPr>
          </a:p>
        </p:txBody>
      </p:sp>
      <p:sp>
        <p:nvSpPr>
          <p:cNvPr id="20483"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0484" name="TextBox 16"/>
          <p:cNvSpPr txBox="1">
            <a:spLocks noChangeArrowheads="1"/>
          </p:cNvSpPr>
          <p:nvPr/>
        </p:nvSpPr>
        <p:spPr bwMode="auto">
          <a:xfrm>
            <a:off x="350259" y="5105400"/>
            <a:ext cx="44196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Always “Walk the line”</a:t>
            </a:r>
            <a:endParaRPr lang="en-US" altLang="en-US" sz="1450" b="1" dirty="0">
              <a:solidFill>
                <a:srgbClr val="FFFF00"/>
              </a:solidFill>
              <a:latin typeface="+mj-lt"/>
              <a:cs typeface="Arial" panose="020B0604020202020204" pitchFamily="34" charset="0"/>
            </a:endParaRPr>
          </a:p>
        </p:txBody>
      </p:sp>
      <p:sp>
        <p:nvSpPr>
          <p:cNvPr id="15" name="Rectangle 14"/>
          <p:cNvSpPr/>
          <p:nvPr/>
        </p:nvSpPr>
        <p:spPr>
          <a:xfrm>
            <a:off x="5562600" y="3581400"/>
            <a:ext cx="3429000" cy="2286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16" name="Text Box 12"/>
          <p:cNvSpPr txBox="1">
            <a:spLocks noChangeArrowheads="1"/>
          </p:cNvSpPr>
          <p:nvPr/>
        </p:nvSpPr>
        <p:spPr bwMode="auto">
          <a:xfrm>
            <a:off x="1159933" y="127000"/>
            <a:ext cx="7056438" cy="584775"/>
          </a:xfrm>
          <a:prstGeom prst="rect">
            <a:avLst/>
          </a:prstGeom>
          <a:noFill/>
          <a:ln w="9525">
            <a:noFill/>
            <a:miter lim="800000"/>
            <a:headEnd/>
            <a:tailEnd/>
          </a:ln>
        </p:spPr>
        <p:txBody>
          <a:bodyPr>
            <a:spAutoFit/>
          </a:bodyPr>
          <a:lstStyle/>
          <a:p>
            <a:pPr algn="ctr">
              <a:defRPr/>
            </a:pPr>
            <a:r>
              <a:rPr lang="en-GB" sz="3200" b="1" dirty="0">
                <a:solidFill>
                  <a:schemeClr val="bg1"/>
                </a:solidFill>
                <a:latin typeface="+mj-lt"/>
              </a:rPr>
              <a:t>PDO safety advice</a:t>
            </a:r>
          </a:p>
        </p:txBody>
      </p:sp>
      <p:grpSp>
        <p:nvGrpSpPr>
          <p:cNvPr id="2" name="Group 131"/>
          <p:cNvGrpSpPr>
            <a:grpSpLocks/>
          </p:cNvGrpSpPr>
          <p:nvPr/>
        </p:nvGrpSpPr>
        <p:grpSpPr bwMode="auto">
          <a:xfrm>
            <a:off x="8534400" y="2743200"/>
            <a:ext cx="336550" cy="544513"/>
            <a:chOff x="3504" y="544"/>
            <a:chExt cx="2287" cy="1855"/>
          </a:xfrm>
        </p:grpSpPr>
        <p:sp>
          <p:nvSpPr>
            <p:cNvPr id="2049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49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26" name="Picture 2" descr="C:\Users\mu54449.CORP\AppData\Local\Microsoft\Windows\Temporary Internet Files\Content.Outlook\4PK1KCTE\2017-02-06-PHOTO-00000058.jpg"/>
          <p:cNvPicPr>
            <a:picLocks noChangeAspect="1" noChangeArrowheads="1"/>
          </p:cNvPicPr>
          <p:nvPr/>
        </p:nvPicPr>
        <p:blipFill>
          <a:blip r:embed="rId3" cstate="email"/>
          <a:srcRect/>
          <a:stretch>
            <a:fillRect/>
          </a:stretch>
        </p:blipFill>
        <p:spPr bwMode="auto">
          <a:xfrm>
            <a:off x="5562600" y="3581400"/>
            <a:ext cx="3429000" cy="2362200"/>
          </a:xfrm>
          <a:prstGeom prst="rect">
            <a:avLst/>
          </a:prstGeom>
          <a:noFill/>
        </p:spPr>
      </p:pic>
      <p:sp>
        <p:nvSpPr>
          <p:cNvPr id="20490" name="Freeform 132"/>
          <p:cNvSpPr>
            <a:spLocks/>
          </p:cNvSpPr>
          <p:nvPr/>
        </p:nvSpPr>
        <p:spPr bwMode="auto">
          <a:xfrm>
            <a:off x="83820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4" name="TextBox 16"/>
          <p:cNvSpPr txBox="1">
            <a:spLocks noChangeArrowheads="1"/>
          </p:cNvSpPr>
          <p:nvPr/>
        </p:nvSpPr>
        <p:spPr bwMode="auto">
          <a:xfrm>
            <a:off x="355121" y="5562600"/>
            <a:ext cx="44196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Make sure your PEFS are Up-to-Date</a:t>
            </a:r>
            <a:endParaRPr lang="en-US" altLang="en-US" sz="1450" b="1" dirty="0">
              <a:solidFill>
                <a:srgbClr val="FFFF00"/>
              </a:solidFill>
              <a:latin typeface="+mj-lt"/>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1877437"/>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400" b="1" dirty="0">
                <a:solidFill>
                  <a:srgbClr val="333399"/>
                </a:solidFill>
                <a:latin typeface="+mj-lt"/>
              </a:rPr>
              <a:t>Confirm the following</a:t>
            </a:r>
            <a:r>
              <a:rPr lang="en-US" sz="1400" b="1" dirty="0" smtClean="0">
                <a:solidFill>
                  <a:srgbClr val="333399"/>
                </a:solidFill>
                <a:latin typeface="+mj-lt"/>
              </a:rPr>
              <a:t>:</a:t>
            </a: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latin typeface="+mj-lt"/>
                <a:sym typeface="Wingdings" pitchFamily="2" charset="2"/>
              </a:rPr>
              <a:t>Do management carry out their assurance checks even when the asset is out of use?</a:t>
            </a:r>
            <a:endParaRPr lang="en-US" sz="1400" dirty="0">
              <a:latin typeface="+mj-lt"/>
              <a:sym typeface="Wingdings" pitchFamily="2" charset="2"/>
            </a:endParaRPr>
          </a:p>
          <a:p>
            <a:pPr marL="342900" indent="-342900" eaLnBrk="1" hangingPunct="1">
              <a:buFont typeface="+mj-lt"/>
              <a:buAutoNum type="arabicPeriod"/>
              <a:defRPr/>
            </a:pPr>
            <a:r>
              <a:rPr lang="en-US" sz="1400" dirty="0" smtClean="0">
                <a:latin typeface="+mj-lt"/>
                <a:sym typeface="Wingdings" pitchFamily="2" charset="2"/>
              </a:rPr>
              <a:t>Are all Safety critical valves clearly identified and in the maintenance plan</a:t>
            </a:r>
            <a:endParaRPr lang="en-US" sz="1400" dirty="0">
              <a:latin typeface="+mj-lt"/>
              <a:sym typeface="Wingdings" pitchFamily="2" charset="2"/>
            </a:endParaRPr>
          </a:p>
          <a:p>
            <a:pPr marL="342900" indent="-342900" eaLnBrk="1" hangingPunct="1">
              <a:buFont typeface="+mj-lt"/>
              <a:buAutoNum type="arabicPeriod"/>
              <a:defRPr/>
            </a:pPr>
            <a:r>
              <a:rPr lang="en-US" sz="1400" dirty="0" smtClean="0">
                <a:latin typeface="+mj-lt"/>
                <a:sym typeface="Wingdings" pitchFamily="2" charset="2"/>
              </a:rPr>
              <a:t>Do all operators return systems to as before after any </a:t>
            </a:r>
            <a:r>
              <a:rPr lang="en-US" sz="1400" dirty="0" smtClean="0">
                <a:latin typeface="+mj-lt"/>
                <a:sym typeface="Wingdings" pitchFamily="2" charset="2"/>
              </a:rPr>
              <a:t>task</a:t>
            </a:r>
            <a:endParaRPr lang="en-US" sz="1400" dirty="0">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150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46"/>
            </a:xfrm>
            <a:prstGeom prst="rect">
              <a:avLst/>
            </a:prstGeom>
            <a:noFill/>
            <a:ln w="9525">
              <a:noFill/>
              <a:miter lim="800000"/>
              <a:headEnd/>
              <a:tailEnd/>
            </a:ln>
          </p:spPr>
          <p:txBody>
            <a:bodyPr>
              <a:spAutoFit/>
            </a:bodyPr>
            <a:lstStyle/>
            <a:p>
              <a:pPr algn="ctr">
                <a:defRPr/>
              </a:pPr>
              <a:r>
                <a:rPr lang="en-GB" sz="4000" dirty="0">
                  <a:latin typeface="+mj-lt"/>
                </a:rPr>
                <a:t>Management actions</a:t>
              </a:r>
            </a:p>
          </p:txBody>
        </p:sp>
        <p:sp>
          <p:nvSpPr>
            <p:cNvPr id="21511"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151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1508" name="Slide Number Placeholder 8"/>
          <p:cNvSpPr>
            <a:spLocks noGrp="1"/>
          </p:cNvSpPr>
          <p:nvPr>
            <p:ph type="sldNum" sz="quarter" idx="12"/>
          </p:nvPr>
        </p:nvSpPr>
        <p:spPr>
          <a:noFill/>
        </p:spPr>
        <p:txBody>
          <a:bodyPr/>
          <a:lstStyle/>
          <a:p>
            <a:fld id="{F21DBB4E-8CDB-4038-9D50-FDBA35A9C9FD}" type="slidenum">
              <a:rPr lang="en-US" smtClean="0"/>
              <a:pPr/>
              <a:t>2</a:t>
            </a:fld>
            <a:endParaRPr lang="en-US" smtClean="0"/>
          </a:p>
        </p:txBody>
      </p:sp>
      <p:sp>
        <p:nvSpPr>
          <p:cNvPr id="9" name="Rectangle 8"/>
          <p:cNvSpPr/>
          <p:nvPr/>
        </p:nvSpPr>
        <p:spPr>
          <a:xfrm>
            <a:off x="228600" y="762000"/>
            <a:ext cx="5410200" cy="307777"/>
          </a:xfrm>
          <a:prstGeom prst="rect">
            <a:avLst/>
          </a:prstGeom>
        </p:spPr>
        <p:txBody>
          <a:bodyPr wrap="square">
            <a:spAutoFit/>
          </a:bodyPr>
          <a:lstStyle/>
          <a:p>
            <a:pPr marL="114300" indent="-114300" algn="just">
              <a:defRPr/>
            </a:pPr>
            <a:r>
              <a:rPr lang="en-GB" sz="1400" b="1" dirty="0" smtClean="0">
                <a:solidFill>
                  <a:srgbClr val="333399"/>
                </a:solidFill>
              </a:rPr>
              <a:t>Date: 08.12.2016	  </a:t>
            </a:r>
            <a:r>
              <a:rPr lang="en-US" sz="1400" b="1" dirty="0" smtClean="0">
                <a:solidFill>
                  <a:srgbClr val="333399"/>
                </a:solidFill>
              </a:rPr>
              <a:t> Incident type: AIPS &amp; LTI</a:t>
            </a:r>
            <a:endParaRPr lang="en-US" sz="1400" b="1" dirty="0">
              <a:solidFill>
                <a:srgbClr val="33339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91836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0DDE249-31FE-4E1D-9B40-754DF7995695}"/>
</file>

<file path=customXml/itemProps2.xml><?xml version="1.0" encoding="utf-8"?>
<ds:datastoreItem xmlns:ds="http://schemas.openxmlformats.org/officeDocument/2006/customXml" ds:itemID="{089695B8-57C8-4F68-B9C8-3BA24A855EF9}"/>
</file>

<file path=customXml/itemProps3.xml><?xml version="1.0" encoding="utf-8"?>
<ds:datastoreItem xmlns:ds="http://schemas.openxmlformats.org/officeDocument/2006/customXml" ds:itemID="{A4235998-2703-447A-8AAE-F600FFCDA33A}"/>
</file>

<file path=docProps/app.xml><?xml version="1.0" encoding="utf-8"?>
<Properties xmlns="http://schemas.openxmlformats.org/officeDocument/2006/extended-properties" xmlns:vt="http://schemas.openxmlformats.org/officeDocument/2006/docPropsVTypes">
  <Template>Theme1</Template>
  <TotalTime>11</TotalTime>
  <Words>99</Words>
  <Application>Microsoft Office PowerPoint</Application>
  <PresentationFormat>On-screen Show (4:3)</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5</cp:revision>
  <dcterms:created xsi:type="dcterms:W3CDTF">2017-03-22T08:57:58Z</dcterms:created>
  <dcterms:modified xsi:type="dcterms:W3CDTF">2017-04-02T09:44:21Z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