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25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E5E157-B67D-493C-A290-4BF36602D1E9}" type="datetimeFigureOut">
              <a:rPr lang="en-GB" smtClean="0"/>
              <a:pPr/>
              <a:t>02/04/2017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14E5F9-FCD9-4325-92DA-EA663FAA7BCA}"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9ED2A3D8-9EE4-41FB-959F-57DC30EAEE41}" type="datetimeFigureOut">
              <a:rPr lang="en-GB" smtClean="0"/>
              <a:pPr/>
              <a:t>02/04/2017</a:t>
            </a:fld>
            <a:endParaRPr lang="en-GB"/>
          </a:p>
        </p:txBody>
      </p:sp>
      <p:sp>
        <p:nvSpPr>
          <p:cNvPr id="6" name="Rectangle 5"/>
          <p:cNvSpPr>
            <a:spLocks noGrp="1" noChangeArrowheads="1"/>
          </p:cNvSpPr>
          <p:nvPr>
            <p:ph type="ftr" sz="quarter" idx="11"/>
          </p:nvPr>
        </p:nvSpPr>
        <p:spPr/>
        <p:txBody>
          <a:bodyPr/>
          <a:lstStyle>
            <a:lvl1pPr>
              <a:defRPr/>
            </a:lvl1pPr>
          </a:lstStyle>
          <a:p>
            <a:endParaRPr lang="en-GB"/>
          </a:p>
        </p:txBody>
      </p:sp>
      <p:sp>
        <p:nvSpPr>
          <p:cNvPr id="7" name="Rectangle 6"/>
          <p:cNvSpPr>
            <a:spLocks noGrp="1" noChangeArrowheads="1"/>
          </p:cNvSpPr>
          <p:nvPr>
            <p:ph type="sldNum" sz="quarter" idx="12"/>
          </p:nvPr>
        </p:nvSpPr>
        <p:spPr/>
        <p:txBody>
          <a:bodyPr/>
          <a:lstStyle>
            <a:lvl1pPr algn="ctr">
              <a:defRPr/>
            </a:lvl1pPr>
          </a:lstStyle>
          <a:p>
            <a:fld id="{5C37D025-9B38-47DC-BA3C-AC2CC2B958D9}"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9ED2A3D8-9EE4-41FB-959F-57DC30EAEE41}" type="datetimeFigureOut">
              <a:rPr lang="en-GB" smtClean="0"/>
              <a:pPr/>
              <a:t>02/04/2017</a:t>
            </a:fld>
            <a:endParaRPr lang="en-GB"/>
          </a:p>
        </p:txBody>
      </p:sp>
      <p:sp>
        <p:nvSpPr>
          <p:cNvPr id="5" name="Rectangle 5"/>
          <p:cNvSpPr>
            <a:spLocks noGrp="1" noChangeArrowheads="1"/>
          </p:cNvSpPr>
          <p:nvPr>
            <p:ph type="ftr" sz="quarter" idx="11"/>
          </p:nvPr>
        </p:nvSpPr>
        <p:spPr/>
        <p:txBody>
          <a:bodyPr/>
          <a:lstStyle>
            <a:lvl1pPr>
              <a:defRPr/>
            </a:lvl1pPr>
          </a:lstStyle>
          <a:p>
            <a:endParaRPr lang="en-GB"/>
          </a:p>
        </p:txBody>
      </p:sp>
      <p:sp>
        <p:nvSpPr>
          <p:cNvPr id="6" name="Rectangle 6"/>
          <p:cNvSpPr>
            <a:spLocks noGrp="1" noChangeArrowheads="1"/>
          </p:cNvSpPr>
          <p:nvPr>
            <p:ph type="sldNum" sz="quarter" idx="12"/>
          </p:nvPr>
        </p:nvSpPr>
        <p:spPr/>
        <p:txBody>
          <a:bodyPr/>
          <a:lstStyle>
            <a:lvl1pPr algn="ctr">
              <a:defRPr/>
            </a:lvl1pPr>
          </a:lstStyle>
          <a:p>
            <a:fld id="{5C37D025-9B38-47DC-BA3C-AC2CC2B958D9}"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9ED2A3D8-9EE4-41FB-959F-57DC30EAEE41}" type="datetimeFigureOut">
              <a:rPr lang="en-GB" smtClean="0"/>
              <a:pPr/>
              <a:t>02/04/2017</a:t>
            </a:fld>
            <a:endParaRPr lang="en-GB"/>
          </a:p>
        </p:txBody>
      </p:sp>
      <p:sp>
        <p:nvSpPr>
          <p:cNvPr id="7" name="Rectangle 6"/>
          <p:cNvSpPr>
            <a:spLocks noGrp="1" noChangeArrowheads="1"/>
          </p:cNvSpPr>
          <p:nvPr>
            <p:ph type="ftr" sz="quarter" idx="11"/>
          </p:nvPr>
        </p:nvSpPr>
        <p:spPr/>
        <p:txBody>
          <a:bodyPr/>
          <a:lstStyle>
            <a:lvl1pPr>
              <a:defRPr/>
            </a:lvl1pPr>
          </a:lstStyle>
          <a:p>
            <a:endParaRPr lang="en-GB"/>
          </a:p>
        </p:txBody>
      </p:sp>
      <p:sp>
        <p:nvSpPr>
          <p:cNvPr id="8" name="Rectangle 7"/>
          <p:cNvSpPr>
            <a:spLocks noGrp="1" noChangeArrowheads="1"/>
          </p:cNvSpPr>
          <p:nvPr>
            <p:ph type="sldNum" sz="quarter" idx="12"/>
          </p:nvPr>
        </p:nvSpPr>
        <p:spPr/>
        <p:txBody>
          <a:bodyPr/>
          <a:lstStyle>
            <a:lvl1pPr>
              <a:defRPr/>
            </a:lvl1pPr>
          </a:lstStyle>
          <a:p>
            <a:fld id="{5C37D025-9B38-47DC-BA3C-AC2CC2B958D9}"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5C37D025-9B38-47DC-BA3C-AC2CC2B958D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D2A3D8-9EE4-41FB-959F-57DC30EAEE41}"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37D025-9B38-47DC-BA3C-AC2CC2B958D9}" type="slidenum">
              <a:rPr lang="en-GB" smtClean="0"/>
              <a:pPr/>
              <a:t>‹#›</a:t>
            </a:fld>
            <a:endParaRPr lang="en-GB"/>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D2A3D8-9EE4-41FB-959F-57DC30EAEE41}" type="datetimeFigureOut">
              <a:rPr lang="en-GB" smtClean="0"/>
              <a:pPr/>
              <a:t>02/04/2017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7D025-9B38-47DC-BA3C-AC2CC2B958D9}" type="slidenum">
              <a:rPr lang="en-GB" smtClean="0"/>
              <a:pPr/>
              <a:t>‹#›</a:t>
            </a:fld>
            <a:endParaRPr lang="en-GB"/>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3" cstate="print"/>
          <a:srcRect/>
          <a:stretch>
            <a:fillRect/>
          </a:stretch>
        </p:blipFill>
        <p:spPr bwMode="auto">
          <a:xfrm>
            <a:off x="5562600" y="3581400"/>
            <a:ext cx="3276600" cy="2747938"/>
          </a:xfrm>
          <a:prstGeom prst="rect">
            <a:avLst/>
          </a:prstGeom>
          <a:noFill/>
          <a:ln w="9525">
            <a:noFill/>
            <a:miter lim="800000"/>
            <a:headEnd/>
            <a:tailEnd/>
          </a:ln>
        </p:spPr>
      </p:pic>
      <p:sp>
        <p:nvSpPr>
          <p:cNvPr id="14339" name="Text Box 2"/>
          <p:cNvSpPr txBox="1">
            <a:spLocks noChangeArrowheads="1"/>
          </p:cNvSpPr>
          <p:nvPr/>
        </p:nvSpPr>
        <p:spPr bwMode="auto">
          <a:xfrm>
            <a:off x="228600" y="762000"/>
            <a:ext cx="5105400" cy="3654847"/>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18.12.2016     </a:t>
            </a:r>
            <a:r>
              <a:rPr lang="en-US" sz="1400" b="1" dirty="0" smtClean="0">
                <a:solidFill>
                  <a:srgbClr val="333399"/>
                </a:solidFill>
                <a:latin typeface="+mj-lt"/>
              </a:rPr>
              <a:t>	  </a:t>
            </a:r>
            <a:r>
              <a:rPr lang="en-US" sz="1400" b="1" dirty="0">
                <a:solidFill>
                  <a:srgbClr val="333399"/>
                </a:solidFill>
                <a:latin typeface="+mj-lt"/>
              </a:rPr>
              <a:t>Incident </a:t>
            </a:r>
            <a:r>
              <a:rPr lang="en-US" sz="1400" b="1" dirty="0" smtClean="0">
                <a:solidFill>
                  <a:srgbClr val="333399"/>
                </a:solidFill>
                <a:latin typeface="+mj-lt"/>
              </a:rPr>
              <a:t>title: MVI LTI</a:t>
            </a:r>
            <a:endParaRPr lang="en-US" sz="14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mj-lt"/>
              </a:rPr>
              <a:t>What happened</a:t>
            </a:r>
            <a:r>
              <a:rPr lang="en-US" sz="1600" b="1" dirty="0" smtClean="0">
                <a:solidFill>
                  <a:srgbClr val="FF0000"/>
                </a:solidFill>
                <a:latin typeface="+mj-lt"/>
              </a:rPr>
              <a:t>?</a:t>
            </a:r>
          </a:p>
          <a:p>
            <a:pPr algn="just"/>
            <a:r>
              <a:rPr lang="en-US" sz="1200" dirty="0" smtClean="0">
                <a:latin typeface="+mj-lt"/>
              </a:rPr>
              <a:t>Al </a:t>
            </a:r>
            <a:r>
              <a:rPr lang="en-US" sz="1200" dirty="0">
                <a:latin typeface="+mj-lt"/>
              </a:rPr>
              <a:t>Hassan Pick-up was traveling from Harweel </a:t>
            </a:r>
            <a:r>
              <a:rPr lang="en-US" sz="1200" dirty="0" smtClean="0">
                <a:latin typeface="+mj-lt"/>
              </a:rPr>
              <a:t>to </a:t>
            </a:r>
            <a:r>
              <a:rPr lang="en-US" sz="1200" dirty="0">
                <a:latin typeface="+mj-lt"/>
              </a:rPr>
              <a:t>Fahud, approximately </a:t>
            </a:r>
            <a:r>
              <a:rPr lang="en-US" sz="1200" dirty="0" smtClean="0">
                <a:latin typeface="+mj-lt"/>
              </a:rPr>
              <a:t>39km </a:t>
            </a:r>
            <a:r>
              <a:rPr lang="en-US" sz="1200" dirty="0">
                <a:latin typeface="+mj-lt"/>
              </a:rPr>
              <a:t>from Nimr roundabout the pick-up crossed the carriageway into the path of an Omani Truck Owner (OTO) prime mover travelling from Haima to Nimr. The OTO driver attempted to avoid the collision by steering to the right, however the pick-up crossed into the oncoming traffic lane and collided with the prime movers front left wheel area. </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mj-lt"/>
              </a:rPr>
              <a:t>Your learning from this incident</a:t>
            </a:r>
            <a:r>
              <a:rPr lang="en-US" sz="1600" b="1" dirty="0" smtClean="0">
                <a:solidFill>
                  <a:srgbClr val="333399"/>
                </a:solidFill>
                <a:latin typeface="+mj-lt"/>
              </a:rPr>
              <a:t>..</a:t>
            </a:r>
            <a:endParaRPr lang="en-US" sz="600" dirty="0">
              <a:solidFill>
                <a:srgbClr val="000000"/>
              </a:solidFill>
              <a:latin typeface="+mj-lt"/>
            </a:endParaRPr>
          </a:p>
          <a:p>
            <a:pPr eaLnBrk="1" hangingPunct="1">
              <a:defRPr/>
            </a:pPr>
            <a:endParaRPr lang="en-US" sz="1200" dirty="0" smtClean="0">
              <a:latin typeface="+mj-lt"/>
            </a:endParaRPr>
          </a:p>
          <a:p>
            <a:pPr marL="171450" indent="-171450" eaLnBrk="1" hangingPunct="1">
              <a:buFont typeface="Wingdings" pitchFamily="2" charset="2"/>
              <a:buChar char="§"/>
              <a:defRPr/>
            </a:pPr>
            <a:r>
              <a:rPr lang="en-US" sz="1200" dirty="0" smtClean="0">
                <a:latin typeface="+mj-lt"/>
              </a:rPr>
              <a:t>Ensure you take adequate rest during long trips and if you feel fatigued, take a break.</a:t>
            </a:r>
          </a:p>
          <a:p>
            <a:pPr marL="171450" indent="-171450" eaLnBrk="1" hangingPunct="1">
              <a:buFont typeface="Wingdings" pitchFamily="2" charset="2"/>
              <a:buChar char="§"/>
              <a:defRPr/>
            </a:pPr>
            <a:r>
              <a:rPr lang="en-US" sz="1200" dirty="0" smtClean="0">
                <a:latin typeface="+mj-lt"/>
              </a:rPr>
              <a:t>Always ensure you have an approved safety journey plan (SJP)</a:t>
            </a:r>
          </a:p>
          <a:p>
            <a:pPr marL="171450" indent="-171450" eaLnBrk="1" hangingPunct="1">
              <a:buFont typeface="Wingdings" pitchFamily="2" charset="2"/>
              <a:buChar char="§"/>
              <a:defRPr/>
            </a:pPr>
            <a:r>
              <a:rPr lang="en-US" sz="1200" dirty="0" smtClean="0">
                <a:latin typeface="+mj-lt"/>
              </a:rPr>
              <a:t>Agree with passengers before the trip to assist in monitoring the drivers behaviour</a:t>
            </a:r>
          </a:p>
          <a:p>
            <a:pPr marL="171450" indent="-171450" eaLnBrk="1" hangingPunct="1">
              <a:buFont typeface="Wingdings" pitchFamily="2" charset="2"/>
              <a:buChar char="§"/>
              <a:defRPr/>
            </a:pPr>
            <a:r>
              <a:rPr lang="en-US" sz="1200" dirty="0" smtClean="0">
                <a:latin typeface="+mj-lt"/>
              </a:rPr>
              <a:t>Understand your responsibilities in </a:t>
            </a:r>
            <a:r>
              <a:rPr lang="en-US" sz="1200" dirty="0" smtClean="0">
                <a:latin typeface="+mj-lt"/>
              </a:rPr>
              <a:t>SJP</a:t>
            </a:r>
            <a:endParaRPr lang="en-US" sz="1200" dirty="0" smtClean="0">
              <a:latin typeface="+mj-lt"/>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8" name="Freeform 132"/>
          <p:cNvSpPr>
            <a:spLocks/>
          </p:cNvSpPr>
          <p:nvPr/>
        </p:nvSpPr>
        <p:spPr bwMode="auto">
          <a:xfrm>
            <a:off x="8229600" y="5638800"/>
            <a:ext cx="533400" cy="5334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2" name="TextBox 16"/>
          <p:cNvSpPr txBox="1">
            <a:spLocks noChangeArrowheads="1"/>
          </p:cNvSpPr>
          <p:nvPr/>
        </p:nvSpPr>
        <p:spPr bwMode="auto">
          <a:xfrm>
            <a:off x="228600" y="4953000"/>
            <a:ext cx="5181600" cy="315471"/>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Take regular breaks when driving long distances </a:t>
            </a:r>
            <a:endParaRPr lang="en-US" altLang="en-US" sz="1450" b="1" dirty="0">
              <a:solidFill>
                <a:srgbClr val="FFFF00"/>
              </a:solidFill>
              <a:latin typeface="+mj-lt"/>
              <a:cs typeface="Arial" panose="020B0604020202020204" pitchFamily="34" charset="0"/>
            </a:endParaRPr>
          </a:p>
        </p:txBody>
      </p:sp>
      <p:pic>
        <p:nvPicPr>
          <p:cNvPr id="1026" name="Picture 2" descr="G:\MSE3\1 A New Structure\2- LFI\Mr.Musleh\All Mr Musleh Images\ramadan fatigue\sleepy.png"/>
          <p:cNvPicPr>
            <a:picLocks noChangeAspect="1" noChangeArrowheads="1"/>
          </p:cNvPicPr>
          <p:nvPr/>
        </p:nvPicPr>
        <p:blipFill>
          <a:blip r:embed="rId4" cstate="print"/>
          <a:srcRect/>
          <a:stretch>
            <a:fillRect/>
          </a:stretch>
        </p:blipFill>
        <p:spPr bwMode="auto">
          <a:xfrm>
            <a:off x="5562600" y="914400"/>
            <a:ext cx="3246127" cy="2293232"/>
          </a:xfrm>
          <a:prstGeom prst="rect">
            <a:avLst/>
          </a:prstGeom>
          <a:noFill/>
        </p:spPr>
      </p:pic>
      <p:grpSp>
        <p:nvGrpSpPr>
          <p:cNvPr id="2" name="Group 131"/>
          <p:cNvGrpSpPr>
            <a:grpSpLocks/>
          </p:cNvGrpSpPr>
          <p:nvPr/>
        </p:nvGrpSpPr>
        <p:grpSpPr bwMode="auto">
          <a:xfrm>
            <a:off x="8382000" y="2514600"/>
            <a:ext cx="381000" cy="6207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55454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400" b="1" dirty="0">
                <a:solidFill>
                  <a:srgbClr val="333399"/>
                </a:solidFill>
                <a:latin typeface="+mj-lt"/>
              </a:rPr>
              <a:t>Confirm the following:</a:t>
            </a:r>
          </a:p>
          <a:p>
            <a:pPr marL="342900" indent="-342900" eaLnBrk="1" hangingPunct="1">
              <a:defRPr/>
            </a:pPr>
            <a:endParaRPr lang="en-US" sz="1400" dirty="0">
              <a:solidFill>
                <a:srgbClr val="000000"/>
              </a:solidFill>
              <a:latin typeface="Arial" charset="0"/>
            </a:endParaRPr>
          </a:p>
          <a:p>
            <a:pPr marL="342900" indent="-342900">
              <a:buFont typeface="+mj-lt"/>
              <a:buAutoNum type="arabicPeriod"/>
              <a:defRPr/>
            </a:pPr>
            <a:r>
              <a:rPr lang="en-US" sz="1400" dirty="0" smtClean="0">
                <a:latin typeface="+mj-lt"/>
                <a:sym typeface="Wingdings" pitchFamily="2" charset="2"/>
              </a:rPr>
              <a:t>Have you conducted your 6 monthly audits for SJM? </a:t>
            </a:r>
            <a:endParaRPr lang="en-US" sz="1400" dirty="0">
              <a:latin typeface="+mj-lt"/>
              <a:sym typeface="Wingdings" pitchFamily="2" charset="2"/>
            </a:endParaRPr>
          </a:p>
          <a:p>
            <a:pPr marL="342900" indent="-342900">
              <a:buFont typeface="+mj-lt"/>
              <a:buAutoNum type="arabicPeriod"/>
              <a:defRPr/>
            </a:pPr>
            <a:r>
              <a:rPr lang="en-US" sz="1400" dirty="0" smtClean="0">
                <a:latin typeface="+mj-lt"/>
                <a:sym typeface="Wingdings" pitchFamily="2" charset="2"/>
              </a:rPr>
              <a:t>Do you conduct periodic driver forums?</a:t>
            </a:r>
            <a:endParaRPr lang="en-US" sz="1400" dirty="0">
              <a:latin typeface="+mj-lt"/>
              <a:sym typeface="Wingdings" pitchFamily="2" charset="2"/>
            </a:endParaRPr>
          </a:p>
          <a:p>
            <a:pPr marL="342900" indent="-342900">
              <a:buFont typeface="+mj-lt"/>
              <a:buAutoNum type="arabicPeriod"/>
              <a:defRPr/>
            </a:pPr>
            <a:r>
              <a:rPr lang="en-US" sz="1400" dirty="0" smtClean="0">
                <a:latin typeface="+mj-lt"/>
                <a:sym typeface="Wingdings" pitchFamily="2" charset="2"/>
              </a:rPr>
              <a:t>Do you conduct spot check on drivers and vehicles?</a:t>
            </a:r>
            <a:endParaRPr lang="en-US" sz="1400" dirty="0">
              <a:latin typeface="+mj-lt"/>
              <a:sym typeface="Wingdings" pitchFamily="2" charset="2"/>
            </a:endParaRPr>
          </a:p>
          <a:p>
            <a:pPr marL="342900" indent="-342900">
              <a:buFont typeface="+mj-lt"/>
              <a:buAutoNum type="arabicPeriod"/>
              <a:defRPr/>
            </a:pPr>
            <a:r>
              <a:rPr lang="en-US" sz="1400" dirty="0" smtClean="0">
                <a:latin typeface="+mj-lt"/>
                <a:sym typeface="Wingdings" pitchFamily="2" charset="2"/>
              </a:rPr>
              <a:t>Do you ensure compliance with SP-2000 and L.S.R?</a:t>
            </a:r>
            <a:endParaRPr lang="en-US" sz="1400" dirty="0">
              <a:latin typeface="+mj-lt"/>
              <a:sym typeface="Wingdings" pitchFamily="2" charset="2"/>
            </a:endParaRPr>
          </a:p>
          <a:p>
            <a:pPr marL="342900" indent="-342900">
              <a:buFont typeface="+mj-lt"/>
              <a:buAutoNum type="arabicPeriod"/>
              <a:defRPr/>
            </a:pPr>
            <a:r>
              <a:rPr lang="en-US" sz="1400" dirty="0" smtClean="0">
                <a:latin typeface="+mj-lt"/>
                <a:sym typeface="Wingdings" pitchFamily="2" charset="2"/>
              </a:rPr>
              <a:t>Do you ensure all SJP are authorised by the correct authority</a:t>
            </a:r>
            <a:r>
              <a:rPr lang="en-US" sz="1400" dirty="0" smtClean="0">
                <a:latin typeface="+mj-lt"/>
                <a:sym typeface="Wingdings" pitchFamily="2" charset="2"/>
              </a:rPr>
              <a:t>?</a:t>
            </a:r>
            <a:endParaRPr lang="en-US" sz="1400" dirty="0">
              <a:latin typeface="+mj-lt"/>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381000" y="826621"/>
            <a:ext cx="3312702"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18.12.2016      </a:t>
            </a:r>
            <a:r>
              <a:rPr lang="en-US" sz="1400" b="1" dirty="0">
                <a:solidFill>
                  <a:srgbClr val="333399"/>
                </a:solidFill>
                <a:latin typeface="+mj-lt"/>
              </a:rPr>
              <a:t>Incident </a:t>
            </a:r>
            <a:r>
              <a:rPr lang="en-US" sz="1400" b="1" dirty="0" smtClean="0">
                <a:solidFill>
                  <a:srgbClr val="333399"/>
                </a:solidFill>
                <a:latin typeface="+mj-lt"/>
              </a:rPr>
              <a:t>type</a:t>
            </a:r>
            <a:r>
              <a:rPr lang="en-US" sz="1400" b="1" dirty="0" smtClean="0">
                <a:solidFill>
                  <a:srgbClr val="333399"/>
                </a:solidFill>
                <a:latin typeface="+mj-lt"/>
              </a:rPr>
              <a:t>: </a:t>
            </a:r>
            <a:r>
              <a:rPr lang="en-US" sz="1400" b="1" dirty="0" smtClean="0">
                <a:solidFill>
                  <a:srgbClr val="333399"/>
                </a:solidFill>
                <a:latin typeface="+mj-lt"/>
              </a:rPr>
              <a:t>MVI LTI</a:t>
            </a:r>
            <a:endParaRPr lang="en-US" sz="1400" b="1"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91837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99B01AC-0DC4-483A-9217-A118FFB07CA8}"/>
</file>

<file path=customXml/itemProps2.xml><?xml version="1.0" encoding="utf-8"?>
<ds:datastoreItem xmlns:ds="http://schemas.openxmlformats.org/officeDocument/2006/customXml" ds:itemID="{B9CEB00A-C717-4A96-9C8F-EEBD8444D0D6}"/>
</file>

<file path=customXml/itemProps3.xml><?xml version="1.0" encoding="utf-8"?>
<ds:datastoreItem xmlns:ds="http://schemas.openxmlformats.org/officeDocument/2006/customXml" ds:itemID="{A2DE28C3-E425-49E2-B0FE-5127096EF8CF}"/>
</file>

<file path=docProps/app.xml><?xml version="1.0" encoding="utf-8"?>
<Properties xmlns="http://schemas.openxmlformats.org/officeDocument/2006/extended-properties" xmlns:vt="http://schemas.openxmlformats.org/officeDocument/2006/docPropsVTypes">
  <TotalTime>12</TotalTime>
  <Words>164</Words>
  <Application>Microsoft Office PowerPoint</Application>
  <PresentationFormat>On-screen Show (4:3)</PresentationFormat>
  <Paragraphs>32</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4</cp:revision>
  <dcterms:created xsi:type="dcterms:W3CDTF">2017-03-22T09:01:41Z</dcterms:created>
  <dcterms:modified xsi:type="dcterms:W3CDTF">2017-04-02T09:47:38Z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