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206758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609600" y="34290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203200" y="54864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6388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257800" y="4648199"/>
            <a:ext cx="864870" cy="1921933"/>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2127796551"/>
              </p:ext>
            </p:extLst>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extLst>
                    <a:ext uri="{9D8B030D-6E8A-4147-A177-3AD203B41FA5}">
                      <a16:colId xmlns:a16="http://schemas.microsoft.com/office/drawing/2014/main" val="20000"/>
                    </a:ext>
                  </a:extLst>
                </a:gridCol>
                <a:gridCol w="2249557">
                  <a:extLst>
                    <a:ext uri="{9D8B030D-6E8A-4147-A177-3AD203B41FA5}">
                      <a16:colId xmlns:a16="http://schemas.microsoft.com/office/drawing/2014/main" val="20001"/>
                    </a:ext>
                  </a:extLst>
                </a:gridCol>
                <a:gridCol w="1625121">
                  <a:extLst>
                    <a:ext uri="{9D8B030D-6E8A-4147-A177-3AD203B41FA5}">
                      <a16:colId xmlns:a16="http://schemas.microsoft.com/office/drawing/2014/main" val="20002"/>
                    </a:ext>
                  </a:extLst>
                </a:gridCol>
                <a:gridCol w="1829555">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gridSpan="3">
                  <a:txBody>
                    <a:bodyPr/>
                    <a:lstStyle/>
                    <a:p>
                      <a:r>
                        <a:rPr lang="en-US" sz="1400" b="0" kern="1200" dirty="0">
                          <a:solidFill>
                            <a:schemeClr val="tx1"/>
                          </a:solidFill>
                          <a:latin typeface="Calibri" pitchFamily="34" charset="0"/>
                          <a:ea typeface="+mn-ea"/>
                          <a:cs typeface="Calibri" pitchFamily="34" charset="0"/>
                        </a:rPr>
                        <a:t>LTI (#11)</a:t>
                      </a:r>
                    </a:p>
                  </a:txBody>
                  <a:tcPr>
                    <a:noFill/>
                  </a:tcPr>
                </a:tc>
                <a:tc hMerge="1">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24.04.2017 at 16:20 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Yibal</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tx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304800" y="3810000"/>
            <a:ext cx="5181600" cy="685800"/>
          </a:xfrm>
          <a:prstGeom prst="wedgeRoundRectCallout">
            <a:avLst>
              <a:gd name="adj1" fmla="val 52714"/>
              <a:gd name="adj2" fmla="val 148598"/>
              <a:gd name="adj3" fmla="val 16667"/>
            </a:avLst>
          </a:prstGeom>
          <a:solidFill>
            <a:srgbClr val="FFC000">
              <a:alpha val="59999"/>
            </a:srgbClr>
          </a:solidFill>
          <a:ln w="9525" algn="ctr">
            <a:solidFill>
              <a:schemeClr val="tx1"/>
            </a:solidFill>
            <a:round/>
            <a:headEnd/>
            <a:tailEnd/>
          </a:ln>
        </p:spPr>
        <p:txBody>
          <a:bodyPr/>
          <a:lstStyle/>
          <a:p>
            <a:pPr marL="342900" indent="-342900">
              <a:buAutoNum type="arabicPeriod"/>
            </a:pPr>
            <a:r>
              <a:rPr lang="en-US" sz="1200" dirty="0">
                <a:latin typeface="Calibri" pitchFamily="34" charset="0"/>
                <a:cs typeface="Calibri" pitchFamily="34" charset="0"/>
              </a:rPr>
              <a:t>Do you ensure you have safe access and egress?  </a:t>
            </a:r>
          </a:p>
          <a:p>
            <a:pPr marL="342900" indent="-342900">
              <a:buAutoNum type="arabicPeriod"/>
            </a:pPr>
            <a:r>
              <a:rPr lang="en-US" sz="1200" dirty="0">
                <a:latin typeface="Calibri" pitchFamily="34" charset="0"/>
                <a:cs typeface="Calibri" pitchFamily="34" charset="0"/>
              </a:rPr>
              <a:t>Do you always pay attention to where you are stepping?</a:t>
            </a:r>
          </a:p>
          <a:p>
            <a:pPr marL="342900" indent="-342900">
              <a:buAutoNum type="arabicPeriod"/>
            </a:pPr>
            <a:r>
              <a:rPr lang="en-US" sz="1200" dirty="0">
                <a:solidFill>
                  <a:srgbClr val="000000"/>
                </a:solidFill>
                <a:latin typeface="Calibri" pitchFamily="34" charset="0"/>
                <a:cs typeface="Calibri" pitchFamily="34" charset="0"/>
              </a:rPr>
              <a:t>Do you ensure housekeeping is done regularly? </a:t>
            </a:r>
          </a:p>
          <a:p>
            <a:pPr marL="342900" indent="-342900"/>
            <a:endParaRPr lang="en-US" sz="1200" dirty="0">
              <a:solidFill>
                <a:srgbClr val="000000"/>
              </a:solidFill>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p:txBody>
      </p:sp>
      <p:sp>
        <p:nvSpPr>
          <p:cNvPr id="3073" name="Rectangle 1"/>
          <p:cNvSpPr>
            <a:spLocks noChangeArrowheads="1"/>
          </p:cNvSpPr>
          <p:nvPr/>
        </p:nvSpPr>
        <p:spPr bwMode="auto">
          <a:xfrm>
            <a:off x="0" y="2521803"/>
            <a:ext cx="54102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1200" dirty="0">
                <a:latin typeface="Calibri" pitchFamily="34" charset="0"/>
                <a:cs typeface="Calibri" pitchFamily="34" charset="0"/>
              </a:rPr>
              <a:t>After connecting the cellar pump suction hose to remove water from the cellar, the Derrickman crossed the kill line where he tripped losing his balance and twisting his left ankle. The X ray revealed a fractured bone in his left foot. </a:t>
            </a:r>
          </a:p>
        </p:txBody>
      </p:sp>
      <p:pic>
        <p:nvPicPr>
          <p:cNvPr id="1026" name="Picture 2" descr="C:\Users\mu55250\AppData\Local\Microsoft\Windows\Temporary Internet Files\Content.Outlook\W3BAC7GW\CIMG1583.jpg"/>
          <p:cNvPicPr>
            <a:picLocks noChangeAspect="1" noChangeArrowheads="1"/>
          </p:cNvPicPr>
          <p:nvPr/>
        </p:nvPicPr>
        <p:blipFill>
          <a:blip r:embed="rId5" cstate="print"/>
          <a:srcRect/>
          <a:stretch>
            <a:fillRect/>
          </a:stretch>
        </p:blipFill>
        <p:spPr bwMode="auto">
          <a:xfrm>
            <a:off x="5664200" y="1828800"/>
            <a:ext cx="3251200" cy="2438400"/>
          </a:xfrm>
          <a:prstGeom prst="rect">
            <a:avLst/>
          </a:prstGeom>
          <a:noFill/>
        </p:spPr>
      </p:pic>
      <p:pic>
        <p:nvPicPr>
          <p:cNvPr id="19" name="Picture 18" descr="Trip _ fall.png"/>
          <p:cNvPicPr>
            <a:picLocks noChangeAspect="1"/>
          </p:cNvPicPr>
          <p:nvPr/>
        </p:nvPicPr>
        <p:blipFill>
          <a:blip r:embed="rId6" cstate="print"/>
          <a:stretch>
            <a:fillRect/>
          </a:stretch>
        </p:blipFill>
        <p:spPr>
          <a:xfrm>
            <a:off x="228600" y="685800"/>
            <a:ext cx="1219200" cy="1498096"/>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91843</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80408143-952D-4DA4-89F3-DEC4E15C350E}"/>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http://purl.org/dc/elements/1.1/"/>
    <ds:schemaRef ds:uri="http://www.w3.org/XML/1998/namespace"/>
    <ds:schemaRef ds:uri="4880e4f8-4b7d-4bdd-91e3-e10d47036eca"/>
    <ds:schemaRef ds:uri="http://schemas.microsoft.com/sharepoint/v3"/>
    <ds:schemaRef ds:uri="http://schemas.microsoft.com/office/2006/metadata/properties"/>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9d51eac6-a7d5-47f5-a119-63d146adb134"/>
    <ds:schemaRef ds:uri="http://schemas.microsoft.com/sharepoint/v3/fields"/>
    <ds:schemaRef ds:uri="4880E4F8-4B7D-4BDD-91E3-E10D47036ECA"/>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6833</TotalTime>
  <Words>135</Words>
  <Application>Microsoft Office PowerPoint</Application>
  <PresentationFormat>On-screen Show (4:3)</PresentationFormat>
  <Paragraphs>26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775</cp:revision>
  <dcterms:created xsi:type="dcterms:W3CDTF">2001-05-03T06:07:08Z</dcterms:created>
  <dcterms:modified xsi:type="dcterms:W3CDTF">2024-04-21T06:35:20Z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