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6"/>
  </p:notesMasterIdLst>
  <p:handoutMasterIdLst>
    <p:handoutMasterId r:id="rId7"/>
  </p:handoutMasterIdLst>
  <p:sldIdLst>
    <p:sldId id="261" r:id="rId5"/>
  </p:sldIdLst>
  <p:sldSz cx="9144000" cy="6858000" type="screen4x3"/>
  <p:notesSz cx="6670675" cy="9929813"/>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8">
          <p15:clr>
            <a:srgbClr val="A4A3A4"/>
          </p15:clr>
        </p15:guide>
        <p15:guide id="2" pos="210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DD5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340" autoAdjust="0"/>
    <p:restoredTop sz="95747" autoAdjust="0"/>
  </p:normalViewPr>
  <p:slideViewPr>
    <p:cSldViewPr>
      <p:cViewPr varScale="1">
        <p:scale>
          <a:sx n="73" d="100"/>
          <a:sy n="73" d="100"/>
        </p:scale>
        <p:origin x="1458"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8" d="100"/>
          <a:sy n="88" d="100"/>
        </p:scale>
        <p:origin x="-3870" y="-108"/>
      </p:cViewPr>
      <p:guideLst>
        <p:guide orient="horz" pos="3128"/>
        <p:guide pos="210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handoutMaster" Target="handoutMasters/handout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890838"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dirty="0"/>
          </a:p>
        </p:txBody>
      </p:sp>
      <p:sp>
        <p:nvSpPr>
          <p:cNvPr id="9219" name="Rectangle 3"/>
          <p:cNvSpPr>
            <a:spLocks noGrp="1" noChangeArrowheads="1"/>
          </p:cNvSpPr>
          <p:nvPr>
            <p:ph type="dt" sz="quarter" idx="1"/>
          </p:nvPr>
        </p:nvSpPr>
        <p:spPr bwMode="auto">
          <a:xfrm>
            <a:off x="3779838" y="0"/>
            <a:ext cx="2890837"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dirty="0"/>
          </a:p>
        </p:txBody>
      </p:sp>
      <p:sp>
        <p:nvSpPr>
          <p:cNvPr id="9220" name="Rectangle 4"/>
          <p:cNvSpPr>
            <a:spLocks noGrp="1" noChangeArrowheads="1"/>
          </p:cNvSpPr>
          <p:nvPr>
            <p:ph type="ftr" sz="quarter" idx="2"/>
          </p:nvPr>
        </p:nvSpPr>
        <p:spPr bwMode="auto">
          <a:xfrm>
            <a:off x="0" y="9432925"/>
            <a:ext cx="2890838"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dirty="0"/>
          </a:p>
        </p:txBody>
      </p:sp>
      <p:sp>
        <p:nvSpPr>
          <p:cNvPr id="9221" name="Rectangle 5"/>
          <p:cNvSpPr>
            <a:spLocks noGrp="1" noChangeArrowheads="1"/>
          </p:cNvSpPr>
          <p:nvPr>
            <p:ph type="sldNum" sz="quarter" idx="3"/>
          </p:nvPr>
        </p:nvSpPr>
        <p:spPr bwMode="auto">
          <a:xfrm>
            <a:off x="3779838" y="9432925"/>
            <a:ext cx="2890837"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247850DC-4B7B-4DDB-AF95-BE45BC800185}" type="slidenum">
              <a:rPr lang="en-US"/>
              <a:pPr>
                <a:defRPr/>
              </a:pPr>
              <a:t>‹#›</a:t>
            </a:fld>
            <a:endParaRPr lang="en-US" dirty="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890838"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dirty="0"/>
          </a:p>
        </p:txBody>
      </p:sp>
      <p:sp>
        <p:nvSpPr>
          <p:cNvPr id="8195" name="Rectangle 3"/>
          <p:cNvSpPr>
            <a:spLocks noGrp="1" noChangeArrowheads="1"/>
          </p:cNvSpPr>
          <p:nvPr>
            <p:ph type="dt" idx="1"/>
          </p:nvPr>
        </p:nvSpPr>
        <p:spPr bwMode="auto">
          <a:xfrm>
            <a:off x="3779838" y="0"/>
            <a:ext cx="2890837"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dirty="0"/>
          </a:p>
        </p:txBody>
      </p:sp>
      <p:sp>
        <p:nvSpPr>
          <p:cNvPr id="7172" name="Rectangle 4"/>
          <p:cNvSpPr>
            <a:spLocks noGrp="1" noRot="1" noChangeAspect="1" noChangeArrowheads="1" noTextEdit="1"/>
          </p:cNvSpPr>
          <p:nvPr>
            <p:ph type="sldImg" idx="2"/>
          </p:nvPr>
        </p:nvSpPr>
        <p:spPr bwMode="auto">
          <a:xfrm>
            <a:off x="852488" y="744538"/>
            <a:ext cx="4965700" cy="3724275"/>
          </a:xfrm>
          <a:prstGeom prst="rect">
            <a:avLst/>
          </a:prstGeom>
          <a:noFill/>
          <a:ln w="9525">
            <a:solidFill>
              <a:srgbClr val="000000"/>
            </a:solidFill>
            <a:miter lim="800000"/>
            <a:headEnd/>
            <a:tailEnd/>
          </a:ln>
        </p:spPr>
      </p:sp>
      <p:sp>
        <p:nvSpPr>
          <p:cNvPr id="8197" name="Rectangle 5"/>
          <p:cNvSpPr>
            <a:spLocks noGrp="1" noChangeArrowheads="1"/>
          </p:cNvSpPr>
          <p:nvPr>
            <p:ph type="body" sz="quarter" idx="3"/>
          </p:nvPr>
        </p:nvSpPr>
        <p:spPr bwMode="auto">
          <a:xfrm>
            <a:off x="889000" y="4716463"/>
            <a:ext cx="4892675" cy="446881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8198" name="Rectangle 6"/>
          <p:cNvSpPr>
            <a:spLocks noGrp="1" noChangeArrowheads="1"/>
          </p:cNvSpPr>
          <p:nvPr>
            <p:ph type="ftr" sz="quarter" idx="4"/>
          </p:nvPr>
        </p:nvSpPr>
        <p:spPr bwMode="auto">
          <a:xfrm>
            <a:off x="0" y="9432925"/>
            <a:ext cx="2890838"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dirty="0"/>
          </a:p>
        </p:txBody>
      </p:sp>
      <p:sp>
        <p:nvSpPr>
          <p:cNvPr id="8199" name="Rectangle 7"/>
          <p:cNvSpPr>
            <a:spLocks noGrp="1" noChangeArrowheads="1"/>
          </p:cNvSpPr>
          <p:nvPr>
            <p:ph type="sldNum" sz="quarter" idx="5"/>
          </p:nvPr>
        </p:nvSpPr>
        <p:spPr bwMode="auto">
          <a:xfrm>
            <a:off x="3779838" y="9432925"/>
            <a:ext cx="2890837"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DD9F01EB-EC81-47AB-BA30-57B692915657}"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p>
            <a:fld id="{D641B58E-A7C1-4628-991B-46E81AD7F1F5}" type="slidenum">
              <a:rPr lang="en-US" smtClean="0"/>
              <a:pPr/>
              <a:t>1</a:t>
            </a:fld>
            <a:endParaRPr lang="en-US" dirty="0"/>
          </a:p>
        </p:txBody>
      </p:sp>
      <p:sp>
        <p:nvSpPr>
          <p:cNvPr id="8195" name="Rectangle 2"/>
          <p:cNvSpPr>
            <a:spLocks noGrp="1" noRot="1" noChangeAspect="1" noChangeArrowheads="1" noTextEdit="1"/>
          </p:cNvSpPr>
          <p:nvPr>
            <p:ph type="sldImg"/>
          </p:nvPr>
        </p:nvSpPr>
        <p:spPr>
          <a:ln/>
        </p:spPr>
      </p:sp>
      <p:sp>
        <p:nvSpPr>
          <p:cNvPr id="8196" name="Rectangle 3"/>
          <p:cNvSpPr>
            <a:spLocks noGrp="1" noChangeArrowheads="1"/>
          </p:cNvSpPr>
          <p:nvPr>
            <p:ph type="body" idx="1"/>
          </p:nvPr>
        </p:nvSpPr>
        <p:spPr>
          <a:noFill/>
          <a:ln/>
        </p:spPr>
        <p:txBody>
          <a:bodyPr/>
          <a:lstStyle/>
          <a:p>
            <a:endParaRPr lang="en-GB"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Rectangle 3"/>
          <p:cNvSpPr/>
          <p:nvPr userDrawn="1"/>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a:defRPr/>
            </a:pPr>
            <a:endParaRPr lang="en-US"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4"/>
          <p:cNvSpPr>
            <a:spLocks noGrp="1" noChangeArrowheads="1"/>
          </p:cNvSpPr>
          <p:nvPr>
            <p:ph type="dt" sz="half" idx="10"/>
          </p:nvPr>
        </p:nvSpPr>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p:txBody>
          <a:bodyPr/>
          <a:lstStyle>
            <a:lvl1pPr algn="ctr">
              <a:defRPr/>
            </a:lvl1pPr>
          </a:lstStyle>
          <a:p>
            <a:pPr>
              <a:defRPr/>
            </a:pPr>
            <a:fld id="{4F40A6A1-EDEA-49E7-9EBE-CCE48D7C39AA}"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8077200" cy="685800"/>
          </a:xfrm>
          <a:prstGeom prst="rect">
            <a:avLst/>
          </a:prstGeom>
        </p:spPr>
        <p:txBody>
          <a:bodyPr/>
          <a:lstStyle>
            <a:lvl1pPr>
              <a:defRPr sz="2000"/>
            </a:lvl1pPr>
          </a:lstStyle>
          <a:p>
            <a:r>
              <a:rPr lang="en-US"/>
              <a:t>Click to edit Master title style</a:t>
            </a:r>
            <a:endParaRPr lang="en-US" dirty="0"/>
          </a:p>
        </p:txBody>
      </p:sp>
      <p:sp>
        <p:nvSpPr>
          <p:cNvPr id="3" name="Rectangle 4"/>
          <p:cNvSpPr>
            <a:spLocks noGrp="1" noChangeArrowheads="1"/>
          </p:cNvSpPr>
          <p:nvPr>
            <p:ph type="dt" sz="half" idx="10"/>
          </p:nvPr>
        </p:nvSpPr>
        <p:spPr/>
        <p:txBody>
          <a:bodyPr/>
          <a:lstStyle>
            <a:lvl1pPr>
              <a:defRPr/>
            </a:lvl1pPr>
          </a:lstStyle>
          <a:p>
            <a:pPr>
              <a:defRPr/>
            </a:pPr>
            <a:endParaRPr lang="en-US" dirty="0"/>
          </a:p>
        </p:txBody>
      </p:sp>
      <p:sp>
        <p:nvSpPr>
          <p:cNvPr id="4" name="Rectangle 5"/>
          <p:cNvSpPr>
            <a:spLocks noGrp="1" noChangeArrowheads="1"/>
          </p:cNvSpPr>
          <p:nvPr>
            <p:ph type="ftr" sz="quarter" idx="11"/>
          </p:nvPr>
        </p:nvSpPr>
        <p:spPr/>
        <p:txBody>
          <a:bodyPr/>
          <a:lstStyle>
            <a:lvl1pPr>
              <a:defRPr/>
            </a:lvl1pPr>
          </a:lstStyle>
          <a:p>
            <a:pPr>
              <a:defRPr/>
            </a:pPr>
            <a:endParaRPr lang="en-US" dirty="0"/>
          </a:p>
        </p:txBody>
      </p:sp>
      <p:sp>
        <p:nvSpPr>
          <p:cNvPr id="5" name="Rectangle 6"/>
          <p:cNvSpPr>
            <a:spLocks noGrp="1" noChangeArrowheads="1"/>
          </p:cNvSpPr>
          <p:nvPr>
            <p:ph type="sldNum" sz="quarter" idx="12"/>
          </p:nvPr>
        </p:nvSpPr>
        <p:spPr/>
        <p:txBody>
          <a:bodyPr/>
          <a:lstStyle>
            <a:lvl1pPr algn="ctr">
              <a:defRPr/>
            </a:lvl1pPr>
          </a:lstStyle>
          <a:p>
            <a:pPr>
              <a:defRPr/>
            </a:pPr>
            <a:fld id="{08737962-356F-4FE4-81D9-35F7017D157D}"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endParaRPr lang="en-US" dirty="0"/>
          </a:p>
        </p:txBody>
      </p:sp>
      <p:sp>
        <p:nvSpPr>
          <p:cNvPr id="3" name="Rectangle 5"/>
          <p:cNvSpPr>
            <a:spLocks noGrp="1" noChangeArrowheads="1"/>
          </p:cNvSpPr>
          <p:nvPr>
            <p:ph type="ftr" sz="quarter" idx="11"/>
          </p:nvPr>
        </p:nvSpPr>
        <p:spPr/>
        <p:txBody>
          <a:bodyPr/>
          <a:lstStyle>
            <a:lvl1pPr>
              <a:defRPr/>
            </a:lvl1pPr>
          </a:lstStyle>
          <a:p>
            <a:pPr>
              <a:defRPr/>
            </a:pPr>
            <a:endParaRPr lang="en-US" dirty="0"/>
          </a:p>
        </p:txBody>
      </p:sp>
      <p:sp>
        <p:nvSpPr>
          <p:cNvPr id="4" name="Rectangle 6"/>
          <p:cNvSpPr>
            <a:spLocks noGrp="1" noChangeArrowheads="1"/>
          </p:cNvSpPr>
          <p:nvPr>
            <p:ph type="sldNum" sz="quarter" idx="12"/>
          </p:nvPr>
        </p:nvSpPr>
        <p:spPr/>
        <p:txBody>
          <a:bodyPr/>
          <a:lstStyle>
            <a:lvl1pPr algn="ctr">
              <a:defRPr/>
            </a:lvl1pPr>
          </a:lstStyle>
          <a:p>
            <a:pPr>
              <a:defRPr/>
            </a:pPr>
            <a:fld id="{AEA803EE-8FA3-4F22-9D29-81750D76E988}"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Table">
    <p:spTree>
      <p:nvGrpSpPr>
        <p:cNvPr id="1" name=""/>
        <p:cNvGrpSpPr/>
        <p:nvPr/>
      </p:nvGrpSpPr>
      <p:grpSpPr>
        <a:xfrm>
          <a:off x="0" y="0"/>
          <a:ext cx="0" cy="0"/>
          <a:chOff x="0" y="0"/>
          <a:chExt cx="0" cy="0"/>
        </a:xfrm>
      </p:grpSpPr>
      <p:sp>
        <p:nvSpPr>
          <p:cNvPr id="3" name="Table Placeholder 2"/>
          <p:cNvSpPr>
            <a:spLocks noGrp="1"/>
          </p:cNvSpPr>
          <p:nvPr>
            <p:ph type="tbl" idx="1"/>
          </p:nvPr>
        </p:nvSpPr>
        <p:spPr>
          <a:xfrm>
            <a:off x="685800" y="1981200"/>
            <a:ext cx="7772400" cy="4114800"/>
          </a:xfrm>
        </p:spPr>
        <p:txBody>
          <a:bodyPr/>
          <a:lstStyle/>
          <a:p>
            <a:pPr lvl="0"/>
            <a:endParaRPr lang="en-US" noProof="0" dirty="0"/>
          </a:p>
        </p:txBody>
      </p:sp>
      <p:sp>
        <p:nvSpPr>
          <p:cNvPr id="4" name="Rectangle 4"/>
          <p:cNvSpPr>
            <a:spLocks noGrp="1" noChangeArrowheads="1"/>
          </p:cNvSpPr>
          <p:nvPr>
            <p:ph type="dt" sz="half" idx="10"/>
          </p:nvPr>
        </p:nvSpPr>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p:txBody>
          <a:bodyPr/>
          <a:lstStyle>
            <a:lvl1pPr algn="ctr">
              <a:defRPr/>
            </a:lvl1pPr>
          </a:lstStyle>
          <a:p>
            <a:pPr>
              <a:defRPr/>
            </a:pPr>
            <a:fld id="{3D438053-C4AA-4E08-BCC6-BC89ADAA5D9C}"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dirty="0"/>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dirty="0"/>
          </a:p>
        </p:txBody>
      </p:sp>
      <p:sp>
        <p:nvSpPr>
          <p:cNvPr id="1030" name="Rectangle 6"/>
          <p:cNvSpPr>
            <a:spLocks noGrp="1" noChangeArrowheads="1"/>
          </p:cNvSpPr>
          <p:nvPr>
            <p:ph type="sldNum" sz="quarter" idx="4"/>
          </p:nvPr>
        </p:nvSpPr>
        <p:spPr bwMode="auto">
          <a:xfrm>
            <a:off x="70104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06026161-7E6D-47DA-9480-04F3657FA99F}" type="slidenum">
              <a:rPr lang="en-US"/>
              <a:pPr>
                <a:defRPr/>
              </a:pPr>
              <a:t>‹#›</a:t>
            </a:fld>
            <a:endParaRPr lang="en-US" dirty="0"/>
          </a:p>
        </p:txBody>
      </p:sp>
      <p:sp>
        <p:nvSpPr>
          <p:cNvPr id="7" name="TextBox 6"/>
          <p:cNvSpPr txBox="1"/>
          <p:nvPr userDrawn="1"/>
        </p:nvSpPr>
        <p:spPr>
          <a:xfrm>
            <a:off x="762000" y="228600"/>
            <a:ext cx="7467600" cy="400050"/>
          </a:xfrm>
          <a:prstGeom prst="rect">
            <a:avLst/>
          </a:prstGeom>
          <a:noFill/>
        </p:spPr>
        <p:txBody>
          <a:bodyPr>
            <a:spAutoFit/>
          </a:bodyPr>
          <a:lstStyle/>
          <a:p>
            <a:pPr>
              <a:defRPr/>
            </a:pPr>
            <a:r>
              <a:rPr lang="en-US" sz="2000" b="1" i="1" kern="0" dirty="0">
                <a:solidFill>
                  <a:srgbClr val="CCCCFF"/>
                </a:solidFill>
                <a:latin typeface="Arial"/>
                <a:ea typeface="+mj-ea"/>
                <a:cs typeface="Arial"/>
              </a:rPr>
              <a:t>Main contractor name – LTI# - Date of incident</a:t>
            </a:r>
            <a:endParaRPr lang="en-US" dirty="0"/>
          </a:p>
        </p:txBody>
      </p:sp>
      <p:sp>
        <p:nvSpPr>
          <p:cNvPr id="8" name="Rectangle 7"/>
          <p:cNvSpPr/>
          <p:nvPr userDrawn="1"/>
        </p:nvSpPr>
        <p:spPr bwMode="auto">
          <a:xfrm>
            <a:off x="0" y="0"/>
            <a:ext cx="9144000" cy="68580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a:lstStyle/>
          <a:p>
            <a:pPr>
              <a:defRPr/>
            </a:pPr>
            <a:endParaRPr lang="en-US" dirty="0"/>
          </a:p>
        </p:txBody>
      </p:sp>
      <p:pic>
        <p:nvPicPr>
          <p:cNvPr id="1032" name="Content Placeholder 3" descr="PPT option1.jpg"/>
          <p:cNvPicPr>
            <a:picLocks noChangeAspect="1"/>
          </p:cNvPicPr>
          <p:nvPr userDrawn="1"/>
        </p:nvPicPr>
        <p:blipFill>
          <a:blip r:embed="rId6" cstate="email"/>
          <a:srcRect/>
          <a:stretch>
            <a:fillRect/>
          </a:stretch>
        </p:blipFill>
        <p:spPr bwMode="auto">
          <a:xfrm>
            <a:off x="-11113" y="0"/>
            <a:ext cx="9155113" cy="68580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963" r:id="rId1"/>
    <p:sldLayoutId id="2147483964" r:id="rId2"/>
    <p:sldLayoutId id="2147483965" r:id="rId3"/>
    <p:sldLayoutId id="2147483966" r:id="rId4"/>
  </p:sldLayoutIdLst>
  <p:hf hdr="0" ftr="0" dt="0"/>
  <p:txStyles>
    <p:titleStyle>
      <a:lvl1pPr algn="ctr" rtl="0" eaLnBrk="0" fontAlgn="base" hangingPunct="0">
        <a:spcBef>
          <a:spcPct val="0"/>
        </a:spcBef>
        <a:spcAft>
          <a:spcPct val="0"/>
        </a:spcAft>
        <a:defRPr sz="2000" i="1">
          <a:solidFill>
            <a:schemeClr val="hlink"/>
          </a:solidFill>
          <a:latin typeface="+mj-lt"/>
          <a:ea typeface="+mj-ea"/>
          <a:cs typeface="+mj-cs"/>
        </a:defRPr>
      </a:lvl1pPr>
      <a:lvl2pPr algn="ctr" rtl="0" eaLnBrk="0" fontAlgn="base" hangingPunct="0">
        <a:spcBef>
          <a:spcPct val="0"/>
        </a:spcBef>
        <a:spcAft>
          <a:spcPct val="0"/>
        </a:spcAft>
        <a:defRPr sz="2000" i="1">
          <a:solidFill>
            <a:schemeClr val="hlink"/>
          </a:solidFill>
          <a:latin typeface="Arial" charset="0"/>
          <a:cs typeface="Arial" charset="0"/>
        </a:defRPr>
      </a:lvl2pPr>
      <a:lvl3pPr algn="ctr" rtl="0" eaLnBrk="0" fontAlgn="base" hangingPunct="0">
        <a:spcBef>
          <a:spcPct val="0"/>
        </a:spcBef>
        <a:spcAft>
          <a:spcPct val="0"/>
        </a:spcAft>
        <a:defRPr sz="2000" i="1">
          <a:solidFill>
            <a:schemeClr val="hlink"/>
          </a:solidFill>
          <a:latin typeface="Arial" charset="0"/>
          <a:cs typeface="Arial" charset="0"/>
        </a:defRPr>
      </a:lvl3pPr>
      <a:lvl4pPr algn="ctr" rtl="0" eaLnBrk="0" fontAlgn="base" hangingPunct="0">
        <a:spcBef>
          <a:spcPct val="0"/>
        </a:spcBef>
        <a:spcAft>
          <a:spcPct val="0"/>
        </a:spcAft>
        <a:defRPr sz="2000" i="1">
          <a:solidFill>
            <a:schemeClr val="hlink"/>
          </a:solidFill>
          <a:latin typeface="Arial" charset="0"/>
          <a:cs typeface="Arial" charset="0"/>
        </a:defRPr>
      </a:lvl4pPr>
      <a:lvl5pPr algn="ctr" rtl="0" eaLnBrk="0" fontAlgn="base" hangingPunct="0">
        <a:spcBef>
          <a:spcPct val="0"/>
        </a:spcBef>
        <a:spcAft>
          <a:spcPct val="0"/>
        </a:spcAft>
        <a:defRPr sz="2000" i="1">
          <a:solidFill>
            <a:schemeClr val="hlink"/>
          </a:solidFill>
          <a:latin typeface="Arial" charset="0"/>
          <a:cs typeface="Arial" charset="0"/>
        </a:defRPr>
      </a:lvl5pPr>
      <a:lvl6pPr marL="457200" algn="ctr" rtl="0" eaLnBrk="0" fontAlgn="base" hangingPunct="0">
        <a:spcBef>
          <a:spcPct val="0"/>
        </a:spcBef>
        <a:spcAft>
          <a:spcPct val="0"/>
        </a:spcAft>
        <a:defRPr sz="2800">
          <a:solidFill>
            <a:schemeClr val="hlink"/>
          </a:solidFill>
          <a:latin typeface="Arial" charset="0"/>
          <a:cs typeface="Arial" charset="0"/>
        </a:defRPr>
      </a:lvl6pPr>
      <a:lvl7pPr marL="914400" algn="ctr" rtl="0" eaLnBrk="0" fontAlgn="base" hangingPunct="0">
        <a:spcBef>
          <a:spcPct val="0"/>
        </a:spcBef>
        <a:spcAft>
          <a:spcPct val="0"/>
        </a:spcAft>
        <a:defRPr sz="2800">
          <a:solidFill>
            <a:schemeClr val="hlink"/>
          </a:solidFill>
          <a:latin typeface="Arial" charset="0"/>
          <a:cs typeface="Arial" charset="0"/>
        </a:defRPr>
      </a:lvl7pPr>
      <a:lvl8pPr marL="1371600" algn="ctr" rtl="0" eaLnBrk="0" fontAlgn="base" hangingPunct="0">
        <a:spcBef>
          <a:spcPct val="0"/>
        </a:spcBef>
        <a:spcAft>
          <a:spcPct val="0"/>
        </a:spcAft>
        <a:defRPr sz="2800">
          <a:solidFill>
            <a:schemeClr val="hlink"/>
          </a:solidFill>
          <a:latin typeface="Arial" charset="0"/>
          <a:cs typeface="Arial" charset="0"/>
        </a:defRPr>
      </a:lvl8pPr>
      <a:lvl9pPr marL="1828800" algn="ctr" rtl="0" eaLnBrk="0" fontAlgn="base" hangingPunct="0">
        <a:spcBef>
          <a:spcPct val="0"/>
        </a:spcBef>
        <a:spcAft>
          <a:spcPct val="0"/>
        </a:spcAft>
        <a:defRPr sz="2800">
          <a:solidFill>
            <a:schemeClr val="hlink"/>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14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3.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5"/>
          <p:cNvSpPr>
            <a:spLocks noChangeArrowheads="1"/>
          </p:cNvSpPr>
          <p:nvPr/>
        </p:nvSpPr>
        <p:spPr bwMode="auto">
          <a:xfrm>
            <a:off x="0" y="152400"/>
            <a:ext cx="9144000" cy="609600"/>
          </a:xfrm>
          <a:prstGeom prst="rect">
            <a:avLst/>
          </a:prstGeom>
          <a:noFill/>
          <a:ln w="9525">
            <a:noFill/>
            <a:miter lim="800000"/>
            <a:headEnd/>
            <a:tailEnd/>
          </a:ln>
        </p:spPr>
        <p:txBody>
          <a:bodyPr/>
          <a:lstStyle/>
          <a:p>
            <a:pPr algn="ctr"/>
            <a:endParaRPr lang="en-GB" b="1" dirty="0">
              <a:solidFill>
                <a:srgbClr val="FFFFFF"/>
              </a:solidFill>
              <a:latin typeface="Calibri" pitchFamily="34" charset="0"/>
              <a:cs typeface="Calibri" pitchFamily="34" charset="0"/>
            </a:endParaRPr>
          </a:p>
        </p:txBody>
      </p:sp>
      <p:sp>
        <p:nvSpPr>
          <p:cNvPr id="6149" name="Rectangle 4"/>
          <p:cNvSpPr>
            <a:spLocks noChangeArrowheads="1"/>
          </p:cNvSpPr>
          <p:nvPr/>
        </p:nvSpPr>
        <p:spPr bwMode="auto">
          <a:xfrm>
            <a:off x="0" y="44450"/>
            <a:ext cx="184150" cy="368300"/>
          </a:xfrm>
          <a:prstGeom prst="rect">
            <a:avLst/>
          </a:prstGeom>
          <a:noFill/>
          <a:ln w="9525">
            <a:noFill/>
            <a:miter lim="800000"/>
            <a:headEnd/>
            <a:tailEnd/>
          </a:ln>
        </p:spPr>
        <p:txBody>
          <a:bodyPr wrap="none" anchor="ctr">
            <a:spAutoFit/>
          </a:bodyPr>
          <a:lstStyle/>
          <a:p>
            <a:pPr eaLnBrk="1" hangingPunct="1"/>
            <a:endParaRPr lang="en-US" sz="1800" dirty="0">
              <a:latin typeface="Calibri" pitchFamily="34" charset="0"/>
              <a:cs typeface="Calibri" pitchFamily="34" charset="0"/>
            </a:endParaRPr>
          </a:p>
        </p:txBody>
      </p:sp>
      <p:sp>
        <p:nvSpPr>
          <p:cNvPr id="6150" name="Rectangle 5"/>
          <p:cNvSpPr>
            <a:spLocks noChangeArrowheads="1"/>
          </p:cNvSpPr>
          <p:nvPr/>
        </p:nvSpPr>
        <p:spPr bwMode="auto">
          <a:xfrm>
            <a:off x="0" y="227013"/>
            <a:ext cx="396875" cy="460375"/>
          </a:xfrm>
          <a:prstGeom prst="rect">
            <a:avLst/>
          </a:prstGeom>
          <a:noFill/>
          <a:ln w="9525">
            <a:noFill/>
            <a:miter lim="800000"/>
            <a:headEnd/>
            <a:tailEnd/>
          </a:ln>
        </p:spPr>
        <p:txBody>
          <a:bodyPr wrap="none" anchor="ctr">
            <a:spAutoFit/>
          </a:bodyPr>
          <a:lstStyle/>
          <a:p>
            <a:pPr eaLnBrk="1" hangingPunct="1"/>
            <a:endParaRPr lang="en-US" sz="600" dirty="0">
              <a:latin typeface="Calibri" pitchFamily="34" charset="0"/>
              <a:cs typeface="Calibri" pitchFamily="34" charset="0"/>
            </a:endParaRPr>
          </a:p>
          <a:p>
            <a:r>
              <a:rPr lang="en-US" sz="1800" dirty="0">
                <a:latin typeface="Calibri" pitchFamily="34" charset="0"/>
                <a:cs typeface="Calibri" pitchFamily="34" charset="0"/>
              </a:rPr>
              <a:t>    </a:t>
            </a:r>
          </a:p>
        </p:txBody>
      </p:sp>
      <p:sp>
        <p:nvSpPr>
          <p:cNvPr id="6153" name="Rectangle 17"/>
          <p:cNvSpPr>
            <a:spLocks noChangeArrowheads="1"/>
          </p:cNvSpPr>
          <p:nvPr/>
        </p:nvSpPr>
        <p:spPr bwMode="auto">
          <a:xfrm>
            <a:off x="152400" y="2067580"/>
            <a:ext cx="5562600" cy="523220"/>
          </a:xfrm>
          <a:prstGeom prst="rect">
            <a:avLst/>
          </a:prstGeom>
          <a:noFill/>
          <a:ln w="9525">
            <a:noFill/>
            <a:miter lim="800000"/>
            <a:headEnd/>
            <a:tailEnd/>
          </a:ln>
        </p:spPr>
        <p:txBody>
          <a:bodyPr wrap="square">
            <a:spAutoFit/>
          </a:bodyPr>
          <a:lstStyle/>
          <a:p>
            <a:r>
              <a:rPr lang="en-US" sz="1600" b="1" dirty="0">
                <a:solidFill>
                  <a:schemeClr val="accent2"/>
                </a:solidFill>
                <a:latin typeface="+mj-lt"/>
                <a:cs typeface="Calibri" pitchFamily="34" charset="0"/>
              </a:rPr>
              <a:t>What happened</a:t>
            </a:r>
          </a:p>
          <a:p>
            <a:endParaRPr lang="en-US" sz="1200" dirty="0"/>
          </a:p>
        </p:txBody>
      </p:sp>
      <p:sp>
        <p:nvSpPr>
          <p:cNvPr id="18" name="Rectangle 4"/>
          <p:cNvSpPr>
            <a:spLocks noChangeArrowheads="1"/>
          </p:cNvSpPr>
          <p:nvPr/>
        </p:nvSpPr>
        <p:spPr bwMode="auto">
          <a:xfrm>
            <a:off x="609600" y="3429000"/>
            <a:ext cx="4343400" cy="307975"/>
          </a:xfrm>
          <a:prstGeom prst="rect">
            <a:avLst/>
          </a:prstGeom>
          <a:ln>
            <a:headEnd/>
            <a:tailEnd/>
          </a:ln>
        </p:spPr>
        <p:style>
          <a:lnRef idx="2">
            <a:schemeClr val="accent3">
              <a:shade val="50000"/>
            </a:schemeClr>
          </a:lnRef>
          <a:fillRef idx="1">
            <a:schemeClr val="accent3"/>
          </a:fillRef>
          <a:effectRef idx="0">
            <a:schemeClr val="accent3"/>
          </a:effectRef>
          <a:fontRef idx="minor">
            <a:schemeClr val="lt1"/>
          </a:fontRef>
        </p:style>
        <p:txBody>
          <a:bodyPr>
            <a:spAutoFit/>
          </a:bodyPr>
          <a:lstStyle/>
          <a:p>
            <a:pPr marL="342900" indent="-342900">
              <a:defRPr/>
            </a:pPr>
            <a:r>
              <a:rPr lang="en-GB" sz="1400" b="1" dirty="0">
                <a:solidFill>
                  <a:srgbClr val="000000"/>
                </a:solidFill>
                <a:latin typeface="Calibri" pitchFamily="34" charset="0"/>
                <a:cs typeface="Calibri" pitchFamily="34" charset="0"/>
              </a:rPr>
              <a:t>Mr. Musleh asks the questions of can it happen to you?</a:t>
            </a:r>
          </a:p>
        </p:txBody>
      </p:sp>
      <p:pic>
        <p:nvPicPr>
          <p:cNvPr id="6178" name="Picture 18" descr="speakers-beu.png"/>
          <p:cNvPicPr>
            <a:picLocks noChangeAspect="1"/>
          </p:cNvPicPr>
          <p:nvPr/>
        </p:nvPicPr>
        <p:blipFill>
          <a:blip r:embed="rId3" cstate="email"/>
          <a:srcRect/>
          <a:stretch>
            <a:fillRect/>
          </a:stretch>
        </p:blipFill>
        <p:spPr bwMode="auto">
          <a:xfrm>
            <a:off x="203200" y="5486400"/>
            <a:ext cx="1016000" cy="762000"/>
          </a:xfrm>
          <a:prstGeom prst="rect">
            <a:avLst/>
          </a:prstGeom>
          <a:noFill/>
          <a:ln w="9525">
            <a:noFill/>
            <a:miter lim="800000"/>
            <a:headEnd/>
            <a:tailEnd/>
          </a:ln>
        </p:spPr>
      </p:pic>
      <p:sp>
        <p:nvSpPr>
          <p:cNvPr id="20" name="Curved Down Arrow 19"/>
          <p:cNvSpPr/>
          <p:nvPr/>
        </p:nvSpPr>
        <p:spPr bwMode="auto">
          <a:xfrm>
            <a:off x="1066800" y="5410200"/>
            <a:ext cx="609600" cy="228600"/>
          </a:xfrm>
          <a:prstGeom prst="curvedDownArrow">
            <a:avLst/>
          </a:prstGeom>
          <a:ln>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a:lstStyle/>
          <a:p>
            <a:pPr>
              <a:defRPr/>
            </a:pPr>
            <a:endParaRPr lang="en-US" dirty="0">
              <a:solidFill>
                <a:schemeClr val="tx1"/>
              </a:solidFill>
            </a:endParaRPr>
          </a:p>
        </p:txBody>
      </p:sp>
      <p:sp>
        <p:nvSpPr>
          <p:cNvPr id="6183" name="Rounded Rectangle 20"/>
          <p:cNvSpPr>
            <a:spLocks noChangeArrowheads="1"/>
          </p:cNvSpPr>
          <p:nvPr/>
        </p:nvSpPr>
        <p:spPr bwMode="auto">
          <a:xfrm>
            <a:off x="1295400" y="5638800"/>
            <a:ext cx="3276600" cy="609600"/>
          </a:xfrm>
          <a:prstGeom prst="roundRect">
            <a:avLst>
              <a:gd name="adj" fmla="val 16667"/>
            </a:avLst>
          </a:prstGeom>
          <a:solidFill>
            <a:schemeClr val="bg1">
              <a:alpha val="0"/>
            </a:schemeClr>
          </a:solidFill>
          <a:ln w="15875" algn="ctr">
            <a:solidFill>
              <a:srgbClr val="0070C0"/>
            </a:solidFill>
            <a:round/>
            <a:headEnd/>
            <a:tailEnd/>
          </a:ln>
        </p:spPr>
        <p:txBody>
          <a:bodyPr/>
          <a:lstStyle/>
          <a:p>
            <a:pPr algn="justLow"/>
            <a:r>
              <a:rPr lang="en-US" sz="1000" b="1" dirty="0">
                <a:solidFill>
                  <a:srgbClr val="000000"/>
                </a:solidFill>
                <a:latin typeface="Calibri" pitchFamily="34" charset="0"/>
                <a:cs typeface="Calibri" pitchFamily="34" charset="0"/>
              </a:rPr>
              <a:t>Please disseminate this LTI notification to your teams and use it in your tool box talks and HSE meetings and notice boards.</a:t>
            </a:r>
            <a:endParaRPr lang="en-US" sz="1000" dirty="0">
              <a:solidFill>
                <a:srgbClr val="000000"/>
              </a:solidFill>
              <a:latin typeface="Calibri" pitchFamily="34" charset="0"/>
              <a:cs typeface="Calibri" pitchFamily="34" charset="0"/>
            </a:endParaRPr>
          </a:p>
        </p:txBody>
      </p:sp>
      <p:pic>
        <p:nvPicPr>
          <p:cNvPr id="31" name="Picture 30" descr="sad.png"/>
          <p:cNvPicPr>
            <a:picLocks noChangeAspect="1"/>
          </p:cNvPicPr>
          <p:nvPr/>
        </p:nvPicPr>
        <p:blipFill>
          <a:blip r:embed="rId4" cstate="email"/>
          <a:stretch>
            <a:fillRect/>
          </a:stretch>
        </p:blipFill>
        <p:spPr>
          <a:xfrm>
            <a:off x="5257800" y="4648199"/>
            <a:ext cx="864870" cy="1921933"/>
          </a:xfrm>
          <a:prstGeom prst="rect">
            <a:avLst/>
          </a:prstGeom>
        </p:spPr>
      </p:pic>
      <p:graphicFrame>
        <p:nvGraphicFramePr>
          <p:cNvPr id="32" name="Table 31"/>
          <p:cNvGraphicFramePr>
            <a:graphicFrameLocks noGrp="1"/>
          </p:cNvGraphicFramePr>
          <p:nvPr>
            <p:extLst>
              <p:ext uri="{D42A27DB-BD31-4B8C-83A1-F6EECF244321}">
                <p14:modId xmlns:p14="http://schemas.microsoft.com/office/powerpoint/2010/main" val="687650965"/>
              </p:ext>
            </p:extLst>
          </p:nvPr>
        </p:nvGraphicFramePr>
        <p:xfrm>
          <a:off x="1676401" y="762000"/>
          <a:ext cx="7391400" cy="914400"/>
        </p:xfrm>
        <a:graphic>
          <a:graphicData uri="http://schemas.openxmlformats.org/drawingml/2006/table">
            <a:tbl>
              <a:tblPr firstRow="1" bandRow="1">
                <a:tableStyleId>{5C22544A-7EE6-4342-B048-85BDC9FD1C3A}</a:tableStyleId>
              </a:tblPr>
              <a:tblGrid>
                <a:gridCol w="1687167">
                  <a:extLst>
                    <a:ext uri="{9D8B030D-6E8A-4147-A177-3AD203B41FA5}">
                      <a16:colId xmlns:a16="http://schemas.microsoft.com/office/drawing/2014/main" val="20000"/>
                    </a:ext>
                  </a:extLst>
                </a:gridCol>
                <a:gridCol w="2249557">
                  <a:extLst>
                    <a:ext uri="{9D8B030D-6E8A-4147-A177-3AD203B41FA5}">
                      <a16:colId xmlns:a16="http://schemas.microsoft.com/office/drawing/2014/main" val="20001"/>
                    </a:ext>
                  </a:extLst>
                </a:gridCol>
                <a:gridCol w="1625121">
                  <a:extLst>
                    <a:ext uri="{9D8B030D-6E8A-4147-A177-3AD203B41FA5}">
                      <a16:colId xmlns:a16="http://schemas.microsoft.com/office/drawing/2014/main" val="20002"/>
                    </a:ext>
                  </a:extLst>
                </a:gridCol>
                <a:gridCol w="1829555">
                  <a:extLst>
                    <a:ext uri="{9D8B030D-6E8A-4147-A177-3AD203B41FA5}">
                      <a16:colId xmlns:a16="http://schemas.microsoft.com/office/drawing/2014/main" val="20003"/>
                    </a:ext>
                  </a:extLst>
                </a:gridCol>
              </a:tblGrid>
              <a:tr h="185351">
                <a:tc>
                  <a:txBody>
                    <a:bodyPr/>
                    <a:lstStyle/>
                    <a:p>
                      <a:r>
                        <a:rPr lang="en-US" sz="1400" b="1" dirty="0">
                          <a:solidFill>
                            <a:srgbClr val="C00000"/>
                          </a:solidFill>
                          <a:latin typeface="Calibri" pitchFamily="34" charset="0"/>
                          <a:cs typeface="Calibri" pitchFamily="34" charset="0"/>
                        </a:rPr>
                        <a:t>Incident type </a:t>
                      </a:r>
                      <a:endParaRPr lang="en-US" sz="1200" b="1" dirty="0">
                        <a:solidFill>
                          <a:srgbClr val="C00000"/>
                        </a:solidFill>
                        <a:latin typeface="Calibri" pitchFamily="34" charset="0"/>
                        <a:cs typeface="Calibri" pitchFamily="34" charset="0"/>
                      </a:endParaRPr>
                    </a:p>
                  </a:txBody>
                  <a:tcPr>
                    <a:noFill/>
                  </a:tcPr>
                </a:tc>
                <a:tc gridSpan="3">
                  <a:txBody>
                    <a:bodyPr/>
                    <a:lstStyle/>
                    <a:p>
                      <a:r>
                        <a:rPr lang="en-US" sz="1400" b="0" kern="1200" dirty="0">
                          <a:solidFill>
                            <a:schemeClr val="tx1"/>
                          </a:solidFill>
                          <a:latin typeface="Calibri" pitchFamily="34" charset="0"/>
                          <a:ea typeface="+mn-ea"/>
                          <a:cs typeface="Calibri" pitchFamily="34" charset="0"/>
                        </a:rPr>
                        <a:t>LTI (#14)</a:t>
                      </a:r>
                    </a:p>
                  </a:txBody>
                  <a:tcPr>
                    <a:noFill/>
                  </a:tcPr>
                </a:tc>
                <a:tc hMerge="1">
                  <a:txBody>
                    <a:bodyPr/>
                    <a:lstStyle/>
                    <a:p>
                      <a:pPr marL="0" algn="l" defTabSz="914400" rtl="0" eaLnBrk="1" latinLnBrk="0" hangingPunct="1"/>
                      <a:endParaRPr lang="en-US" sz="1400" b="1" kern="1200" dirty="0">
                        <a:solidFill>
                          <a:schemeClr val="dk1"/>
                        </a:solidFill>
                        <a:latin typeface="Calibri" pitchFamily="34" charset="0"/>
                        <a:ea typeface="+mn-ea"/>
                        <a:cs typeface="Calibri" pitchFamily="34" charset="0"/>
                      </a:endParaRPr>
                    </a:p>
                  </a:txBody>
                  <a:tcPr>
                    <a:no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b="0" kern="1200" dirty="0">
                        <a:solidFill>
                          <a:schemeClr val="dk1"/>
                        </a:solidFill>
                        <a:latin typeface="Calibri" pitchFamily="34" charset="0"/>
                        <a:ea typeface="+mn-ea"/>
                        <a:cs typeface="Calibri" pitchFamily="34" charset="0"/>
                      </a:endParaRPr>
                    </a:p>
                  </a:txBody>
                  <a:tcPr>
                    <a:noFill/>
                  </a:tcPr>
                </a:tc>
                <a:extLst>
                  <a:ext uri="{0D108BD9-81ED-4DB2-BD59-A6C34878D82A}">
                    <a16:rowId xmlns:a16="http://schemas.microsoft.com/office/drawing/2014/main" val="10000"/>
                  </a:ext>
                </a:extLst>
              </a:tr>
              <a:tr h="185351">
                <a:tc>
                  <a:txBody>
                    <a:bodyPr/>
                    <a:lstStyle/>
                    <a:p>
                      <a:r>
                        <a:rPr lang="en-US" sz="1400" b="1" dirty="0">
                          <a:latin typeface="Calibri" pitchFamily="34" charset="0"/>
                          <a:cs typeface="Calibri" pitchFamily="34" charset="0"/>
                        </a:rPr>
                        <a:t>Date/</a:t>
                      </a:r>
                      <a:r>
                        <a:rPr lang="en-US" sz="1400" b="1" baseline="0" dirty="0">
                          <a:latin typeface="Calibri" pitchFamily="34" charset="0"/>
                          <a:cs typeface="Calibri" pitchFamily="34" charset="0"/>
                        </a:rPr>
                        <a:t> time </a:t>
                      </a:r>
                      <a:endParaRPr lang="en-US" sz="1400" b="1" dirty="0">
                        <a:latin typeface="Calibri" pitchFamily="34" charset="0"/>
                        <a:cs typeface="Calibri" pitchFamily="34" charset="0"/>
                      </a:endParaRPr>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b="0" kern="1200" dirty="0">
                          <a:solidFill>
                            <a:schemeClr val="tx1"/>
                          </a:solidFill>
                          <a:latin typeface="Calibri" pitchFamily="34" charset="0"/>
                          <a:ea typeface="+mn-ea"/>
                          <a:cs typeface="Calibri" pitchFamily="34" charset="0"/>
                        </a:rPr>
                        <a:t>03.05.2017 at 04:00 hrs.</a:t>
                      </a:r>
                      <a:endParaRPr lang="en-US" sz="1400" b="0" kern="1200" dirty="0">
                        <a:solidFill>
                          <a:schemeClr val="tx1"/>
                        </a:solidFill>
                        <a:latin typeface="Calibri" pitchFamily="34" charset="0"/>
                        <a:ea typeface="+mn-ea"/>
                        <a:cs typeface="Calibri" pitchFamily="34" charset="0"/>
                      </a:endParaRPr>
                    </a:p>
                  </a:txBody>
                  <a:tcPr>
                    <a:noFill/>
                  </a:tcPr>
                </a:tc>
                <a:tc>
                  <a:txBody>
                    <a:bodyPr/>
                    <a:lstStyle/>
                    <a:p>
                      <a:pPr marL="0" algn="l" defTabSz="914400" rtl="0" eaLnBrk="1" latinLnBrk="0" hangingPunct="1"/>
                      <a:r>
                        <a:rPr lang="en-US" sz="1400" b="1" kern="1200" dirty="0">
                          <a:solidFill>
                            <a:schemeClr val="dk1"/>
                          </a:solidFill>
                          <a:latin typeface="Calibri" pitchFamily="34" charset="0"/>
                          <a:ea typeface="+mn-ea"/>
                          <a:cs typeface="Calibri" pitchFamily="34" charset="0"/>
                        </a:rPr>
                        <a:t>Directorate</a:t>
                      </a:r>
                    </a:p>
                  </a:txBody>
                  <a:tcPr>
                    <a:noFill/>
                  </a:tcPr>
                </a:tc>
                <a:tc>
                  <a:txBody>
                    <a:bodyPr/>
                    <a:lstStyle/>
                    <a:p>
                      <a:pPr marL="0" algn="l" defTabSz="914400" rtl="0" eaLnBrk="1" latinLnBrk="0" hangingPunct="1"/>
                      <a:endParaRPr lang="en-US" sz="1400" b="0" kern="1200" dirty="0">
                        <a:solidFill>
                          <a:schemeClr val="dk1"/>
                        </a:solidFill>
                        <a:latin typeface="Calibri" pitchFamily="34" charset="0"/>
                        <a:ea typeface="+mn-ea"/>
                        <a:cs typeface="Calibri" pitchFamily="34" charset="0"/>
                      </a:endParaRPr>
                    </a:p>
                  </a:txBody>
                  <a:tcPr>
                    <a:noFill/>
                  </a:tcPr>
                </a:tc>
                <a:extLst>
                  <a:ext uri="{0D108BD9-81ED-4DB2-BD59-A6C34878D82A}">
                    <a16:rowId xmlns:a16="http://schemas.microsoft.com/office/drawing/2014/main" val="10001"/>
                  </a:ext>
                </a:extLst>
              </a:tr>
              <a:tr h="3048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1" dirty="0">
                          <a:latin typeface="Calibri" pitchFamily="34" charset="0"/>
                          <a:cs typeface="Calibri" pitchFamily="34" charset="0"/>
                        </a:rPr>
                        <a:t>Location</a:t>
                      </a:r>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0" kern="1200" dirty="0">
                          <a:solidFill>
                            <a:schemeClr val="dk1"/>
                          </a:solidFill>
                          <a:latin typeface="Calibri" pitchFamily="34" charset="0"/>
                          <a:ea typeface="+mn-ea"/>
                          <a:cs typeface="Calibri" pitchFamily="34" charset="0"/>
                        </a:rPr>
                        <a:t>Lekhwair/rig 49</a:t>
                      </a:r>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1" kern="1200" dirty="0">
                          <a:solidFill>
                            <a:schemeClr val="dk1"/>
                          </a:solidFill>
                          <a:latin typeface="Calibri" pitchFamily="34" charset="0"/>
                          <a:ea typeface="+mn-ea"/>
                          <a:cs typeface="Calibri" pitchFamily="34" charset="0"/>
                        </a:rPr>
                        <a:t>Dept</a:t>
                      </a:r>
                    </a:p>
                  </a:txBody>
                  <a:tcPr>
                    <a:noFill/>
                  </a:tcPr>
                </a:tc>
                <a:tc>
                  <a:txBody>
                    <a:bodyPr/>
                    <a:lstStyle/>
                    <a:p>
                      <a:pPr marL="0" algn="l" defTabSz="914400" rtl="0" eaLnBrk="1" latinLnBrk="0" hangingPunct="1"/>
                      <a:endParaRPr lang="en-US" sz="1400" b="0" kern="1200" dirty="0">
                        <a:solidFill>
                          <a:schemeClr val="tx1"/>
                        </a:solidFill>
                        <a:latin typeface="Calibri" pitchFamily="34" charset="0"/>
                        <a:ea typeface="+mn-ea"/>
                        <a:cs typeface="Calibri" pitchFamily="34" charset="0"/>
                      </a:endParaRPr>
                    </a:p>
                  </a:txBody>
                  <a:tcPr>
                    <a:noFill/>
                  </a:tcPr>
                </a:tc>
                <a:extLst>
                  <a:ext uri="{0D108BD9-81ED-4DB2-BD59-A6C34878D82A}">
                    <a16:rowId xmlns:a16="http://schemas.microsoft.com/office/drawing/2014/main" val="10002"/>
                  </a:ext>
                </a:extLst>
              </a:tr>
            </a:tbl>
          </a:graphicData>
        </a:graphic>
      </p:graphicFrame>
      <p:sp>
        <p:nvSpPr>
          <p:cNvPr id="34" name="Rectangle 15"/>
          <p:cNvSpPr>
            <a:spLocks noChangeArrowheads="1"/>
          </p:cNvSpPr>
          <p:nvPr/>
        </p:nvSpPr>
        <p:spPr bwMode="auto">
          <a:xfrm>
            <a:off x="152400" y="152400"/>
            <a:ext cx="8991600" cy="461963"/>
          </a:xfrm>
          <a:prstGeom prst="rect">
            <a:avLst/>
          </a:prstGeom>
          <a:noFill/>
          <a:ln w="9525">
            <a:noFill/>
            <a:miter lim="800000"/>
            <a:headEnd/>
            <a:tailEnd/>
          </a:ln>
        </p:spPr>
        <p:txBody>
          <a:bodyPr>
            <a:spAutoFit/>
          </a:bodyPr>
          <a:lstStyle/>
          <a:p>
            <a:pPr algn="ctr"/>
            <a:r>
              <a:rPr lang="en-GB" b="1" dirty="0">
                <a:solidFill>
                  <a:srgbClr val="FFC000"/>
                </a:solidFill>
                <a:latin typeface="Calibri" pitchFamily="34" charset="0"/>
                <a:cs typeface="Calibri" pitchFamily="34" charset="0"/>
              </a:rPr>
              <a:t>PDO Incident First </a:t>
            </a:r>
            <a:r>
              <a:rPr lang="en-GB" b="1">
                <a:solidFill>
                  <a:srgbClr val="FFC000"/>
                </a:solidFill>
                <a:latin typeface="Calibri" pitchFamily="34" charset="0"/>
                <a:cs typeface="Calibri" pitchFamily="34" charset="0"/>
              </a:rPr>
              <a:t>Alert  </a:t>
            </a:r>
            <a:endParaRPr lang="en-GB" sz="1600" b="1" dirty="0">
              <a:solidFill>
                <a:schemeClr val="bg1"/>
              </a:solidFill>
              <a:latin typeface="Calibri" pitchFamily="34" charset="0"/>
              <a:cs typeface="Calibri" pitchFamily="34" charset="0"/>
            </a:endParaRPr>
          </a:p>
        </p:txBody>
      </p:sp>
      <p:sp>
        <p:nvSpPr>
          <p:cNvPr id="36" name="Rounded Rectangular Callout 20"/>
          <p:cNvSpPr>
            <a:spLocks noChangeArrowheads="1"/>
          </p:cNvSpPr>
          <p:nvPr/>
        </p:nvSpPr>
        <p:spPr bwMode="auto">
          <a:xfrm>
            <a:off x="304800" y="3810000"/>
            <a:ext cx="5181600" cy="762000"/>
          </a:xfrm>
          <a:prstGeom prst="wedgeRoundRectCallout">
            <a:avLst>
              <a:gd name="adj1" fmla="val 52877"/>
              <a:gd name="adj2" fmla="val 128598"/>
              <a:gd name="adj3" fmla="val 16667"/>
            </a:avLst>
          </a:prstGeom>
          <a:solidFill>
            <a:srgbClr val="FFC000">
              <a:alpha val="59999"/>
            </a:srgbClr>
          </a:solidFill>
          <a:ln w="9525" algn="ctr">
            <a:solidFill>
              <a:schemeClr val="tx1"/>
            </a:solidFill>
            <a:round/>
            <a:headEnd/>
            <a:tailEnd/>
          </a:ln>
        </p:spPr>
        <p:txBody>
          <a:bodyPr/>
          <a:lstStyle/>
          <a:p>
            <a:pPr marL="342900" indent="-342900">
              <a:buAutoNum type="arabicPeriod"/>
            </a:pPr>
            <a:r>
              <a:rPr lang="en-US" sz="1200" dirty="0">
                <a:solidFill>
                  <a:srgbClr val="000000"/>
                </a:solidFill>
                <a:latin typeface="Calibri" pitchFamily="34" charset="0"/>
                <a:cs typeface="Calibri" pitchFamily="34" charset="0"/>
              </a:rPr>
              <a:t>Do you always use the handles provided? </a:t>
            </a:r>
          </a:p>
          <a:p>
            <a:pPr marL="342900" indent="-342900">
              <a:buAutoNum type="arabicPeriod"/>
            </a:pPr>
            <a:r>
              <a:rPr lang="en-US" sz="1200" dirty="0">
                <a:solidFill>
                  <a:srgbClr val="000000"/>
                </a:solidFill>
                <a:latin typeface="Calibri" pitchFamily="34" charset="0"/>
                <a:cs typeface="Calibri" pitchFamily="34" charset="0"/>
              </a:rPr>
              <a:t>Do you ensure you keep your hands away of crush points?</a:t>
            </a:r>
          </a:p>
          <a:p>
            <a:pPr marL="342900" indent="-342900">
              <a:buAutoNum type="arabicPeriod"/>
            </a:pPr>
            <a:r>
              <a:rPr lang="en-US" sz="1200" dirty="0">
                <a:solidFill>
                  <a:srgbClr val="000000"/>
                </a:solidFill>
                <a:latin typeface="Calibri" pitchFamily="34" charset="0"/>
                <a:cs typeface="Calibri" pitchFamily="34" charset="0"/>
              </a:rPr>
              <a:t>Do you ensure you are  away from “Line of Fire”?</a:t>
            </a:r>
          </a:p>
          <a:p>
            <a:pPr marL="342900" indent="-342900"/>
            <a:endParaRPr lang="en-US" sz="1200" dirty="0">
              <a:solidFill>
                <a:srgbClr val="000000"/>
              </a:solidFill>
              <a:latin typeface="Calibri" pitchFamily="34" charset="0"/>
              <a:cs typeface="Calibri" pitchFamily="34" charset="0"/>
            </a:endParaRPr>
          </a:p>
          <a:p>
            <a:pPr marL="342900" indent="-342900"/>
            <a:endParaRPr lang="en-US" sz="1400" dirty="0">
              <a:latin typeface="Calibri" pitchFamily="34" charset="0"/>
              <a:cs typeface="Calibri" pitchFamily="34" charset="0"/>
            </a:endParaRPr>
          </a:p>
          <a:p>
            <a:pPr marL="342900" indent="-342900"/>
            <a:endParaRPr lang="en-US" sz="1400" dirty="0">
              <a:latin typeface="Calibri" pitchFamily="34" charset="0"/>
              <a:cs typeface="Calibri" pitchFamily="34" charset="0"/>
            </a:endParaRPr>
          </a:p>
          <a:p>
            <a:pPr marL="342900" indent="-342900">
              <a:buFont typeface="Arial" charset="0"/>
              <a:buAutoNum type="arabicPeriod"/>
            </a:pPr>
            <a:endParaRPr lang="en-US" sz="1400" dirty="0">
              <a:latin typeface="Calibri" pitchFamily="34" charset="0"/>
              <a:cs typeface="Calibri" pitchFamily="34" charset="0"/>
            </a:endParaRPr>
          </a:p>
          <a:p>
            <a:pPr marL="342900" indent="-342900"/>
            <a:endParaRPr lang="en-US" sz="1400" dirty="0">
              <a:latin typeface="Calibri" pitchFamily="34" charset="0"/>
              <a:cs typeface="Calibri" pitchFamily="34" charset="0"/>
            </a:endParaRPr>
          </a:p>
          <a:p>
            <a:pPr marL="342900" indent="-342900">
              <a:buFont typeface="Arial" charset="0"/>
              <a:buAutoNum type="arabicPeriod"/>
            </a:pPr>
            <a:endParaRPr lang="en-US" sz="1400" dirty="0">
              <a:latin typeface="Calibri" pitchFamily="34" charset="0"/>
              <a:cs typeface="Calibri" pitchFamily="34" charset="0"/>
            </a:endParaRPr>
          </a:p>
          <a:p>
            <a:pPr marL="342900" indent="-342900"/>
            <a:endParaRPr lang="en-US" sz="1400" dirty="0">
              <a:latin typeface="Calibri" pitchFamily="34" charset="0"/>
              <a:cs typeface="Calibri" pitchFamily="34" charset="0"/>
            </a:endParaRPr>
          </a:p>
          <a:p>
            <a:pPr marL="342900" indent="-342900"/>
            <a:endParaRPr lang="en-GB" sz="1400" dirty="0">
              <a:latin typeface="Calibri" pitchFamily="34" charset="0"/>
              <a:cs typeface="Calibri" pitchFamily="34" charset="0"/>
            </a:endParaRPr>
          </a:p>
          <a:p>
            <a:pPr marL="342900" indent="-342900"/>
            <a:endParaRPr lang="en-GB" sz="1400" dirty="0">
              <a:latin typeface="Calibri" pitchFamily="34" charset="0"/>
              <a:cs typeface="Calibri" pitchFamily="34" charset="0"/>
            </a:endParaRPr>
          </a:p>
        </p:txBody>
      </p:sp>
      <p:sp>
        <p:nvSpPr>
          <p:cNvPr id="3073" name="Rectangle 1"/>
          <p:cNvSpPr>
            <a:spLocks noChangeArrowheads="1"/>
          </p:cNvSpPr>
          <p:nvPr/>
        </p:nvSpPr>
        <p:spPr bwMode="auto">
          <a:xfrm>
            <a:off x="152400" y="2401669"/>
            <a:ext cx="5562600" cy="6463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r>
              <a:rPr lang="en-US" sz="1200" dirty="0">
                <a:latin typeface="Calibri" pitchFamily="34" charset="0"/>
                <a:cs typeface="Calibri" pitchFamily="34" charset="0"/>
              </a:rPr>
              <a:t>While running in the hole, the Floorman was latching the elevator to the casing joint in the mouse hole when his right hand middle finger got trapped between the joint and the elevator resulting in a crush injury to his  right hand middle finger. </a:t>
            </a:r>
          </a:p>
        </p:txBody>
      </p:sp>
      <p:pic>
        <p:nvPicPr>
          <p:cNvPr id="23" name="Picture 22" descr="Slip _ fall.png"/>
          <p:cNvPicPr>
            <a:picLocks noChangeAspect="1"/>
          </p:cNvPicPr>
          <p:nvPr/>
        </p:nvPicPr>
        <p:blipFill>
          <a:blip r:embed="rId5" cstate="print"/>
          <a:stretch>
            <a:fillRect/>
          </a:stretch>
        </p:blipFill>
        <p:spPr>
          <a:xfrm>
            <a:off x="210555" y="762000"/>
            <a:ext cx="1164026" cy="1295400"/>
          </a:xfrm>
          <a:prstGeom prst="rect">
            <a:avLst/>
          </a:prstGeom>
        </p:spPr>
      </p:pic>
      <p:pic>
        <p:nvPicPr>
          <p:cNvPr id="1026" name="Picture 2"/>
          <p:cNvPicPr>
            <a:picLocks noChangeAspect="1" noChangeArrowheads="1"/>
          </p:cNvPicPr>
          <p:nvPr/>
        </p:nvPicPr>
        <p:blipFill>
          <a:blip r:embed="rId6" cstate="print"/>
          <a:srcRect/>
          <a:stretch>
            <a:fillRect/>
          </a:stretch>
        </p:blipFill>
        <p:spPr bwMode="auto">
          <a:xfrm>
            <a:off x="6324600" y="1790700"/>
            <a:ext cx="2590800" cy="2144110"/>
          </a:xfrm>
          <a:prstGeom prst="rect">
            <a:avLst/>
          </a:prstGeom>
          <a:noFill/>
          <a:ln w="9525">
            <a:noFill/>
            <a:miter lim="800000"/>
            <a:headEnd/>
            <a:tailEnd/>
          </a:ln>
        </p:spPr>
      </p:pic>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Arial"/>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rtlCol="0"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Image" ma:contentTypeID="0x0101009148F5A04DDD49CBA7127AADA5FB792B00AADE34325A8B49CDA8BB4DB53328F214009C4067D375EDA046866D1CFD34BA6725" ma:contentTypeVersion="4" ma:contentTypeDescription="Upload an image." ma:contentTypeScope="" ma:versionID="5568808217e8896a20d35b78a187a54b">
  <xsd:schema xmlns:xsd="http://www.w3.org/2001/XMLSchema" xmlns:xs="http://www.w3.org/2001/XMLSchema" xmlns:p="http://schemas.microsoft.com/office/2006/metadata/properties" xmlns:ns1="http://schemas.microsoft.com/sharepoint/v3" xmlns:ns2="4880E4F8-4B7D-4BDD-91E3-E10D47036ECA" xmlns:ns3="http://schemas.microsoft.com/sharepoint/v3/fields" xmlns:ns4="4880e4f8-4b7d-4bdd-91e3-e10d47036eca" xmlns:ns5="9d51eac6-a7d5-47f5-a119-63d146adb134" targetNamespace="http://schemas.microsoft.com/office/2006/metadata/properties" ma:root="true" ma:fieldsID="95b9b289a8e8f4d106e4c69b136198e4" ns1:_="" ns2:_="" ns3:_="" ns4:_="" ns5:_="">
    <xsd:import namespace="http://schemas.microsoft.com/sharepoint/v3"/>
    <xsd:import namespace="4880E4F8-4B7D-4BDD-91E3-E10D47036ECA"/>
    <xsd:import namespace="http://schemas.microsoft.com/sharepoint/v3/fields"/>
    <xsd:import namespace="4880e4f8-4b7d-4bdd-91e3-e10d47036eca"/>
    <xsd:import namespace="9d51eac6-a7d5-47f5-a119-63d146adb134"/>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4:Language" minOccurs="0"/>
                <xsd:element ref="ns4:DocId" minOccurs="0"/>
                <xsd:element ref="ns5: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Path" ma:hidden="true" ma:list="Docs" ma:internalName="FileRef" ma:readOnly="true" ma:showField="FullUrl">
      <xsd:simpleType>
        <xsd:restriction base="dms:Lookup"/>
      </xsd:simpleType>
    </xsd:element>
    <xsd:element name="File_x0020_Type" ma:index="9" nillable="true" ma:displayName="File Type" ma:hidden="true" ma:internalName="File_x0020_Type" ma:readOnly="true">
      <xsd:simpleType>
        <xsd:restriction base="dms:Text"/>
      </xsd:simpleType>
    </xsd:element>
    <xsd:element name="HTML_x0020_File_x0020_Type" ma:index="10" nillable="true" ma:displayName="HTML File Type" ma:hidden="true" ma:internalName="HTML_x0020_File_x0020_Type" ma:readOnly="true">
      <xsd:simpleType>
        <xsd:restriction base="dms:Text"/>
      </xsd:simpleType>
    </xsd:element>
    <xsd:element name="FSObjType" ma:index="11" nillable="true" ma:displayName="Item Type" ma:hidden="true" ma:list="Docs" ma:internalName="FSObjType" ma:readOnly="true" ma:showField="FSType">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ThumbnailExists" ma:index="18" nillable="true" ma:displayName="Thumbnail Exists" ma:default="FALSE" ma:hidden="true" ma:internalName="ThumbnailExists" ma:readOnly="true">
      <xsd:simpleType>
        <xsd:restriction base="dms:Boolean"/>
      </xsd:simpleType>
    </xsd:element>
    <xsd:element name="PreviewExists" ma:index="19" nillable="true" ma:displayName="Preview Exists" ma:default="FALSE" ma:hidden="true" ma:internalName="PreviewExists" ma:readOnly="true">
      <xsd:simpleType>
        <xsd:restriction base="dms:Boolean"/>
      </xsd:simpleType>
    </xsd:element>
    <xsd:element name="ImageWidth" ma:index="20" nillable="true" ma:displayName="Width" ma:internalName="ImageWidth" ma:readOnly="true">
      <xsd:simpleType>
        <xsd:restriction base="dms:Unknown"/>
      </xsd:simpleType>
    </xsd:element>
    <xsd:element name="ImageHeight" ma:index="22" nillable="true" ma:displayName="Height" ma:internalName="ImageHeight" ma:readOnly="true">
      <xsd:simpleType>
        <xsd:restriction base="dms:Unknown"/>
      </xsd:simpleType>
    </xsd:element>
    <xsd:element name="ImageCreateDate" ma:index="25" nillable="true" ma:displayName="Date Picture Taken"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Copyright" ma:internalName="wic_System_Copyrigh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Language" ma:index="27" nillable="true" ma:displayName="Language" ma:default="English 1" ma:format="Dropdown" ma:internalName="Language">
      <xsd:simpleType>
        <xsd:restriction base="dms:Choice">
          <xsd:enumeration value="English"/>
          <xsd:enumeration value="Arabic"/>
          <xsd:enumeration value="Hindi"/>
          <xsd:enumeration value="English 1"/>
          <xsd:enumeration value="English 2"/>
          <xsd:enumeration value="Arabic 1"/>
          <xsd:enumeration value="Arabic 2"/>
          <xsd:enumeration value="Hindi 1"/>
          <xsd:enumeration value="Hindi 2"/>
          <xsd:enumeration value="Malayalam 1"/>
          <xsd:enumeration value="Malayalam 2"/>
        </xsd:restriction>
      </xsd:simpleType>
    </xsd:element>
    <xsd:element name="DocId" ma:index="28" nillable="true" ma:displayName="DocId" ma:list="{9de017a3-70b4-41a0-b3a1-4f7a098545da}" ma:internalName="DocId" ma:showField="ID" ma:web="9d51eac6-a7d5-47f5-a119-63d146adb134">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9d51eac6-a7d5-47f5-a119-63d146adb134" elementFormDefault="qualified">
    <xsd:import namespace="http://schemas.microsoft.com/office/2006/documentManagement/types"/>
    <xsd:import namespace="http://schemas.microsoft.com/office/infopath/2007/PartnerControls"/>
    <xsd:element name="SharedWithUsers" ma:index="2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3" ma:displayName="Comments"/>
        <xsd:element name="keywords" minOccurs="0" maxOccurs="1" type="xsd:string" ma:index="14"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anguage xmlns="4880e4f8-4b7d-4bdd-91e3-e10d47036eca">English 1</Language>
    <DocId xmlns="4880e4f8-4b7d-4bdd-91e3-e10d47036eca">91846</DocId>
    <ImageCreateDate xmlns="4880E4F8-4B7D-4BDD-91E3-E10D47036ECA" xsi:nil="true"/>
    <wic_System_Copyright xmlns="http://schemas.microsoft.com/sharepoint/v3/fields"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F36906A-5899-4BAF-AE96-76A3C597C445}"/>
</file>

<file path=customXml/itemProps2.xml><?xml version="1.0" encoding="utf-8"?>
<ds:datastoreItem xmlns:ds="http://schemas.openxmlformats.org/officeDocument/2006/customXml" ds:itemID="{3A5D88EA-5F43-417B-8A80-9407E5803871}">
  <ds:schemaRefs>
    <ds:schemaRef ds:uri="http://schemas.microsoft.com/office/infopath/2007/PartnerControls"/>
    <ds:schemaRef ds:uri="http://purl.org/dc/elements/1.1/"/>
    <ds:schemaRef ds:uri="http://schemas.microsoft.com/office/2006/documentManagement/types"/>
    <ds:schemaRef ds:uri="http://schemas.microsoft.com/sharepoint/v3"/>
    <ds:schemaRef ds:uri="http://schemas.openxmlformats.org/package/2006/metadata/core-properties"/>
    <ds:schemaRef ds:uri="http://schemas.microsoft.com/sharepoint/v3/fields"/>
    <ds:schemaRef ds:uri="9d51eac6-a7d5-47f5-a119-63d146adb134"/>
    <ds:schemaRef ds:uri="http://purl.org/dc/dcmitype/"/>
    <ds:schemaRef ds:uri="4880e4f8-4b7d-4bdd-91e3-e10d47036eca"/>
    <ds:schemaRef ds:uri="http://purl.org/dc/terms/"/>
    <ds:schemaRef ds:uri="4880E4F8-4B7D-4BDD-91E3-E10D47036ECA"/>
    <ds:schemaRef ds:uri="http://schemas.microsoft.com/office/2006/metadata/properties"/>
    <ds:schemaRef ds:uri="http://www.w3.org/XML/1998/namespace"/>
  </ds:schemaRefs>
</ds:datastoreItem>
</file>

<file path=customXml/itemProps3.xml><?xml version="1.0" encoding="utf-8"?>
<ds:datastoreItem xmlns:ds="http://schemas.openxmlformats.org/officeDocument/2006/customXml" ds:itemID="{85FDC16C-F63C-417A-BF49-6BFDCAFEB57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6841</TotalTime>
  <Words>143</Words>
  <Application>Microsoft Office PowerPoint</Application>
  <PresentationFormat>On-screen Show (4:3)</PresentationFormat>
  <Paragraphs>26</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Times New Roman</vt:lpstr>
      <vt:lpstr>Default Design</vt:lpstr>
      <vt:lpstr>PowerPoint Presentation</vt:lpstr>
    </vt:vector>
  </TitlesOfParts>
  <Company>Shell Information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Contractor RTA LTI on xx.xx.xx</dc:title>
  <dc:creator>MU93647</dc:creator>
  <cp:lastModifiedBy>Konduru, Raju IDI63X</cp:lastModifiedBy>
  <cp:revision>782</cp:revision>
  <dcterms:created xsi:type="dcterms:W3CDTF">2001-05-03T06:07:08Z</dcterms:created>
  <dcterms:modified xsi:type="dcterms:W3CDTF">2024-04-21T06:34:09Z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0x0101009148F5A04DDD49CBA7127AADA5FB792B00AADE34325A8B49CDA8BB4DB53328F214009C4067D375EDA046866D1CFD34BA6725</vt:lpwstr>
  </property>
</Properties>
</file>