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09600" y="3429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459730" y="4648199"/>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445939209"/>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(#14a)</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10.05.2017 at 11:40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err="1">
                          <a:solidFill>
                            <a:schemeClr val="dk1"/>
                          </a:solidFill>
                          <a:latin typeface="Calibri" pitchFamily="34" charset="0"/>
                          <a:ea typeface="+mn-ea"/>
                          <a:cs typeface="Calibri" pitchFamily="34" charset="0"/>
                        </a:rPr>
                        <a:t>Ufuq</a:t>
                      </a:r>
                      <a:r>
                        <a:rPr lang="en-US" sz="1400" b="0" kern="1200" baseline="0" dirty="0">
                          <a:solidFill>
                            <a:schemeClr val="dk1"/>
                          </a:solidFill>
                          <a:latin typeface="Calibri" pitchFamily="34" charset="0"/>
                          <a:ea typeface="+mn-ea"/>
                          <a:cs typeface="Calibri" pitchFamily="34" charset="0"/>
                        </a:rPr>
                        <a:t> field, Lekhwair </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810000"/>
            <a:ext cx="5181600" cy="914400"/>
          </a:xfrm>
          <a:prstGeom prst="wedgeRoundRectCallout">
            <a:avLst>
              <a:gd name="adj1" fmla="val 56962"/>
              <a:gd name="adj2" fmla="val 99895"/>
              <a:gd name="adj3" fmla="val 16667"/>
            </a:avLst>
          </a:prstGeom>
          <a:solidFill>
            <a:srgbClr val="FFC000">
              <a:alpha val="59999"/>
            </a:srgbClr>
          </a:solidFill>
          <a:ln w="9525" algn="ctr">
            <a:solidFill>
              <a:schemeClr val="tx1"/>
            </a:solidFill>
            <a:round/>
            <a:headEnd/>
            <a:tailEnd/>
          </a:ln>
        </p:spPr>
        <p:txBody>
          <a:bodyPr/>
          <a:lstStyle/>
          <a:p>
            <a:pPr marL="342900" indent="-342900">
              <a:buFontTx/>
              <a:buAutoNum type="arabicPeriod"/>
            </a:pPr>
            <a:r>
              <a:rPr lang="en-US" sz="1200" dirty="0">
                <a:solidFill>
                  <a:srgbClr val="000000"/>
                </a:solidFill>
                <a:latin typeface="Calibri" pitchFamily="34" charset="0"/>
                <a:cs typeface="Calibri" pitchFamily="34" charset="0"/>
              </a:rPr>
              <a:t>Are you using defective equipment instead of getting it repaired?</a:t>
            </a:r>
          </a:p>
          <a:p>
            <a:pPr marL="342900" indent="-342900">
              <a:buAutoNum type="arabicPeriod"/>
            </a:pPr>
            <a:r>
              <a:rPr lang="en-US" sz="1200" dirty="0">
                <a:solidFill>
                  <a:srgbClr val="000000"/>
                </a:solidFill>
                <a:latin typeface="Calibri" pitchFamily="34" charset="0"/>
                <a:cs typeface="Calibri" pitchFamily="34" charset="0"/>
              </a:rPr>
              <a:t>How do you effectively communicate between driver and workers?</a:t>
            </a:r>
          </a:p>
          <a:p>
            <a:pPr marL="342900" indent="-342900">
              <a:buAutoNum type="arabicPeriod"/>
            </a:pPr>
            <a:r>
              <a:rPr lang="en-US" sz="1200" dirty="0">
                <a:solidFill>
                  <a:srgbClr val="000000"/>
                </a:solidFill>
                <a:latin typeface="Calibri" pitchFamily="34" charset="0"/>
                <a:cs typeface="Calibri" pitchFamily="34" charset="0"/>
              </a:rPr>
              <a:t>Do you ensure you are  away from “Line of Fire”?</a:t>
            </a:r>
          </a:p>
          <a:p>
            <a:pPr marL="342900" indent="-342900">
              <a:buAutoNum type="arabicPeriod"/>
            </a:pPr>
            <a:r>
              <a:rPr lang="en-GB" sz="1200" dirty="0">
                <a:solidFill>
                  <a:srgbClr val="000000"/>
                </a:solidFill>
                <a:latin typeface="Calibri" pitchFamily="34" charset="0"/>
                <a:cs typeface="Calibri" pitchFamily="34" charset="0"/>
              </a:rPr>
              <a:t>Do you consider “what could go wrong?”</a:t>
            </a:r>
          </a:p>
          <a:p>
            <a:pPr marL="342900" indent="-342900"/>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45603"/>
            <a:ext cx="5562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While the HDU (Hose Deployment Unit) crew was laying hoses from a slow moving HDU trailer, the hose got stuck at the hose reel. As the trailer kept moving forward, the hose released from the reel hitting the technician causing him to fall landing on his right arm resulting in a fracture. </a:t>
            </a:r>
          </a:p>
        </p:txBody>
      </p:sp>
      <p:pic>
        <p:nvPicPr>
          <p:cNvPr id="16" name="Picture 15"/>
          <p:cNvPicPr/>
          <p:nvPr/>
        </p:nvPicPr>
        <p:blipFill>
          <a:blip r:embed="rId5" cstate="print"/>
          <a:srcRect/>
          <a:stretch>
            <a:fillRect/>
          </a:stretch>
        </p:blipFill>
        <p:spPr bwMode="auto">
          <a:xfrm>
            <a:off x="5791200" y="1752600"/>
            <a:ext cx="3119437" cy="2362200"/>
          </a:xfrm>
          <a:prstGeom prst="rect">
            <a:avLst/>
          </a:prstGeom>
          <a:noFill/>
          <a:ln w="9525">
            <a:noFill/>
            <a:miter lim="800000"/>
            <a:headEnd/>
            <a:tailEnd/>
          </a:ln>
        </p:spPr>
      </p:pic>
      <p:pic>
        <p:nvPicPr>
          <p:cNvPr id="17" name="Picture 16" descr="Hit by an object.png"/>
          <p:cNvPicPr>
            <a:picLocks noChangeAspect="1"/>
          </p:cNvPicPr>
          <p:nvPr/>
        </p:nvPicPr>
        <p:blipFill>
          <a:blip r:embed="rId6" cstate="print"/>
          <a:stretch>
            <a:fillRect/>
          </a:stretch>
        </p:blipFill>
        <p:spPr>
          <a:xfrm>
            <a:off x="457200" y="627825"/>
            <a:ext cx="877622" cy="142138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91849</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37A7F-BB5B-4F3F-AE05-5096F478CF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4880E4F8-4B7D-4BDD-91E3-E10D47036ECA"/>
    <ds:schemaRef ds:uri="http://schemas.microsoft.com/sharepoint/v3"/>
    <ds:schemaRef ds:uri="http://schemas.microsoft.com/office/2006/documentManagement/types"/>
    <ds:schemaRef ds:uri="http://purl.org/dc/dcmitype/"/>
    <ds:schemaRef ds:uri="9d51eac6-a7d5-47f5-a119-63d146adb134"/>
    <ds:schemaRef ds:uri="http://schemas.openxmlformats.org/package/2006/metadata/core-properties"/>
    <ds:schemaRef ds:uri="http://purl.org/dc/elements/1.1/"/>
    <ds:schemaRef ds:uri="http://schemas.microsoft.com/office/infopath/2007/PartnerControls"/>
    <ds:schemaRef ds:uri="4880e4f8-4b7d-4bdd-91e3-e10d47036eca"/>
    <ds:schemaRef ds:uri="http://www.w3.org/XML/1998/namespace"/>
    <ds:schemaRef ds:uri="http://schemas.microsoft.com/sharepoint/v3/field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6865</TotalTime>
  <Words>165</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786</cp:revision>
  <dcterms:created xsi:type="dcterms:W3CDTF">2001-05-03T06:07:08Z</dcterms:created>
  <dcterms:modified xsi:type="dcterms:W3CDTF">2024-04-21T06:33:26Z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