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40" autoAdjust="0"/>
    <p:restoredTop sz="95747" autoAdjust="0"/>
  </p:normalViewPr>
  <p:slideViewPr>
    <p:cSldViewPr>
      <p:cViewPr varScale="1">
        <p:scale>
          <a:sx n="73" d="100"/>
          <a:sy n="73" d="100"/>
        </p:scale>
        <p:origin x="145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152400" y="2067580"/>
            <a:ext cx="5562600" cy="523220"/>
          </a:xfrm>
          <a:prstGeom prst="rect">
            <a:avLst/>
          </a:prstGeom>
          <a:noFill/>
          <a:ln w="9525">
            <a:noFill/>
            <a:miter lim="800000"/>
            <a:headEnd/>
            <a:tailEnd/>
          </a:ln>
        </p:spPr>
        <p:txBody>
          <a:bodyPr wrap="square">
            <a:spAutoFit/>
          </a:bodyPr>
          <a:lstStyle/>
          <a:p>
            <a:r>
              <a:rPr lang="en-US" sz="1600" b="1" dirty="0">
                <a:solidFill>
                  <a:schemeClr val="accent2"/>
                </a:solidFill>
                <a:latin typeface="+mj-lt"/>
                <a:cs typeface="Calibri" pitchFamily="34" charset="0"/>
              </a:rPr>
              <a:t>What happened</a:t>
            </a:r>
          </a:p>
          <a:p>
            <a:endParaRPr lang="en-US" sz="1200" dirty="0"/>
          </a:p>
        </p:txBody>
      </p:sp>
      <p:sp>
        <p:nvSpPr>
          <p:cNvPr id="18" name="Rectangle 4"/>
          <p:cNvSpPr>
            <a:spLocks noChangeArrowheads="1"/>
          </p:cNvSpPr>
          <p:nvPr/>
        </p:nvSpPr>
        <p:spPr bwMode="auto">
          <a:xfrm>
            <a:off x="609600" y="3429000"/>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email"/>
          <a:srcRect/>
          <a:stretch>
            <a:fillRect/>
          </a:stretch>
        </p:blipFill>
        <p:spPr bwMode="auto">
          <a:xfrm>
            <a:off x="203200" y="54864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6388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31" name="Picture 30" descr="sad.png"/>
          <p:cNvPicPr>
            <a:picLocks noChangeAspect="1"/>
          </p:cNvPicPr>
          <p:nvPr/>
        </p:nvPicPr>
        <p:blipFill>
          <a:blip r:embed="rId4" cstate="email"/>
          <a:stretch>
            <a:fillRect/>
          </a:stretch>
        </p:blipFill>
        <p:spPr>
          <a:xfrm>
            <a:off x="5459730" y="4648199"/>
            <a:ext cx="864870" cy="1921933"/>
          </a:xfrm>
          <a:prstGeom prst="rect">
            <a:avLst/>
          </a:prstGeom>
        </p:spPr>
      </p:pic>
      <p:graphicFrame>
        <p:nvGraphicFramePr>
          <p:cNvPr id="32" name="Table 31"/>
          <p:cNvGraphicFramePr>
            <a:graphicFrameLocks noGrp="1"/>
          </p:cNvGraphicFramePr>
          <p:nvPr>
            <p:extLst>
              <p:ext uri="{D42A27DB-BD31-4B8C-83A1-F6EECF244321}">
                <p14:modId xmlns:p14="http://schemas.microsoft.com/office/powerpoint/2010/main" val="445939209"/>
              </p:ext>
            </p:extLst>
          </p:nvPr>
        </p:nvGraphicFramePr>
        <p:xfrm>
          <a:off x="1676401" y="762000"/>
          <a:ext cx="7391400" cy="914400"/>
        </p:xfrm>
        <a:graphic>
          <a:graphicData uri="http://schemas.openxmlformats.org/drawingml/2006/table">
            <a:tbl>
              <a:tblPr firstRow="1" bandRow="1">
                <a:tableStyleId>{5C22544A-7EE6-4342-B048-85BDC9FD1C3A}</a:tableStyleId>
              </a:tblPr>
              <a:tblGrid>
                <a:gridCol w="1687167">
                  <a:extLst>
                    <a:ext uri="{9D8B030D-6E8A-4147-A177-3AD203B41FA5}">
                      <a16:colId xmlns:a16="http://schemas.microsoft.com/office/drawing/2014/main" val="20000"/>
                    </a:ext>
                  </a:extLst>
                </a:gridCol>
                <a:gridCol w="2249557">
                  <a:extLst>
                    <a:ext uri="{9D8B030D-6E8A-4147-A177-3AD203B41FA5}">
                      <a16:colId xmlns:a16="http://schemas.microsoft.com/office/drawing/2014/main" val="20001"/>
                    </a:ext>
                  </a:extLst>
                </a:gridCol>
                <a:gridCol w="1625121">
                  <a:extLst>
                    <a:ext uri="{9D8B030D-6E8A-4147-A177-3AD203B41FA5}">
                      <a16:colId xmlns:a16="http://schemas.microsoft.com/office/drawing/2014/main" val="20002"/>
                    </a:ext>
                  </a:extLst>
                </a:gridCol>
                <a:gridCol w="1829555">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gridSpan="3">
                  <a:txBody>
                    <a:bodyPr/>
                    <a:lstStyle/>
                    <a:p>
                      <a:r>
                        <a:rPr lang="en-US" sz="1400" b="0" kern="1200" dirty="0">
                          <a:solidFill>
                            <a:schemeClr val="tx1"/>
                          </a:solidFill>
                          <a:latin typeface="Calibri" pitchFamily="34" charset="0"/>
                          <a:ea typeface="+mn-ea"/>
                          <a:cs typeface="Calibri" pitchFamily="34" charset="0"/>
                        </a:rPr>
                        <a:t>LTI (#14a)</a:t>
                      </a:r>
                    </a:p>
                  </a:txBody>
                  <a:tcPr>
                    <a:noFill/>
                  </a:tcPr>
                </a:tc>
                <a:tc hMerge="1">
                  <a:txBody>
                    <a:bodyPr/>
                    <a:lstStyle/>
                    <a:p>
                      <a:pPr marL="0" algn="l" defTabSz="914400" rtl="0" eaLnBrk="1" latinLnBrk="0" hangingPunct="1"/>
                      <a:endParaRPr lang="en-US" sz="1400" b="1" kern="1200" dirty="0">
                        <a:solidFill>
                          <a:schemeClr val="dk1"/>
                        </a:solidFill>
                        <a:latin typeface="Calibri" pitchFamily="34" charset="0"/>
                        <a:ea typeface="+mn-ea"/>
                        <a:cs typeface="Calibri" pitchFamily="34" charset="0"/>
                      </a:endParaRPr>
                    </a:p>
                  </a:txBody>
                  <a:tcPr>
                    <a:no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b="0" kern="1200" dirty="0">
                          <a:solidFill>
                            <a:schemeClr val="tx1"/>
                          </a:solidFill>
                          <a:latin typeface="Calibri" pitchFamily="34" charset="0"/>
                          <a:ea typeface="+mn-ea"/>
                          <a:cs typeface="Calibri" pitchFamily="34" charset="0"/>
                        </a:rPr>
                        <a:t>10.05.2017 at 11:40 hrs.</a:t>
                      </a:r>
                      <a:endParaRPr lang="en-US" sz="1400" b="0" kern="1200" dirty="0">
                        <a:solidFill>
                          <a:schemeClr val="tx1"/>
                        </a:solidFill>
                        <a:latin typeface="Calibri" pitchFamily="34" charset="0"/>
                        <a:ea typeface="+mn-ea"/>
                        <a:cs typeface="Calibri" pitchFamily="34" charset="0"/>
                      </a:endParaRP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err="1">
                          <a:solidFill>
                            <a:schemeClr val="dk1"/>
                          </a:solidFill>
                          <a:latin typeface="Calibri" pitchFamily="34" charset="0"/>
                          <a:ea typeface="+mn-ea"/>
                          <a:cs typeface="Calibri" pitchFamily="34" charset="0"/>
                        </a:rPr>
                        <a:t>Ufuq</a:t>
                      </a:r>
                      <a:r>
                        <a:rPr lang="en-US" sz="1400" b="0" kern="1200" baseline="0" dirty="0">
                          <a:solidFill>
                            <a:schemeClr val="dk1"/>
                          </a:solidFill>
                          <a:latin typeface="Calibri" pitchFamily="34" charset="0"/>
                          <a:ea typeface="+mn-ea"/>
                          <a:cs typeface="Calibri" pitchFamily="34" charset="0"/>
                        </a:rPr>
                        <a:t> field, Lekhwair </a:t>
                      </a:r>
                      <a:endParaRPr lang="en-US" sz="1400" b="0" kern="1200" dirty="0">
                        <a:solidFill>
                          <a:schemeClr val="dk1"/>
                        </a:solidFill>
                        <a:latin typeface="Calibri" pitchFamily="34" charset="0"/>
                        <a:ea typeface="+mn-ea"/>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tx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3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First </a:t>
            </a:r>
            <a:r>
              <a:rPr lang="en-GB" b="1">
                <a:solidFill>
                  <a:srgbClr val="FFC000"/>
                </a:solidFill>
                <a:latin typeface="Calibri" pitchFamily="34" charset="0"/>
                <a:cs typeface="Calibri" pitchFamily="34" charset="0"/>
              </a:rPr>
              <a:t>Alert </a:t>
            </a:r>
            <a:endParaRPr lang="en-GB" sz="1600" b="1" dirty="0">
              <a:solidFill>
                <a:schemeClr val="bg1"/>
              </a:solidFill>
              <a:latin typeface="Calibri" pitchFamily="34" charset="0"/>
              <a:cs typeface="Calibri" pitchFamily="34" charset="0"/>
            </a:endParaRPr>
          </a:p>
        </p:txBody>
      </p:sp>
      <p:sp>
        <p:nvSpPr>
          <p:cNvPr id="36" name="Rounded Rectangular Callout 20"/>
          <p:cNvSpPr>
            <a:spLocks noChangeArrowheads="1"/>
          </p:cNvSpPr>
          <p:nvPr/>
        </p:nvSpPr>
        <p:spPr bwMode="auto">
          <a:xfrm>
            <a:off x="304800" y="3810000"/>
            <a:ext cx="5181600" cy="914400"/>
          </a:xfrm>
          <a:prstGeom prst="wedgeRoundRectCallout">
            <a:avLst>
              <a:gd name="adj1" fmla="val 56962"/>
              <a:gd name="adj2" fmla="val 99895"/>
              <a:gd name="adj3" fmla="val 16667"/>
            </a:avLst>
          </a:prstGeom>
          <a:solidFill>
            <a:srgbClr val="FFC000">
              <a:alpha val="59999"/>
            </a:srgbClr>
          </a:solidFill>
          <a:ln w="9525" algn="ctr">
            <a:solidFill>
              <a:schemeClr val="tx1"/>
            </a:solidFill>
            <a:round/>
            <a:headEnd/>
            <a:tailEnd/>
          </a:ln>
        </p:spPr>
        <p:txBody>
          <a:bodyPr/>
          <a:lstStyle/>
          <a:p>
            <a:pPr marL="342900" indent="-342900">
              <a:buFontTx/>
              <a:buAutoNum type="arabicPeriod"/>
            </a:pPr>
            <a:r>
              <a:rPr lang="en-US" sz="1200" dirty="0">
                <a:solidFill>
                  <a:srgbClr val="000000"/>
                </a:solidFill>
                <a:latin typeface="Calibri" pitchFamily="34" charset="0"/>
                <a:cs typeface="Calibri" pitchFamily="34" charset="0"/>
              </a:rPr>
              <a:t>Are you using defective equipment instead of getting it repaired?</a:t>
            </a:r>
          </a:p>
          <a:p>
            <a:pPr marL="342900" indent="-342900">
              <a:buAutoNum type="arabicPeriod"/>
            </a:pPr>
            <a:r>
              <a:rPr lang="en-US" sz="1200" dirty="0">
                <a:solidFill>
                  <a:srgbClr val="000000"/>
                </a:solidFill>
                <a:latin typeface="Calibri" pitchFamily="34" charset="0"/>
                <a:cs typeface="Calibri" pitchFamily="34" charset="0"/>
              </a:rPr>
              <a:t>How do you effectively communicate between driver and workers?</a:t>
            </a:r>
          </a:p>
          <a:p>
            <a:pPr marL="342900" indent="-342900">
              <a:buAutoNum type="arabicPeriod"/>
            </a:pPr>
            <a:r>
              <a:rPr lang="en-US" sz="1200" dirty="0">
                <a:solidFill>
                  <a:srgbClr val="000000"/>
                </a:solidFill>
                <a:latin typeface="Calibri" pitchFamily="34" charset="0"/>
                <a:cs typeface="Calibri" pitchFamily="34" charset="0"/>
              </a:rPr>
              <a:t>Do you ensure you are  away from “Line of Fire”?</a:t>
            </a:r>
          </a:p>
          <a:p>
            <a:pPr marL="342900" indent="-342900">
              <a:buAutoNum type="arabicPeriod"/>
            </a:pPr>
            <a:r>
              <a:rPr lang="en-GB" sz="1200" dirty="0">
                <a:solidFill>
                  <a:srgbClr val="000000"/>
                </a:solidFill>
                <a:latin typeface="Calibri" pitchFamily="34" charset="0"/>
                <a:cs typeface="Calibri" pitchFamily="34" charset="0"/>
              </a:rPr>
              <a:t>Do you consider “what could go wrong?”</a:t>
            </a:r>
          </a:p>
          <a:p>
            <a:pPr marL="342900" indent="-342900"/>
            <a:endParaRPr lang="en-US" sz="1200" dirty="0">
              <a:solidFill>
                <a:srgbClr val="000000"/>
              </a:solidFill>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buFont typeface="Arial" charset="0"/>
              <a:buAutoNum type="arabicPeriod"/>
            </a:pPr>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buFont typeface="Arial" charset="0"/>
              <a:buAutoNum type="arabicPeriod"/>
            </a:pPr>
            <a:endParaRPr lang="en-US" sz="1400" dirty="0">
              <a:latin typeface="Calibri" pitchFamily="34" charset="0"/>
              <a:cs typeface="Calibri" pitchFamily="34" charset="0"/>
            </a:endParaRPr>
          </a:p>
          <a:p>
            <a:pPr marL="342900" indent="-342900"/>
            <a:endParaRPr lang="en-US" sz="1400" dirty="0">
              <a:latin typeface="Calibri" pitchFamily="34" charset="0"/>
              <a:cs typeface="Calibri" pitchFamily="34" charset="0"/>
            </a:endParaRPr>
          </a:p>
          <a:p>
            <a:pPr marL="342900" indent="-342900"/>
            <a:endParaRPr lang="en-GB" sz="1400" dirty="0">
              <a:latin typeface="Calibri" pitchFamily="34" charset="0"/>
              <a:cs typeface="Calibri" pitchFamily="34" charset="0"/>
            </a:endParaRPr>
          </a:p>
          <a:p>
            <a:pPr marL="342900" indent="-342900"/>
            <a:endParaRPr lang="en-GB" sz="1400" dirty="0">
              <a:latin typeface="Calibri" pitchFamily="34" charset="0"/>
              <a:cs typeface="Calibri" pitchFamily="34" charset="0"/>
            </a:endParaRPr>
          </a:p>
        </p:txBody>
      </p:sp>
      <p:sp>
        <p:nvSpPr>
          <p:cNvPr id="3073" name="Rectangle 1"/>
          <p:cNvSpPr>
            <a:spLocks noChangeArrowheads="1"/>
          </p:cNvSpPr>
          <p:nvPr/>
        </p:nvSpPr>
        <p:spPr bwMode="auto">
          <a:xfrm>
            <a:off x="152400" y="2445603"/>
            <a:ext cx="55626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r>
              <a:rPr lang="en-US" sz="1200" dirty="0">
                <a:latin typeface="Calibri" pitchFamily="34" charset="0"/>
                <a:cs typeface="Calibri" pitchFamily="34" charset="0"/>
              </a:rPr>
              <a:t>While the HDU (Hose Deployment Unit) crew was laying hoses from a slow moving HDU trailer, the hose got stuck at the hose reel. As the trailer kept moving forward, the hose released from the reel hitting the technician causing him to fall landing on his right arm resulting in a fracture. </a:t>
            </a:r>
          </a:p>
        </p:txBody>
      </p:sp>
      <p:pic>
        <p:nvPicPr>
          <p:cNvPr id="16" name="Picture 15"/>
          <p:cNvPicPr/>
          <p:nvPr/>
        </p:nvPicPr>
        <p:blipFill>
          <a:blip r:embed="rId5" cstate="print"/>
          <a:srcRect/>
          <a:stretch>
            <a:fillRect/>
          </a:stretch>
        </p:blipFill>
        <p:spPr bwMode="auto">
          <a:xfrm>
            <a:off x="5791200" y="1752600"/>
            <a:ext cx="3119437" cy="2362200"/>
          </a:xfrm>
          <a:prstGeom prst="rect">
            <a:avLst/>
          </a:prstGeom>
          <a:noFill/>
          <a:ln w="9525">
            <a:noFill/>
            <a:miter lim="800000"/>
            <a:headEnd/>
            <a:tailEnd/>
          </a:ln>
        </p:spPr>
      </p:pic>
      <p:pic>
        <p:nvPicPr>
          <p:cNvPr id="17" name="Picture 16" descr="Hit by an object.png"/>
          <p:cNvPicPr>
            <a:picLocks noChangeAspect="1"/>
          </p:cNvPicPr>
          <p:nvPr/>
        </p:nvPicPr>
        <p:blipFill>
          <a:blip r:embed="rId6" cstate="print"/>
          <a:stretch>
            <a:fillRect/>
          </a:stretch>
        </p:blipFill>
        <p:spPr>
          <a:xfrm>
            <a:off x="457200" y="627825"/>
            <a:ext cx="877622" cy="1421386"/>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91849</DocId>
    <ImageCreateDate xmlns="4880E4F8-4B7D-4BDD-91E3-E10D47036ECA" xsi:nil="true"/>
    <wic_System_Copyright xmlns="http://schemas.microsoft.com/sharepoint/v3/fields"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03E04F0-9021-47F5-A090-E52BC1D0CC80}"/>
</file>

<file path=customXml/itemProps2.xml><?xml version="1.0" encoding="utf-8"?>
<ds:datastoreItem xmlns:ds="http://schemas.openxmlformats.org/officeDocument/2006/customXml" ds:itemID="{3A5D88EA-5F43-417B-8A80-9407E5803871}">
  <ds:schemaRefs>
    <ds:schemaRef ds:uri="4880E4F8-4B7D-4BDD-91E3-E10D47036ECA"/>
    <ds:schemaRef ds:uri="http://schemas.microsoft.com/sharepoint/v3"/>
    <ds:schemaRef ds:uri="http://schemas.microsoft.com/office/2006/documentManagement/types"/>
    <ds:schemaRef ds:uri="http://purl.org/dc/dcmitype/"/>
    <ds:schemaRef ds:uri="9d51eac6-a7d5-47f5-a119-63d146adb134"/>
    <ds:schemaRef ds:uri="http://schemas.openxmlformats.org/package/2006/metadata/core-properties"/>
    <ds:schemaRef ds:uri="http://purl.org/dc/elements/1.1/"/>
    <ds:schemaRef ds:uri="http://schemas.microsoft.com/office/infopath/2007/PartnerControls"/>
    <ds:schemaRef ds:uri="4880e4f8-4b7d-4bdd-91e3-e10d47036eca"/>
    <ds:schemaRef ds:uri="http://www.w3.org/XML/1998/namespace"/>
    <ds:schemaRef ds:uri="http://schemas.microsoft.com/sharepoint/v3/field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85FDC16C-F63C-417A-BF49-6BFDCAFEB57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6865</TotalTime>
  <Words>165</Words>
  <Application>Microsoft Office PowerPoint</Application>
  <PresentationFormat>On-screen Show (4:3)</PresentationFormat>
  <Paragraphs>27</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786</cp:revision>
  <dcterms:created xsi:type="dcterms:W3CDTF">2001-05-03T06:07:08Z</dcterms:created>
  <dcterms:modified xsi:type="dcterms:W3CDTF">2024-04-21T06:33:26Z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