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cid:image006.jpg@01D2D313.BB7370F0"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050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4495800"/>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59462558"/>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(#15)</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15.05.2017 at 18:35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Rig 31 Saih Rawl</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733800"/>
            <a:ext cx="5638800" cy="685800"/>
          </a:xfrm>
          <a:prstGeom prst="wedgeRoundRectCallout">
            <a:avLst>
              <a:gd name="adj1" fmla="val 50945"/>
              <a:gd name="adj2" fmla="val 140730"/>
              <a:gd name="adj3" fmla="val 16667"/>
            </a:avLst>
          </a:prstGeom>
          <a:solidFill>
            <a:srgbClr val="FFC000">
              <a:alpha val="59999"/>
            </a:srgbClr>
          </a:solidFill>
          <a:ln w="9525" algn="ctr">
            <a:solidFill>
              <a:schemeClr val="tx1"/>
            </a:solidFill>
            <a:round/>
            <a:headEnd/>
            <a:tailEnd/>
          </a:ln>
        </p:spPr>
        <p:txBody>
          <a:bodyPr/>
          <a:lstStyle/>
          <a:p>
            <a:pPr marL="342900" indent="-342900">
              <a:buFontTx/>
              <a:buAutoNum type="arabicPeriod"/>
            </a:pPr>
            <a:r>
              <a:rPr lang="en-US" sz="1200" dirty="0">
                <a:solidFill>
                  <a:srgbClr val="000000"/>
                </a:solidFill>
                <a:latin typeface="Calibri" pitchFamily="34" charset="0"/>
                <a:cs typeface="Calibri" pitchFamily="34" charset="0"/>
              </a:rPr>
              <a:t>Do you stop and ask for help when needed? </a:t>
            </a:r>
          </a:p>
          <a:p>
            <a:pPr marL="342900" indent="-342900">
              <a:buFontTx/>
              <a:buAutoNum type="arabicPeriod"/>
            </a:pPr>
            <a:r>
              <a:rPr lang="en-US" sz="1200" dirty="0">
                <a:solidFill>
                  <a:srgbClr val="000000"/>
                </a:solidFill>
                <a:latin typeface="Calibri" pitchFamily="34" charset="0"/>
                <a:cs typeface="Calibri" pitchFamily="34" charset="0"/>
              </a:rPr>
              <a:t>Do  keep your hands and fingers away from crush points?</a:t>
            </a:r>
          </a:p>
          <a:p>
            <a:pPr marL="342900" indent="-342900">
              <a:buAutoNum type="arabicPeriod"/>
            </a:pPr>
            <a:r>
              <a:rPr lang="en-US" sz="1200" dirty="0">
                <a:solidFill>
                  <a:srgbClr val="000000"/>
                </a:solidFill>
                <a:latin typeface="Calibri" pitchFamily="34" charset="0"/>
                <a:cs typeface="Calibri" pitchFamily="34" charset="0"/>
              </a:rPr>
              <a:t>Do you ensure you are  away from “Line of Fire”?</a:t>
            </a: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217002"/>
            <a:ext cx="5562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cs typeface="Calibri" pitchFamily="34" charset="0"/>
              </a:rPr>
              <a:t>A forklift was lifting up the 6” line to connect to the Shale Shaker cuttings box whilst the roustabout was hand tightening the hammer union connection.  While doing so, the Roustabout encountered difficulties connecting the line and started to push it with his thigh causing the line to move towards the cutting box crushing his finger against the edge. </a:t>
            </a:r>
          </a:p>
        </p:txBody>
      </p:sp>
      <p:pic>
        <p:nvPicPr>
          <p:cNvPr id="23" name="Picture 22" descr="Slip _ fall.png"/>
          <p:cNvPicPr>
            <a:picLocks noChangeAspect="1"/>
          </p:cNvPicPr>
          <p:nvPr/>
        </p:nvPicPr>
        <p:blipFill>
          <a:blip r:embed="rId5" cstate="print"/>
          <a:stretch>
            <a:fillRect/>
          </a:stretch>
        </p:blipFill>
        <p:spPr>
          <a:xfrm>
            <a:off x="331338" y="896415"/>
            <a:ext cx="922459" cy="1026569"/>
          </a:xfrm>
          <a:prstGeom prst="rect">
            <a:avLst/>
          </a:prstGeom>
        </p:spPr>
      </p:pic>
      <p:pic>
        <p:nvPicPr>
          <p:cNvPr id="4097" name="Picture 1" descr="cid:image006.jpg@01D2D313.BB7370F0"/>
          <p:cNvPicPr>
            <a:picLocks noChangeAspect="1" noChangeArrowheads="1"/>
          </p:cNvPicPr>
          <p:nvPr/>
        </p:nvPicPr>
        <p:blipFill>
          <a:blip r:embed="rId6" r:link="rId7" cstate="print"/>
          <a:srcRect/>
          <a:stretch>
            <a:fillRect/>
          </a:stretch>
        </p:blipFill>
        <p:spPr bwMode="auto">
          <a:xfrm>
            <a:off x="6019800" y="1828799"/>
            <a:ext cx="2895600" cy="2625213"/>
          </a:xfrm>
          <a:prstGeom prst="rect">
            <a:avLst/>
          </a:prstGeom>
          <a:noFill/>
        </p:spPr>
      </p:pic>
      <p:sp>
        <p:nvSpPr>
          <p:cNvPr id="4098" name="AutoShape 2"/>
          <p:cNvSpPr>
            <a:spLocks noChangeArrowheads="1"/>
          </p:cNvSpPr>
          <p:nvPr/>
        </p:nvSpPr>
        <p:spPr bwMode="auto">
          <a:xfrm>
            <a:off x="6781800" y="2895601"/>
            <a:ext cx="1633537" cy="152400"/>
          </a:xfrm>
          <a:prstGeom prst="rightArrow">
            <a:avLst>
              <a:gd name="adj1" fmla="val 50000"/>
              <a:gd name="adj2" fmla="val 156090"/>
            </a:avLst>
          </a:prstGeom>
          <a:solidFill>
            <a:srgbClr val="FF0000"/>
          </a:solidFill>
          <a:ln w="952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099" name="AutoShape 3"/>
          <p:cNvSpPr>
            <a:spLocks noChangeArrowheads="1"/>
          </p:cNvSpPr>
          <p:nvPr/>
        </p:nvSpPr>
        <p:spPr bwMode="auto">
          <a:xfrm>
            <a:off x="8305800" y="2743200"/>
            <a:ext cx="266700" cy="319088"/>
          </a:xfrm>
          <a:prstGeom prst="irregularSeal1">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00" name="Text Box 4"/>
          <p:cNvSpPr txBox="1">
            <a:spLocks noChangeArrowheads="1"/>
          </p:cNvSpPr>
          <p:nvPr/>
        </p:nvSpPr>
        <p:spPr bwMode="auto">
          <a:xfrm>
            <a:off x="6324600" y="4495800"/>
            <a:ext cx="2514600" cy="3270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rgbClr val="1F497D"/>
                </a:solidFill>
                <a:effectLst/>
                <a:latin typeface="Arial" pitchFamily="34" charset="0"/>
                <a:ea typeface="Calibri" pitchFamily="34" charset="0"/>
                <a:cs typeface="Arial" pitchFamily="34" charset="0"/>
              </a:rPr>
              <a:t>Direction of pipe movement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1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2"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3" name="Rectangle 7"/>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91850</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A0BCB6-6665-46D9-8B72-1139A8B1F73B}"/>
</file>

<file path=customXml/itemProps2.xml><?xml version="1.0" encoding="utf-8"?>
<ds:datastoreItem xmlns:ds="http://schemas.openxmlformats.org/officeDocument/2006/customXml" ds:itemID="{3A5D88EA-5F43-417B-8A80-9407E5803871}">
  <ds:schemaRefs>
    <ds:schemaRef ds:uri="http://schemas.microsoft.com/office/2006/documentManagement/types"/>
    <ds:schemaRef ds:uri="http://schemas.openxmlformats.org/package/2006/metadata/core-properties"/>
    <ds:schemaRef ds:uri="http://schemas.microsoft.com/sharepoint/v3/fields"/>
    <ds:schemaRef ds:uri="http://purl.org/dc/dcmitype/"/>
    <ds:schemaRef ds:uri="http://purl.org/dc/elements/1.1/"/>
    <ds:schemaRef ds:uri="http://purl.org/dc/terms/"/>
    <ds:schemaRef ds:uri="http://schemas.microsoft.com/office/2006/metadata/properties"/>
    <ds:schemaRef ds:uri="4880e4f8-4b7d-4bdd-91e3-e10d47036eca"/>
    <ds:schemaRef ds:uri="http://schemas.microsoft.com/office/infopath/2007/PartnerControls"/>
    <ds:schemaRef ds:uri="http://www.w3.org/XML/1998/namespace"/>
    <ds:schemaRef ds:uri="9d51eac6-a7d5-47f5-a119-63d146adb134"/>
    <ds:schemaRef ds:uri="4880E4F8-4B7D-4BDD-91E3-E10D47036ECA"/>
    <ds:schemaRef ds:uri="http://schemas.microsoft.com/sharepoint/v3"/>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7186</TotalTime>
  <Words>166</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820</cp:revision>
  <dcterms:created xsi:type="dcterms:W3CDTF">2001-05-03T06:07:08Z</dcterms:created>
  <dcterms:modified xsi:type="dcterms:W3CDTF">2024-04-21T06:33:01Z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