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6388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4958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76672440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(#17)</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26.05.2017 at 18:25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Rima - Bahja</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733800"/>
            <a:ext cx="5638800" cy="838200"/>
          </a:xfrm>
          <a:prstGeom prst="wedgeRoundRectCallout">
            <a:avLst>
              <a:gd name="adj1" fmla="val 50957"/>
              <a:gd name="adj2" fmla="val 105576"/>
              <a:gd name="adj3" fmla="val 16667"/>
            </a:avLst>
          </a:prstGeom>
          <a:solidFill>
            <a:srgbClr val="FFC000">
              <a:alpha val="59999"/>
            </a:srgbClr>
          </a:solidFill>
          <a:ln w="9525" algn="ctr">
            <a:solidFill>
              <a:schemeClr val="tx1"/>
            </a:solidFill>
            <a:round/>
            <a:headEnd/>
            <a:tailEnd/>
          </a:ln>
        </p:spPr>
        <p:txBody>
          <a:bodyPr/>
          <a:lstStyle/>
          <a:p>
            <a:pPr marL="342900" indent="-342900">
              <a:buFont typeface="+mj-lt"/>
              <a:buAutoNum type="arabicPeriod"/>
            </a:pPr>
            <a:r>
              <a:rPr lang="en-GB" sz="1200" dirty="0">
                <a:solidFill>
                  <a:srgbClr val="000000"/>
                </a:solidFill>
                <a:latin typeface="Calibri" pitchFamily="34" charset="0"/>
                <a:cs typeface="Calibri" pitchFamily="34" charset="0"/>
              </a:rPr>
              <a:t>Do you ensure all lifting operations procedures are adhered to?</a:t>
            </a:r>
            <a:endParaRPr lang="en-US" sz="1200" dirty="0">
              <a:solidFill>
                <a:srgbClr val="000000"/>
              </a:solidFill>
              <a:latin typeface="Calibri" pitchFamily="34" charset="0"/>
              <a:cs typeface="Calibri" pitchFamily="34" charset="0"/>
            </a:endParaRPr>
          </a:p>
          <a:p>
            <a:pPr marL="342900" indent="-342900">
              <a:buFont typeface="+mj-lt"/>
              <a:buAutoNum type="arabicPeriod"/>
            </a:pPr>
            <a:r>
              <a:rPr lang="en-US" sz="1200" dirty="0">
                <a:solidFill>
                  <a:srgbClr val="000000"/>
                </a:solidFill>
                <a:latin typeface="Calibri" pitchFamily="34" charset="0"/>
                <a:cs typeface="Calibri" pitchFamily="34" charset="0"/>
              </a:rPr>
              <a:t>Do you always assess the risks when you change your work plans?</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keep away from the “Line of Fire”?</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always used the right type of gloves for the work?</a:t>
            </a:r>
          </a:p>
          <a:p>
            <a:pPr marL="342900" indent="-342900"/>
            <a:endParaRPr lang="en-GB"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01668"/>
            <a:ext cx="5638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t>The Kelly was suspended on the rig floor by the hook while the motor was lifted, two floorman were guiding the motor using their hands. The Kelly moved toward the motor crushing the floorman's right hand against the motor fracturing his middle finger. </a:t>
            </a:r>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1026" name="Picture 2" descr="image003"/>
          <p:cNvPicPr>
            <a:picLocks noChangeAspect="1" noChangeArrowheads="1"/>
          </p:cNvPicPr>
          <p:nvPr/>
        </p:nvPicPr>
        <p:blipFill>
          <a:blip r:embed="rId5" cstate="print"/>
          <a:srcRect/>
          <a:stretch>
            <a:fillRect/>
          </a:stretch>
        </p:blipFill>
        <p:spPr bwMode="auto">
          <a:xfrm>
            <a:off x="6096000" y="1828800"/>
            <a:ext cx="2891651" cy="2057400"/>
          </a:xfrm>
          <a:prstGeom prst="rect">
            <a:avLst/>
          </a:prstGeom>
          <a:noFill/>
          <a:ln w="9525">
            <a:noFill/>
            <a:miter lim="800000"/>
            <a:headEnd/>
            <a:tailEnd/>
          </a:ln>
        </p:spPr>
      </p:pic>
      <p:pic>
        <p:nvPicPr>
          <p:cNvPr id="22" name="Picture 21" descr="Hit by an object.png"/>
          <p:cNvPicPr>
            <a:picLocks noChangeAspect="1"/>
          </p:cNvPicPr>
          <p:nvPr/>
        </p:nvPicPr>
        <p:blipFill>
          <a:blip r:embed="rId6" cstate="print"/>
          <a:stretch>
            <a:fillRect/>
          </a:stretch>
        </p:blipFill>
        <p:spPr>
          <a:xfrm>
            <a:off x="497234" y="762000"/>
            <a:ext cx="721633" cy="1143000"/>
          </a:xfrm>
          <a:prstGeom prst="rect">
            <a:avLst/>
          </a:prstGeom>
        </p:spPr>
      </p:pic>
      <p:sp>
        <p:nvSpPr>
          <p:cNvPr id="19" name="TextBox 18"/>
          <p:cNvSpPr txBox="1"/>
          <p:nvPr/>
        </p:nvSpPr>
        <p:spPr>
          <a:xfrm>
            <a:off x="7162800" y="4038600"/>
            <a:ext cx="1524000" cy="276999"/>
          </a:xfrm>
          <a:prstGeom prst="rect">
            <a:avLst/>
          </a:prstGeom>
          <a:noFill/>
        </p:spPr>
        <p:txBody>
          <a:bodyPr wrap="square" rtlCol="0">
            <a:spAutoFit/>
          </a:bodyPr>
          <a:lstStyle/>
          <a:p>
            <a:pPr algn="ctr"/>
            <a:r>
              <a:rPr lang="en-US" sz="1200" dirty="0">
                <a:latin typeface="+mj-lt"/>
              </a:rPr>
              <a:t>Crush point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91852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3BCB1F8-9D96-4A15-8D87-49E14B22956B}"/>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purl.org/dc/dcmitype/"/>
    <ds:schemaRef ds:uri="http://purl.org/dc/terms/"/>
    <ds:schemaRef ds:uri="http://purl.org/dc/elements/1.1/"/>
    <ds:schemaRef ds:uri="http://schemas.openxmlformats.org/package/2006/metadata/core-properties"/>
    <ds:schemaRef ds:uri="4880E4F8-4B7D-4BDD-91E3-E10D47036ECA"/>
    <ds:schemaRef ds:uri="http://schemas.microsoft.com/office/infopath/2007/PartnerControls"/>
    <ds:schemaRef ds:uri="9d51eac6-a7d5-47f5-a119-63d146adb134"/>
    <ds:schemaRef ds:uri="http://schemas.microsoft.com/office/2006/documentManagement/types"/>
    <ds:schemaRef ds:uri="http://schemas.microsoft.com/sharepoint/v3/fields"/>
    <ds:schemaRef ds:uri="http://schemas.microsoft.com/office/2006/metadata/properties"/>
    <ds:schemaRef ds:uri="4880e4f8-4b7d-4bdd-91e3-e10d47036eca"/>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7260</TotalTime>
  <Words>162</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834</cp:revision>
  <dcterms:created xsi:type="dcterms:W3CDTF">2001-05-03T06:07:08Z</dcterms:created>
  <dcterms:modified xsi:type="dcterms:W3CDTF">2024-04-21T06:32:01Z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