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190500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381000" y="3349625"/>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203200" y="56388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638800" y="4648200"/>
            <a:ext cx="864870" cy="1921933"/>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1219389350"/>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625121">
                  <a:extLst>
                    <a:ext uri="{9D8B030D-6E8A-4147-A177-3AD203B41FA5}">
                      <a16:colId xmlns:a16="http://schemas.microsoft.com/office/drawing/2014/main" val="20002"/>
                    </a:ext>
                  </a:extLst>
                </a:gridCol>
                <a:gridCol w="1829555">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gridSpan="3">
                  <a:txBody>
                    <a:bodyPr/>
                    <a:lstStyle/>
                    <a:p>
                      <a:r>
                        <a:rPr lang="en-US" sz="1400" b="0" kern="1200" dirty="0">
                          <a:solidFill>
                            <a:schemeClr val="tx1"/>
                          </a:solidFill>
                          <a:latin typeface="Calibri" pitchFamily="34" charset="0"/>
                          <a:ea typeface="+mn-ea"/>
                          <a:cs typeface="Calibri" pitchFamily="34" charset="0"/>
                        </a:rPr>
                        <a:t>LTI (#21)</a:t>
                      </a:r>
                    </a:p>
                  </a:txBody>
                  <a:tcPr>
                    <a:noFill/>
                  </a:tcPr>
                </a:tc>
                <a:tc hMerge="1">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17.06.2017 at 20:45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Nimr</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tx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8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152400" y="3810000"/>
            <a:ext cx="5638800" cy="914400"/>
          </a:xfrm>
          <a:prstGeom prst="wedgeRoundRectCallout">
            <a:avLst>
              <a:gd name="adj1" fmla="val 54411"/>
              <a:gd name="adj2" fmla="val 99095"/>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US" sz="1200" dirty="0">
                <a:solidFill>
                  <a:srgbClr val="000000"/>
                </a:solidFill>
                <a:latin typeface="Calibri" pitchFamily="34" charset="0"/>
                <a:cs typeface="Calibri" pitchFamily="34" charset="0"/>
              </a:rPr>
              <a:t>Do you always ensure you are stood in safe zone?</a:t>
            </a:r>
          </a:p>
          <a:p>
            <a:pPr marL="342900" indent="-342900">
              <a:buAutoNum type="arabicPeriod"/>
            </a:pPr>
            <a:r>
              <a:rPr lang="en-US" sz="1200" dirty="0">
                <a:solidFill>
                  <a:srgbClr val="000000"/>
                </a:solidFill>
                <a:latin typeface="Calibri" pitchFamily="34" charset="0"/>
                <a:cs typeface="Calibri" pitchFamily="34" charset="0"/>
              </a:rPr>
              <a:t>Do you always check your surroundings for hazards?</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always ensure your fall arrestor is free from obstructions? </a:t>
            </a:r>
          </a:p>
          <a:p>
            <a:pPr marL="342900" indent="-342900">
              <a:buFont typeface="Arial" charset="0"/>
              <a:buAutoNum type="arabicPeriod"/>
            </a:pPr>
            <a:r>
              <a:rPr lang="en-US" sz="1200" dirty="0">
                <a:solidFill>
                  <a:srgbClr val="000000"/>
                </a:solidFill>
                <a:latin typeface="Calibri" pitchFamily="34" charset="0"/>
                <a:cs typeface="Calibri" pitchFamily="34" charset="0"/>
              </a:rPr>
              <a:t>Do you coordinate activities with your work colleagues?</a:t>
            </a:r>
          </a:p>
          <a:p>
            <a:pPr marL="342900" indent="-342900">
              <a:buFont typeface="Arial" charset="0"/>
              <a:buAutoNum type="arabicPeriod"/>
            </a:pPr>
            <a:endParaRPr lang="en-GB"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buFont typeface="Arial" charset="0"/>
              <a:buAutoNum type="arabicPeriod"/>
            </a:pPr>
            <a:endParaRPr lang="en-GB" sz="1200" dirty="0">
              <a:solidFill>
                <a:srgbClr val="000000"/>
              </a:solidFill>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152400" y="2302133"/>
            <a:ext cx="56388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1200" dirty="0">
                <a:latin typeface="Calibri" pitchFamily="34" charset="0"/>
                <a:cs typeface="Calibri" pitchFamily="34" charset="0"/>
              </a:rPr>
              <a:t>The Derrickman was standing on the monkey board platform close to the ladder as the Driller was lowering the Top Drive System (TDS). This resulted in his fall arrestor line getting caught on the TDS causing him to fall on the platform trapping his leg between the monkey board post and guide beam </a:t>
            </a:r>
          </a:p>
        </p:txBody>
      </p:sp>
      <p:sp>
        <p:nvSpPr>
          <p:cNvPr id="4102" name="Rectangle 6"/>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4103" name="Rectangle 7"/>
          <p:cNvSpPr>
            <a:spLocks noChangeArrowheads="1"/>
          </p:cNvSpPr>
          <p:nvPr/>
        </p:nvSpPr>
        <p:spPr bwMode="auto">
          <a:xfrm>
            <a:off x="0" y="469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pic>
        <p:nvPicPr>
          <p:cNvPr id="19" name="Picture 34" descr="falling off.png"/>
          <p:cNvPicPr>
            <a:picLocks noChangeAspect="1"/>
          </p:cNvPicPr>
          <p:nvPr/>
        </p:nvPicPr>
        <p:blipFill>
          <a:blip r:embed="rId5" cstate="print"/>
          <a:srcRect/>
          <a:stretch>
            <a:fillRect/>
          </a:stretch>
        </p:blipFill>
        <p:spPr bwMode="auto">
          <a:xfrm>
            <a:off x="381000" y="762000"/>
            <a:ext cx="990600" cy="1125432"/>
          </a:xfrm>
          <a:prstGeom prst="rect">
            <a:avLst/>
          </a:prstGeom>
          <a:noFill/>
          <a:ln w="9525">
            <a:noFill/>
            <a:miter lim="800000"/>
            <a:headEnd/>
            <a:tailEnd/>
          </a:ln>
        </p:spPr>
      </p:pic>
      <p:pic>
        <p:nvPicPr>
          <p:cNvPr id="21" name="Picture 20" descr="C:\Users\murig101s\AppData\Local\Microsoft\Windows\Temporary Internet Files\Content.Word\DSCN0754.jpg"/>
          <p:cNvPicPr/>
          <p:nvPr/>
        </p:nvPicPr>
        <p:blipFill>
          <a:blip r:embed="rId6" cstate="print">
            <a:lum bright="28000" contrast="33000"/>
          </a:blip>
          <a:stretch>
            <a:fillRect/>
          </a:stretch>
        </p:blipFill>
        <p:spPr bwMode="auto">
          <a:xfrm>
            <a:off x="6019800" y="1828800"/>
            <a:ext cx="2971800" cy="22860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91859</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CF0444F-8366-4A0A-85D5-39524460DC38}"/>
</file>

<file path=customXml/itemProps2.xml><?xml version="1.0" encoding="utf-8"?>
<ds:datastoreItem xmlns:ds="http://schemas.openxmlformats.org/officeDocument/2006/customXml" ds:itemID="{3A5D88EA-5F43-417B-8A80-9407E5803871}">
  <ds:schemaRefs>
    <ds:schemaRef ds:uri="http://purl.org/dc/terms/"/>
    <ds:schemaRef ds:uri="http://schemas.microsoft.com/sharepoint/v3/fields"/>
    <ds:schemaRef ds:uri="4880e4f8-4b7d-4bdd-91e3-e10d47036eca"/>
    <ds:schemaRef ds:uri="http://schemas.microsoft.com/office/infopath/2007/PartnerControls"/>
    <ds:schemaRef ds:uri="http://purl.org/dc/dcmitype/"/>
    <ds:schemaRef ds:uri="4880E4F8-4B7D-4BDD-91E3-E10D47036ECA"/>
    <ds:schemaRef ds:uri="http://schemas.microsoft.com/office/2006/documentManagement/types"/>
    <ds:schemaRef ds:uri="http://schemas.openxmlformats.org/package/2006/metadata/core-properties"/>
    <ds:schemaRef ds:uri="http://purl.org/dc/elements/1.1/"/>
    <ds:schemaRef ds:uri="9d51eac6-a7d5-47f5-a119-63d146adb134"/>
    <ds:schemaRef ds:uri="http://schemas.microsoft.com/sharepoint/v3"/>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8476</TotalTime>
  <Words>159</Words>
  <Application>Microsoft Office PowerPoint</Application>
  <PresentationFormat>On-screen Show (4:3)</PresentationFormat>
  <Paragraphs>32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958</cp:revision>
  <dcterms:created xsi:type="dcterms:W3CDTF">2001-05-03T06:07:08Z</dcterms:created>
  <dcterms:modified xsi:type="dcterms:W3CDTF">2024-04-21T06:29:49Z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