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6"/>
  </p:notesMasterIdLst>
  <p:handoutMasterIdLst>
    <p:handoutMasterId r:id="rId7"/>
  </p:handoutMasterIdLst>
  <p:sldIdLst>
    <p:sldId id="261" r:id="rId5"/>
  </p:sldIdLst>
  <p:sldSz cx="9144000" cy="6858000" type="screen4x3"/>
  <p:notesSz cx="6670675" cy="9929813"/>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8">
          <p15:clr>
            <a:srgbClr val="A4A3A4"/>
          </p15:clr>
        </p15:guide>
        <p15:guide id="2" pos="210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DD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340" autoAdjust="0"/>
    <p:restoredTop sz="95747" autoAdjust="0"/>
  </p:normalViewPr>
  <p:slideViewPr>
    <p:cSldViewPr>
      <p:cViewPr varScale="1">
        <p:scale>
          <a:sx n="73" d="100"/>
          <a:sy n="73" d="100"/>
        </p:scale>
        <p:origin x="1458"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3128"/>
        <p:guide pos="210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9219" name="Rectangle 3"/>
          <p:cNvSpPr>
            <a:spLocks noGrp="1" noChangeArrowheads="1"/>
          </p:cNvSpPr>
          <p:nvPr>
            <p:ph type="dt" sz="quarter" idx="1"/>
          </p:nvPr>
        </p:nvSpPr>
        <p:spPr bwMode="auto">
          <a:xfrm>
            <a:off x="3779838" y="0"/>
            <a:ext cx="2890837"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9220" name="Rectangle 4"/>
          <p:cNvSpPr>
            <a:spLocks noGrp="1" noChangeArrowheads="1"/>
          </p:cNvSpPr>
          <p:nvPr>
            <p:ph type="ftr" sz="quarter" idx="2"/>
          </p:nvPr>
        </p:nvSpPr>
        <p:spPr bwMode="auto">
          <a:xfrm>
            <a:off x="0" y="9432925"/>
            <a:ext cx="2890838"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9221" name="Rectangle 5"/>
          <p:cNvSpPr>
            <a:spLocks noGrp="1" noChangeArrowheads="1"/>
          </p:cNvSpPr>
          <p:nvPr>
            <p:ph type="sldNum" sz="quarter" idx="3"/>
          </p:nvPr>
        </p:nvSpPr>
        <p:spPr bwMode="auto">
          <a:xfrm>
            <a:off x="3779838" y="9432925"/>
            <a:ext cx="2890837"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247850DC-4B7B-4DDB-AF95-BE45BC800185}" type="slidenum">
              <a:rPr lang="en-US"/>
              <a:pPr>
                <a:defRPr/>
              </a:pPr>
              <a:t>‹#›</a:t>
            </a:fld>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8195" name="Rectangle 3"/>
          <p:cNvSpPr>
            <a:spLocks noGrp="1" noChangeArrowheads="1"/>
          </p:cNvSpPr>
          <p:nvPr>
            <p:ph type="dt" idx="1"/>
          </p:nvPr>
        </p:nvSpPr>
        <p:spPr bwMode="auto">
          <a:xfrm>
            <a:off x="3779838" y="0"/>
            <a:ext cx="2890837"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7172" name="Rectangle 4"/>
          <p:cNvSpPr>
            <a:spLocks noGrp="1" noRot="1" noChangeAspect="1" noChangeArrowheads="1" noTextEdit="1"/>
          </p:cNvSpPr>
          <p:nvPr>
            <p:ph type="sldImg" idx="2"/>
          </p:nvPr>
        </p:nvSpPr>
        <p:spPr bwMode="auto">
          <a:xfrm>
            <a:off x="852488" y="744538"/>
            <a:ext cx="4965700" cy="3724275"/>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889000" y="4716463"/>
            <a:ext cx="4892675" cy="44688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198" name="Rectangle 6"/>
          <p:cNvSpPr>
            <a:spLocks noGrp="1" noChangeArrowheads="1"/>
          </p:cNvSpPr>
          <p:nvPr>
            <p:ph type="ftr" sz="quarter" idx="4"/>
          </p:nvPr>
        </p:nvSpPr>
        <p:spPr bwMode="auto">
          <a:xfrm>
            <a:off x="0" y="9432925"/>
            <a:ext cx="2890838"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8199" name="Rectangle 7"/>
          <p:cNvSpPr>
            <a:spLocks noGrp="1" noChangeArrowheads="1"/>
          </p:cNvSpPr>
          <p:nvPr>
            <p:ph type="sldNum" sz="quarter" idx="5"/>
          </p:nvPr>
        </p:nvSpPr>
        <p:spPr bwMode="auto">
          <a:xfrm>
            <a:off x="3779838" y="9432925"/>
            <a:ext cx="2890837"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DD9F01EB-EC81-47AB-BA30-57B692915657}"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p>
            <a:fld id="{D641B58E-A7C1-4628-991B-46E81AD7F1F5}" type="slidenum">
              <a:rPr lang="en-US" smtClean="0"/>
              <a:pPr/>
              <a:t>1</a:t>
            </a:fld>
            <a:endParaRPr lang="en-US" dirty="0"/>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noFill/>
          <a:ln/>
        </p:spPr>
        <p:txBody>
          <a:bodyPr/>
          <a:lstStyle/>
          <a:p>
            <a:endParaRPr lang="en-GB"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p:txBody>
          <a:bodyPr/>
          <a:lstStyle>
            <a:lvl1pPr algn="ctr">
              <a:defRPr/>
            </a:lvl1pPr>
          </a:lstStyle>
          <a:p>
            <a:pPr>
              <a:defRPr/>
            </a:pPr>
            <a:fld id="{4F40A6A1-EDEA-49E7-9EBE-CCE48D7C39AA}"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p:txBody>
          <a:bodyPr/>
          <a:lstStyle>
            <a:lvl1pPr algn="ctr">
              <a:defRPr/>
            </a:lvl1pPr>
          </a:lstStyle>
          <a:p>
            <a:pPr>
              <a:defRPr/>
            </a:pPr>
            <a:fld id="{08737962-356F-4FE4-81D9-35F7017D157D}"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p:txBody>
          <a:bodyPr/>
          <a:lstStyle>
            <a:lvl1pPr algn="ctr">
              <a:defRPr/>
            </a:lvl1pPr>
          </a:lstStyle>
          <a:p>
            <a:pPr>
              <a:defRPr/>
            </a:pPr>
            <a:fld id="{AEA803EE-8FA3-4F22-9D29-81750D76E98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
        <p:nvSpPr>
          <p:cNvPr id="4" name="Rectangle 4"/>
          <p:cNvSpPr>
            <a:spLocks noGrp="1" noChangeArrowheads="1"/>
          </p:cNvSpPr>
          <p:nvPr>
            <p:ph type="dt" sz="half" idx="10"/>
          </p:nvPr>
        </p:nvSpPr>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p:txBody>
          <a:bodyPr/>
          <a:lstStyle>
            <a:lvl1pPr algn="ctr">
              <a:defRPr/>
            </a:lvl1pPr>
          </a:lstStyle>
          <a:p>
            <a:pPr>
              <a:defRPr/>
            </a:pPr>
            <a:fld id="{3D438053-C4AA-4E08-BCC6-BC89ADAA5D9C}"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dirty="0"/>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dirty="0"/>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06026161-7E6D-47DA-9480-04F3657FA99F}" type="slidenum">
              <a:rPr lang="en-US"/>
              <a:pPr>
                <a:defRPr/>
              </a:pPr>
              <a:t>‹#›</a:t>
            </a:fld>
            <a:endParaRPr lang="en-US" dirty="0"/>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dirty="0"/>
          </a:p>
        </p:txBody>
      </p:sp>
      <p:pic>
        <p:nvPicPr>
          <p:cNvPr id="1032" name="Content Placeholder 3" descr="PPT option1.jpg"/>
          <p:cNvPicPr>
            <a:picLocks noChangeAspect="1"/>
          </p:cNvPicPr>
          <p:nvPr userDrawn="1"/>
        </p:nvPicPr>
        <p:blipFill>
          <a:blip r:embed="rId6" cstate="email"/>
          <a:srcRect/>
          <a:stretch>
            <a:fillRect/>
          </a:stretch>
        </p:blipFill>
        <p:spPr bwMode="auto">
          <a:xfrm>
            <a:off x="-11113" y="0"/>
            <a:ext cx="9155113"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63" r:id="rId1"/>
    <p:sldLayoutId id="2147483964" r:id="rId2"/>
    <p:sldLayoutId id="2147483965" r:id="rId3"/>
    <p:sldLayoutId id="2147483966" r:id="rId4"/>
  </p:sldLayoutIdLst>
  <p:hf hdr="0" ft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5"/>
          <p:cNvSpPr>
            <a:spLocks noChangeArrowheads="1"/>
          </p:cNvSpPr>
          <p:nvPr/>
        </p:nvSpPr>
        <p:spPr bwMode="auto">
          <a:xfrm>
            <a:off x="0" y="152400"/>
            <a:ext cx="9144000" cy="609600"/>
          </a:xfrm>
          <a:prstGeom prst="rect">
            <a:avLst/>
          </a:prstGeom>
          <a:noFill/>
          <a:ln w="9525">
            <a:noFill/>
            <a:miter lim="800000"/>
            <a:headEnd/>
            <a:tailEnd/>
          </a:ln>
        </p:spPr>
        <p:txBody>
          <a:bodyPr/>
          <a:lstStyle/>
          <a:p>
            <a:pPr algn="ctr"/>
            <a:endParaRPr lang="en-GB" b="1" dirty="0">
              <a:solidFill>
                <a:srgbClr val="FFFFFF"/>
              </a:solidFill>
              <a:latin typeface="Calibri" pitchFamily="34" charset="0"/>
              <a:cs typeface="Calibri" pitchFamily="34" charset="0"/>
            </a:endParaRPr>
          </a:p>
        </p:txBody>
      </p:sp>
      <p:sp>
        <p:nvSpPr>
          <p:cNvPr id="6149" name="Rectangle 4"/>
          <p:cNvSpPr>
            <a:spLocks noChangeArrowheads="1"/>
          </p:cNvSpPr>
          <p:nvPr/>
        </p:nvSpPr>
        <p:spPr bwMode="auto">
          <a:xfrm>
            <a:off x="0" y="44450"/>
            <a:ext cx="184150" cy="368300"/>
          </a:xfrm>
          <a:prstGeom prst="rect">
            <a:avLst/>
          </a:prstGeom>
          <a:noFill/>
          <a:ln w="9525">
            <a:noFill/>
            <a:miter lim="800000"/>
            <a:headEnd/>
            <a:tailEnd/>
          </a:ln>
        </p:spPr>
        <p:txBody>
          <a:bodyPr wrap="none" anchor="ctr">
            <a:spAutoFit/>
          </a:bodyPr>
          <a:lstStyle/>
          <a:p>
            <a:pPr eaLnBrk="1" hangingPunct="1"/>
            <a:endParaRPr lang="en-US" sz="1800" dirty="0">
              <a:latin typeface="Calibri" pitchFamily="34" charset="0"/>
              <a:cs typeface="Calibri" pitchFamily="34" charset="0"/>
            </a:endParaRPr>
          </a:p>
        </p:txBody>
      </p:sp>
      <p:sp>
        <p:nvSpPr>
          <p:cNvPr id="6150" name="Rectangle 5"/>
          <p:cNvSpPr>
            <a:spLocks noChangeArrowheads="1"/>
          </p:cNvSpPr>
          <p:nvPr/>
        </p:nvSpPr>
        <p:spPr bwMode="auto">
          <a:xfrm>
            <a:off x="0" y="227013"/>
            <a:ext cx="396875" cy="460375"/>
          </a:xfrm>
          <a:prstGeom prst="rect">
            <a:avLst/>
          </a:prstGeom>
          <a:noFill/>
          <a:ln w="9525">
            <a:noFill/>
            <a:miter lim="800000"/>
            <a:headEnd/>
            <a:tailEnd/>
          </a:ln>
        </p:spPr>
        <p:txBody>
          <a:bodyPr wrap="none" anchor="ctr">
            <a:spAutoFit/>
          </a:bodyPr>
          <a:lstStyle/>
          <a:p>
            <a:pPr eaLnBrk="1" hangingPunct="1"/>
            <a:endParaRPr lang="en-US" sz="600" dirty="0">
              <a:latin typeface="Calibri" pitchFamily="34" charset="0"/>
              <a:cs typeface="Calibri" pitchFamily="34" charset="0"/>
            </a:endParaRPr>
          </a:p>
          <a:p>
            <a:r>
              <a:rPr lang="en-US" sz="1800" dirty="0">
                <a:latin typeface="Calibri" pitchFamily="34" charset="0"/>
                <a:cs typeface="Calibri" pitchFamily="34" charset="0"/>
              </a:rPr>
              <a:t>    </a:t>
            </a:r>
          </a:p>
        </p:txBody>
      </p:sp>
      <p:sp>
        <p:nvSpPr>
          <p:cNvPr id="6153" name="Rectangle 17"/>
          <p:cNvSpPr>
            <a:spLocks noChangeArrowheads="1"/>
          </p:cNvSpPr>
          <p:nvPr/>
        </p:nvSpPr>
        <p:spPr bwMode="auto">
          <a:xfrm>
            <a:off x="152400" y="1905000"/>
            <a:ext cx="5562600" cy="523220"/>
          </a:xfrm>
          <a:prstGeom prst="rect">
            <a:avLst/>
          </a:prstGeom>
          <a:noFill/>
          <a:ln w="9525">
            <a:noFill/>
            <a:miter lim="800000"/>
            <a:headEnd/>
            <a:tailEnd/>
          </a:ln>
        </p:spPr>
        <p:txBody>
          <a:bodyPr wrap="square">
            <a:spAutoFit/>
          </a:bodyPr>
          <a:lstStyle/>
          <a:p>
            <a:r>
              <a:rPr lang="en-US" sz="1600" b="1" dirty="0">
                <a:solidFill>
                  <a:schemeClr val="accent2"/>
                </a:solidFill>
                <a:latin typeface="+mj-lt"/>
                <a:cs typeface="Calibri" pitchFamily="34" charset="0"/>
              </a:rPr>
              <a:t>What happened</a:t>
            </a:r>
          </a:p>
          <a:p>
            <a:endParaRPr lang="en-US" sz="1200" dirty="0"/>
          </a:p>
        </p:txBody>
      </p:sp>
      <p:sp>
        <p:nvSpPr>
          <p:cNvPr id="18" name="Rectangle 4"/>
          <p:cNvSpPr>
            <a:spLocks noChangeArrowheads="1"/>
          </p:cNvSpPr>
          <p:nvPr/>
        </p:nvSpPr>
        <p:spPr bwMode="auto">
          <a:xfrm>
            <a:off x="381000" y="3349625"/>
            <a:ext cx="4343400" cy="307975"/>
          </a:xfrm>
          <a:prstGeom prst="rect">
            <a:avLst/>
          </a:prstGeom>
          <a:ln>
            <a:headEnd/>
            <a:tailEnd/>
          </a:ln>
        </p:spPr>
        <p:style>
          <a:lnRef idx="2">
            <a:schemeClr val="accent3">
              <a:shade val="50000"/>
            </a:schemeClr>
          </a:lnRef>
          <a:fillRef idx="1">
            <a:schemeClr val="accent3"/>
          </a:fillRef>
          <a:effectRef idx="0">
            <a:schemeClr val="accent3"/>
          </a:effectRef>
          <a:fontRef idx="minor">
            <a:schemeClr val="lt1"/>
          </a:fontRef>
        </p:style>
        <p:txBody>
          <a:bodyPr>
            <a:spAutoFit/>
          </a:bodyPr>
          <a:lstStyle/>
          <a:p>
            <a:pPr marL="342900" indent="-342900">
              <a:defRPr/>
            </a:pPr>
            <a:r>
              <a:rPr lang="en-GB" sz="1400" b="1" dirty="0">
                <a:solidFill>
                  <a:srgbClr val="000000"/>
                </a:solidFill>
                <a:latin typeface="Calibri" pitchFamily="34" charset="0"/>
                <a:cs typeface="Calibri" pitchFamily="34" charset="0"/>
              </a:rPr>
              <a:t>Mr. Musleh asks the questions of can it happen to you?</a:t>
            </a:r>
          </a:p>
        </p:txBody>
      </p:sp>
      <p:pic>
        <p:nvPicPr>
          <p:cNvPr id="6178" name="Picture 18" descr="speakers-beu.png"/>
          <p:cNvPicPr>
            <a:picLocks noChangeAspect="1"/>
          </p:cNvPicPr>
          <p:nvPr/>
        </p:nvPicPr>
        <p:blipFill>
          <a:blip r:embed="rId3" cstate="email"/>
          <a:srcRect/>
          <a:stretch>
            <a:fillRect/>
          </a:stretch>
        </p:blipFill>
        <p:spPr bwMode="auto">
          <a:xfrm>
            <a:off x="203200" y="5638800"/>
            <a:ext cx="1016000" cy="762000"/>
          </a:xfrm>
          <a:prstGeom prst="rect">
            <a:avLst/>
          </a:prstGeom>
          <a:noFill/>
          <a:ln w="9525">
            <a:noFill/>
            <a:miter lim="800000"/>
            <a:headEnd/>
            <a:tailEnd/>
          </a:ln>
        </p:spPr>
      </p:pic>
      <p:sp>
        <p:nvSpPr>
          <p:cNvPr id="20" name="Curved Down Arrow 19"/>
          <p:cNvSpPr/>
          <p:nvPr/>
        </p:nvSpPr>
        <p:spPr bwMode="auto">
          <a:xfrm>
            <a:off x="1066800" y="5410200"/>
            <a:ext cx="609600" cy="228600"/>
          </a:xfrm>
          <a:prstGeom prst="curvedDownArrow">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a:lstStyle/>
          <a:p>
            <a:pPr>
              <a:defRPr/>
            </a:pPr>
            <a:endParaRPr lang="en-US" dirty="0">
              <a:solidFill>
                <a:schemeClr val="tx1"/>
              </a:solidFill>
            </a:endParaRPr>
          </a:p>
        </p:txBody>
      </p:sp>
      <p:sp>
        <p:nvSpPr>
          <p:cNvPr id="6183" name="Rounded Rectangle 20"/>
          <p:cNvSpPr>
            <a:spLocks noChangeArrowheads="1"/>
          </p:cNvSpPr>
          <p:nvPr/>
        </p:nvSpPr>
        <p:spPr bwMode="auto">
          <a:xfrm>
            <a:off x="1295400" y="5715000"/>
            <a:ext cx="3276600" cy="609600"/>
          </a:xfrm>
          <a:prstGeom prst="roundRect">
            <a:avLst>
              <a:gd name="adj" fmla="val 16667"/>
            </a:avLst>
          </a:prstGeom>
          <a:solidFill>
            <a:schemeClr val="bg1">
              <a:alpha val="0"/>
            </a:schemeClr>
          </a:solidFill>
          <a:ln w="15875" algn="ctr">
            <a:solidFill>
              <a:srgbClr val="0070C0"/>
            </a:solidFill>
            <a:round/>
            <a:headEnd/>
            <a:tailEnd/>
          </a:ln>
        </p:spPr>
        <p:txBody>
          <a:bodyPr/>
          <a:lstStyle/>
          <a:p>
            <a:pPr algn="justLow"/>
            <a:r>
              <a:rPr lang="en-US" sz="1000" b="1" dirty="0">
                <a:solidFill>
                  <a:srgbClr val="000000"/>
                </a:solidFill>
                <a:latin typeface="Calibri" pitchFamily="34" charset="0"/>
                <a:cs typeface="Calibri" pitchFamily="34" charset="0"/>
              </a:rPr>
              <a:t>Please disseminate this LTI notification to your teams and use it in your tool box talks and HSE meetings and notice boards.</a:t>
            </a:r>
            <a:endParaRPr lang="en-US" sz="1000" dirty="0">
              <a:solidFill>
                <a:srgbClr val="000000"/>
              </a:solidFill>
              <a:latin typeface="Calibri" pitchFamily="34" charset="0"/>
              <a:cs typeface="Calibri" pitchFamily="34" charset="0"/>
            </a:endParaRPr>
          </a:p>
        </p:txBody>
      </p:sp>
      <p:pic>
        <p:nvPicPr>
          <p:cNvPr id="31" name="Picture 30" descr="sad.png"/>
          <p:cNvPicPr>
            <a:picLocks noChangeAspect="1"/>
          </p:cNvPicPr>
          <p:nvPr/>
        </p:nvPicPr>
        <p:blipFill>
          <a:blip r:embed="rId4" cstate="email"/>
          <a:stretch>
            <a:fillRect/>
          </a:stretch>
        </p:blipFill>
        <p:spPr>
          <a:xfrm>
            <a:off x="5638800" y="4648200"/>
            <a:ext cx="864870" cy="1921933"/>
          </a:xfrm>
          <a:prstGeom prst="rect">
            <a:avLst/>
          </a:prstGeom>
        </p:spPr>
      </p:pic>
      <p:graphicFrame>
        <p:nvGraphicFramePr>
          <p:cNvPr id="32" name="Table 31"/>
          <p:cNvGraphicFramePr>
            <a:graphicFrameLocks noGrp="1"/>
          </p:cNvGraphicFramePr>
          <p:nvPr>
            <p:extLst>
              <p:ext uri="{D42A27DB-BD31-4B8C-83A1-F6EECF244321}">
                <p14:modId xmlns:p14="http://schemas.microsoft.com/office/powerpoint/2010/main" val="1219389350"/>
              </p:ext>
            </p:extLst>
          </p:nvPr>
        </p:nvGraphicFramePr>
        <p:xfrm>
          <a:off x="1676401" y="762000"/>
          <a:ext cx="7391400" cy="914400"/>
        </p:xfrm>
        <a:graphic>
          <a:graphicData uri="http://schemas.openxmlformats.org/drawingml/2006/table">
            <a:tbl>
              <a:tblPr firstRow="1" bandRow="1">
                <a:tableStyleId>{5C22544A-7EE6-4342-B048-85BDC9FD1C3A}</a:tableStyleId>
              </a:tblPr>
              <a:tblGrid>
                <a:gridCol w="1687167">
                  <a:extLst>
                    <a:ext uri="{9D8B030D-6E8A-4147-A177-3AD203B41FA5}">
                      <a16:colId xmlns:a16="http://schemas.microsoft.com/office/drawing/2014/main" val="20000"/>
                    </a:ext>
                  </a:extLst>
                </a:gridCol>
                <a:gridCol w="2249557">
                  <a:extLst>
                    <a:ext uri="{9D8B030D-6E8A-4147-A177-3AD203B41FA5}">
                      <a16:colId xmlns:a16="http://schemas.microsoft.com/office/drawing/2014/main" val="20001"/>
                    </a:ext>
                  </a:extLst>
                </a:gridCol>
                <a:gridCol w="1625121">
                  <a:extLst>
                    <a:ext uri="{9D8B030D-6E8A-4147-A177-3AD203B41FA5}">
                      <a16:colId xmlns:a16="http://schemas.microsoft.com/office/drawing/2014/main" val="20002"/>
                    </a:ext>
                  </a:extLst>
                </a:gridCol>
                <a:gridCol w="1829555">
                  <a:extLst>
                    <a:ext uri="{9D8B030D-6E8A-4147-A177-3AD203B41FA5}">
                      <a16:colId xmlns:a16="http://schemas.microsoft.com/office/drawing/2014/main" val="20003"/>
                    </a:ext>
                  </a:extLst>
                </a:gridCol>
              </a:tblGrid>
              <a:tr h="185351">
                <a:tc>
                  <a:txBody>
                    <a:bodyPr/>
                    <a:lstStyle/>
                    <a:p>
                      <a:r>
                        <a:rPr lang="en-US" sz="1400" b="1" dirty="0">
                          <a:solidFill>
                            <a:srgbClr val="C00000"/>
                          </a:solidFill>
                          <a:latin typeface="Calibri" pitchFamily="34" charset="0"/>
                          <a:cs typeface="Calibri" pitchFamily="34" charset="0"/>
                        </a:rPr>
                        <a:t>Incident type </a:t>
                      </a:r>
                      <a:endParaRPr lang="en-US" sz="1200" b="1" dirty="0">
                        <a:solidFill>
                          <a:srgbClr val="C00000"/>
                        </a:solidFill>
                        <a:latin typeface="Calibri" pitchFamily="34" charset="0"/>
                        <a:cs typeface="Calibri" pitchFamily="34" charset="0"/>
                      </a:endParaRPr>
                    </a:p>
                  </a:txBody>
                  <a:tcPr>
                    <a:noFill/>
                  </a:tcPr>
                </a:tc>
                <a:tc gridSpan="3">
                  <a:txBody>
                    <a:bodyPr/>
                    <a:lstStyle/>
                    <a:p>
                      <a:r>
                        <a:rPr lang="en-US" sz="1400" b="0" kern="1200" dirty="0">
                          <a:solidFill>
                            <a:schemeClr val="tx1"/>
                          </a:solidFill>
                          <a:latin typeface="Calibri" pitchFamily="34" charset="0"/>
                          <a:ea typeface="+mn-ea"/>
                          <a:cs typeface="Calibri" pitchFamily="34" charset="0"/>
                        </a:rPr>
                        <a:t>LTI (#21)</a:t>
                      </a:r>
                    </a:p>
                  </a:txBody>
                  <a:tcPr>
                    <a:noFill/>
                  </a:tcPr>
                </a:tc>
                <a:tc hMerge="1">
                  <a:txBody>
                    <a:bodyPr/>
                    <a:lstStyle/>
                    <a:p>
                      <a:pPr marL="0" algn="l" defTabSz="914400" rtl="0" eaLnBrk="1" latinLnBrk="0" hangingPunct="1"/>
                      <a:endParaRPr lang="en-US" sz="1400" b="1" kern="1200" dirty="0">
                        <a:solidFill>
                          <a:schemeClr val="dk1"/>
                        </a:solidFill>
                        <a:latin typeface="Calibri" pitchFamily="34" charset="0"/>
                        <a:ea typeface="+mn-ea"/>
                        <a:cs typeface="Calibri" pitchFamily="34" charset="0"/>
                      </a:endParaRPr>
                    </a:p>
                  </a:txBody>
                  <a:tcPr>
                    <a:no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b="0"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0"/>
                  </a:ext>
                </a:extLst>
              </a:tr>
              <a:tr h="185351">
                <a:tc>
                  <a:txBody>
                    <a:bodyPr/>
                    <a:lstStyle/>
                    <a:p>
                      <a:r>
                        <a:rPr lang="en-US" sz="1400" b="1" dirty="0">
                          <a:latin typeface="Calibri" pitchFamily="34" charset="0"/>
                          <a:cs typeface="Calibri" pitchFamily="34" charset="0"/>
                        </a:rPr>
                        <a:t>Date/</a:t>
                      </a:r>
                      <a:r>
                        <a:rPr lang="en-US" sz="1400" b="1" baseline="0" dirty="0">
                          <a:latin typeface="Calibri" pitchFamily="34" charset="0"/>
                          <a:cs typeface="Calibri" pitchFamily="34" charset="0"/>
                        </a:rPr>
                        <a:t> time </a:t>
                      </a:r>
                      <a:endParaRPr lang="en-US" sz="1400" b="1" dirty="0">
                        <a:latin typeface="Calibri" pitchFamily="34" charset="0"/>
                        <a:cs typeface="Calibri" pitchFamily="34" charset="0"/>
                      </a:endParaRP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0" kern="1200" dirty="0">
                          <a:solidFill>
                            <a:schemeClr val="tx1"/>
                          </a:solidFill>
                          <a:latin typeface="Calibri" pitchFamily="34" charset="0"/>
                          <a:ea typeface="+mn-ea"/>
                          <a:cs typeface="Calibri" pitchFamily="34" charset="0"/>
                        </a:rPr>
                        <a:t>17.06.2017 at 20:45 hrs.</a:t>
                      </a:r>
                      <a:endParaRPr lang="en-US" sz="1400" b="0" kern="1200" dirty="0">
                        <a:solidFill>
                          <a:schemeClr val="tx1"/>
                        </a:solidFill>
                        <a:latin typeface="Calibri" pitchFamily="34" charset="0"/>
                        <a:ea typeface="+mn-ea"/>
                        <a:cs typeface="Calibri" pitchFamily="34" charset="0"/>
                      </a:endParaRPr>
                    </a:p>
                  </a:txBody>
                  <a:tcPr>
                    <a:noFill/>
                  </a:tcPr>
                </a:tc>
                <a:tc>
                  <a:txBody>
                    <a:bodyPr/>
                    <a:lstStyle/>
                    <a:p>
                      <a:pPr marL="0" algn="l" defTabSz="914400" rtl="0" eaLnBrk="1" latinLnBrk="0" hangingPunct="1"/>
                      <a:r>
                        <a:rPr lang="en-US" sz="1400" b="1" kern="1200" dirty="0">
                          <a:solidFill>
                            <a:schemeClr val="dk1"/>
                          </a:solidFill>
                          <a:latin typeface="Calibri" pitchFamily="34" charset="0"/>
                          <a:ea typeface="+mn-ea"/>
                          <a:cs typeface="Calibri" pitchFamily="34" charset="0"/>
                        </a:rPr>
                        <a:t>Directorate</a:t>
                      </a:r>
                    </a:p>
                  </a:txBody>
                  <a:tcPr>
                    <a:noFill/>
                  </a:tcPr>
                </a:tc>
                <a:tc>
                  <a:txBody>
                    <a:bodyPr/>
                    <a:lstStyle/>
                    <a:p>
                      <a:pPr marL="0" algn="l" defTabSz="914400" rtl="0" eaLnBrk="1" latinLnBrk="0" hangingPunct="1"/>
                      <a:endParaRPr lang="en-US" sz="1400" b="0"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1"/>
                  </a:ext>
                </a:extLst>
              </a:tr>
              <a:tr h="304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a:latin typeface="Calibri" pitchFamily="34" charset="0"/>
                          <a:cs typeface="Calibri" pitchFamily="34" charset="0"/>
                        </a:rPr>
                        <a:t>Location</a:t>
                      </a: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kern="1200" dirty="0">
                          <a:solidFill>
                            <a:schemeClr val="dk1"/>
                          </a:solidFill>
                          <a:latin typeface="Calibri" pitchFamily="34" charset="0"/>
                          <a:ea typeface="+mn-ea"/>
                          <a:cs typeface="Calibri" pitchFamily="34" charset="0"/>
                        </a:rPr>
                        <a:t>Nimr</a:t>
                      </a: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kern="1200" dirty="0">
                          <a:solidFill>
                            <a:schemeClr val="dk1"/>
                          </a:solidFill>
                          <a:latin typeface="Calibri" pitchFamily="34" charset="0"/>
                          <a:ea typeface="+mn-ea"/>
                          <a:cs typeface="Calibri" pitchFamily="34" charset="0"/>
                        </a:rPr>
                        <a:t>Dept</a:t>
                      </a:r>
                    </a:p>
                  </a:txBody>
                  <a:tcPr>
                    <a:noFill/>
                  </a:tcPr>
                </a:tc>
                <a:tc>
                  <a:txBody>
                    <a:bodyPr/>
                    <a:lstStyle/>
                    <a:p>
                      <a:pPr marL="0" algn="l" defTabSz="914400" rtl="0" eaLnBrk="1" latinLnBrk="0" hangingPunct="1"/>
                      <a:endParaRPr lang="en-US" sz="1400" b="0" kern="1200" dirty="0">
                        <a:solidFill>
                          <a:schemeClr val="tx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2"/>
                  </a:ext>
                </a:extLst>
              </a:tr>
            </a:tbl>
          </a:graphicData>
        </a:graphic>
      </p:graphicFrame>
      <p:sp>
        <p:nvSpPr>
          <p:cNvPr id="34" name="Rectangle 15"/>
          <p:cNvSpPr>
            <a:spLocks noChangeArrowheads="1"/>
          </p:cNvSpPr>
          <p:nvPr/>
        </p:nvSpPr>
        <p:spPr bwMode="auto">
          <a:xfrm>
            <a:off x="152400" y="152400"/>
            <a:ext cx="8991600" cy="461963"/>
          </a:xfrm>
          <a:prstGeom prst="rect">
            <a:avLst/>
          </a:prstGeom>
          <a:noFill/>
          <a:ln w="9525">
            <a:noFill/>
            <a:miter lim="800000"/>
            <a:headEnd/>
            <a:tailEnd/>
          </a:ln>
        </p:spPr>
        <p:txBody>
          <a:bodyPr>
            <a:spAutoFit/>
          </a:bodyPr>
          <a:lstStyle/>
          <a:p>
            <a:pPr algn="ctr"/>
            <a:r>
              <a:rPr lang="en-GB" b="1" dirty="0">
                <a:solidFill>
                  <a:srgbClr val="FFC000"/>
                </a:solidFill>
                <a:latin typeface="Calibri" pitchFamily="34" charset="0"/>
                <a:cs typeface="Calibri" pitchFamily="34" charset="0"/>
              </a:rPr>
              <a:t>PDO Incident First </a:t>
            </a:r>
            <a:r>
              <a:rPr lang="en-GB" b="1">
                <a:solidFill>
                  <a:srgbClr val="FFC000"/>
                </a:solidFill>
                <a:latin typeface="Calibri" pitchFamily="34" charset="0"/>
                <a:cs typeface="Calibri" pitchFamily="34" charset="0"/>
              </a:rPr>
              <a:t>Alert  </a:t>
            </a:r>
            <a:endParaRPr lang="en-GB" sz="1800" b="1" dirty="0">
              <a:solidFill>
                <a:schemeClr val="bg1"/>
              </a:solidFill>
              <a:latin typeface="Calibri" pitchFamily="34" charset="0"/>
              <a:cs typeface="Calibri" pitchFamily="34" charset="0"/>
            </a:endParaRPr>
          </a:p>
        </p:txBody>
      </p:sp>
      <p:sp>
        <p:nvSpPr>
          <p:cNvPr id="36" name="Rounded Rectangular Callout 20"/>
          <p:cNvSpPr>
            <a:spLocks noChangeArrowheads="1"/>
          </p:cNvSpPr>
          <p:nvPr/>
        </p:nvSpPr>
        <p:spPr bwMode="auto">
          <a:xfrm>
            <a:off x="152400" y="3810000"/>
            <a:ext cx="5638800" cy="914400"/>
          </a:xfrm>
          <a:prstGeom prst="wedgeRoundRectCallout">
            <a:avLst>
              <a:gd name="adj1" fmla="val 54411"/>
              <a:gd name="adj2" fmla="val 99095"/>
              <a:gd name="adj3" fmla="val 16667"/>
            </a:avLst>
          </a:prstGeom>
          <a:solidFill>
            <a:srgbClr val="FFC000">
              <a:alpha val="59999"/>
            </a:srgbClr>
          </a:solidFill>
          <a:ln w="9525" algn="ctr">
            <a:solidFill>
              <a:schemeClr val="tx1"/>
            </a:solidFill>
            <a:round/>
            <a:headEnd/>
            <a:tailEnd/>
          </a:ln>
        </p:spPr>
        <p:txBody>
          <a:bodyPr/>
          <a:lstStyle/>
          <a:p>
            <a:pPr marL="342900" indent="-342900">
              <a:buFont typeface="Arial" charset="0"/>
              <a:buAutoNum type="arabicPeriod"/>
            </a:pPr>
            <a:r>
              <a:rPr lang="en-US" sz="1200" dirty="0">
                <a:solidFill>
                  <a:srgbClr val="000000"/>
                </a:solidFill>
                <a:latin typeface="Calibri" pitchFamily="34" charset="0"/>
                <a:cs typeface="Calibri" pitchFamily="34" charset="0"/>
              </a:rPr>
              <a:t>Do you always ensure you are stood in safe zone?</a:t>
            </a:r>
          </a:p>
          <a:p>
            <a:pPr marL="342900" indent="-342900">
              <a:buAutoNum type="arabicPeriod"/>
            </a:pPr>
            <a:r>
              <a:rPr lang="en-US" sz="1200" dirty="0">
                <a:solidFill>
                  <a:srgbClr val="000000"/>
                </a:solidFill>
                <a:latin typeface="Calibri" pitchFamily="34" charset="0"/>
                <a:cs typeface="Calibri" pitchFamily="34" charset="0"/>
              </a:rPr>
              <a:t>Do you always check your surroundings for hazards?</a:t>
            </a:r>
          </a:p>
          <a:p>
            <a:pPr marL="342900" indent="-342900">
              <a:buFont typeface="Arial" charset="0"/>
              <a:buAutoNum type="arabicPeriod"/>
            </a:pPr>
            <a:r>
              <a:rPr lang="en-GB" sz="1200" dirty="0">
                <a:solidFill>
                  <a:srgbClr val="000000"/>
                </a:solidFill>
                <a:latin typeface="Calibri" pitchFamily="34" charset="0"/>
                <a:cs typeface="Calibri" pitchFamily="34" charset="0"/>
              </a:rPr>
              <a:t>Do you always ensure your fall arrestor is free from obstructions? </a:t>
            </a:r>
          </a:p>
          <a:p>
            <a:pPr marL="342900" indent="-342900">
              <a:buFont typeface="Arial" charset="0"/>
              <a:buAutoNum type="arabicPeriod"/>
            </a:pPr>
            <a:r>
              <a:rPr lang="en-US" sz="1200" dirty="0">
                <a:solidFill>
                  <a:srgbClr val="000000"/>
                </a:solidFill>
                <a:latin typeface="Calibri" pitchFamily="34" charset="0"/>
                <a:cs typeface="Calibri" pitchFamily="34" charset="0"/>
              </a:rPr>
              <a:t>Do you coordinate activities with your work colleagues?</a:t>
            </a:r>
          </a:p>
          <a:p>
            <a:pPr marL="342900" indent="-342900">
              <a:buFont typeface="Arial" charset="0"/>
              <a:buAutoNum type="arabicPeriod"/>
            </a:pPr>
            <a:endParaRPr lang="en-GB" sz="1200" dirty="0">
              <a:solidFill>
                <a:srgbClr val="000000"/>
              </a:solidFill>
              <a:latin typeface="Calibri" pitchFamily="34" charset="0"/>
              <a:cs typeface="Calibri" pitchFamily="34" charset="0"/>
            </a:endParaRPr>
          </a:p>
          <a:p>
            <a:pPr marL="342900" indent="-342900">
              <a:buFont typeface="Arial" charset="0"/>
              <a:buAutoNum type="arabicPeriod"/>
            </a:pPr>
            <a:endParaRPr lang="en-US" sz="1200" dirty="0">
              <a:solidFill>
                <a:srgbClr val="000000"/>
              </a:solidFill>
              <a:latin typeface="Calibri" pitchFamily="34" charset="0"/>
              <a:cs typeface="Calibri" pitchFamily="34" charset="0"/>
            </a:endParaRPr>
          </a:p>
          <a:p>
            <a:pPr marL="342900" indent="-342900">
              <a:buFont typeface="Arial" charset="0"/>
              <a:buAutoNum type="arabicPeriod"/>
            </a:pPr>
            <a:endParaRPr lang="en-US" sz="1200" dirty="0">
              <a:solidFill>
                <a:srgbClr val="000000"/>
              </a:solidFill>
              <a:latin typeface="Calibri" pitchFamily="34" charset="0"/>
              <a:cs typeface="Calibri" pitchFamily="34" charset="0"/>
            </a:endParaRPr>
          </a:p>
          <a:p>
            <a:pPr marL="342900" indent="-342900">
              <a:buFont typeface="Arial" charset="0"/>
              <a:buAutoNum type="arabicPeriod"/>
            </a:pPr>
            <a:endParaRPr lang="en-GB" sz="1200" dirty="0">
              <a:solidFill>
                <a:srgbClr val="000000"/>
              </a:solidFill>
              <a:latin typeface="Calibri" pitchFamily="34" charset="0"/>
              <a:cs typeface="Calibri" pitchFamily="34" charset="0"/>
            </a:endParaRPr>
          </a:p>
          <a:p>
            <a:pPr marL="342900" indent="-342900"/>
            <a:endParaRPr lang="en-US" sz="1400" dirty="0">
              <a:latin typeface="Calibri" pitchFamily="34" charset="0"/>
              <a:cs typeface="Calibri" pitchFamily="34" charset="0"/>
            </a:endParaRPr>
          </a:p>
          <a:p>
            <a:pPr marL="342900" indent="-342900"/>
            <a:endParaRPr lang="en-US" sz="1400" dirty="0">
              <a:latin typeface="Calibri" pitchFamily="34" charset="0"/>
              <a:cs typeface="Calibri" pitchFamily="34" charset="0"/>
            </a:endParaRPr>
          </a:p>
          <a:p>
            <a:pPr marL="342900" indent="-342900">
              <a:buFont typeface="Arial" charset="0"/>
              <a:buAutoNum type="arabicPeriod"/>
            </a:pPr>
            <a:endParaRPr lang="en-US" sz="1400" dirty="0">
              <a:latin typeface="Calibri" pitchFamily="34" charset="0"/>
              <a:cs typeface="Calibri" pitchFamily="34" charset="0"/>
            </a:endParaRPr>
          </a:p>
          <a:p>
            <a:pPr marL="342900" indent="-342900"/>
            <a:endParaRPr lang="en-US" sz="1400" dirty="0">
              <a:latin typeface="Calibri" pitchFamily="34" charset="0"/>
              <a:cs typeface="Calibri" pitchFamily="34" charset="0"/>
            </a:endParaRPr>
          </a:p>
          <a:p>
            <a:pPr marL="342900" indent="-342900">
              <a:buFont typeface="Arial" charset="0"/>
              <a:buAutoNum type="arabicPeriod"/>
            </a:pPr>
            <a:endParaRPr lang="en-US" sz="1400" dirty="0">
              <a:latin typeface="Calibri" pitchFamily="34" charset="0"/>
              <a:cs typeface="Calibri" pitchFamily="34" charset="0"/>
            </a:endParaRPr>
          </a:p>
          <a:p>
            <a:pPr marL="342900" indent="-342900"/>
            <a:endParaRPr lang="en-US" sz="1400" dirty="0">
              <a:latin typeface="Calibri" pitchFamily="34" charset="0"/>
              <a:cs typeface="Calibri" pitchFamily="34" charset="0"/>
            </a:endParaRPr>
          </a:p>
          <a:p>
            <a:pPr marL="342900" indent="-342900"/>
            <a:endParaRPr lang="en-GB" sz="1400" dirty="0">
              <a:latin typeface="Calibri" pitchFamily="34" charset="0"/>
              <a:cs typeface="Calibri" pitchFamily="34" charset="0"/>
            </a:endParaRPr>
          </a:p>
          <a:p>
            <a:pPr marL="342900" indent="-342900"/>
            <a:endParaRPr lang="en-GB" sz="1400" dirty="0">
              <a:latin typeface="Calibri" pitchFamily="34" charset="0"/>
              <a:cs typeface="Calibri" pitchFamily="34" charset="0"/>
            </a:endParaRPr>
          </a:p>
        </p:txBody>
      </p:sp>
      <p:sp>
        <p:nvSpPr>
          <p:cNvPr id="3073" name="Rectangle 1"/>
          <p:cNvSpPr>
            <a:spLocks noChangeArrowheads="1"/>
          </p:cNvSpPr>
          <p:nvPr/>
        </p:nvSpPr>
        <p:spPr bwMode="auto">
          <a:xfrm>
            <a:off x="152400" y="2302133"/>
            <a:ext cx="563880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en-US" sz="1200" dirty="0">
                <a:latin typeface="Calibri" pitchFamily="34" charset="0"/>
                <a:cs typeface="Calibri" pitchFamily="34" charset="0"/>
              </a:rPr>
              <a:t>The Derrickman was standing on the monkey board platform close to the ladder as the Driller was lowering the Top Drive System (TDS). This resulted in his fall arrestor line getting caught on the TDS causing him to fall on the platform trapping his leg between the monkey board post and guide beam </a:t>
            </a:r>
          </a:p>
        </p:txBody>
      </p:sp>
      <p:sp>
        <p:nvSpPr>
          <p:cNvPr id="4102" name="Rectangle 6"/>
          <p:cNvSpPr>
            <a:spLocks noChangeArrowheads="1"/>
          </p:cNvSpPr>
          <p:nvPr/>
        </p:nvSpPr>
        <p:spPr bwMode="auto">
          <a:xfrm>
            <a:off x="0" y="4572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GB"/>
          </a:p>
        </p:txBody>
      </p:sp>
      <p:sp>
        <p:nvSpPr>
          <p:cNvPr id="4103" name="Rectangle 7"/>
          <p:cNvSpPr>
            <a:spLocks noChangeArrowheads="1"/>
          </p:cNvSpPr>
          <p:nvPr/>
        </p:nvSpPr>
        <p:spPr bwMode="auto">
          <a:xfrm>
            <a:off x="0" y="46958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600" b="0" i="0" u="none" strike="noStrike" cap="none" normalizeH="0" baseline="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Arial" pitchFamily="34" charset="0"/>
                <a:cs typeface="Arial"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pic>
        <p:nvPicPr>
          <p:cNvPr id="19" name="Picture 34" descr="falling off.png"/>
          <p:cNvPicPr>
            <a:picLocks noChangeAspect="1"/>
          </p:cNvPicPr>
          <p:nvPr/>
        </p:nvPicPr>
        <p:blipFill>
          <a:blip r:embed="rId5" cstate="print"/>
          <a:srcRect/>
          <a:stretch>
            <a:fillRect/>
          </a:stretch>
        </p:blipFill>
        <p:spPr bwMode="auto">
          <a:xfrm>
            <a:off x="381000" y="762000"/>
            <a:ext cx="990600" cy="1125432"/>
          </a:xfrm>
          <a:prstGeom prst="rect">
            <a:avLst/>
          </a:prstGeom>
          <a:noFill/>
          <a:ln w="9525">
            <a:noFill/>
            <a:miter lim="800000"/>
            <a:headEnd/>
            <a:tailEnd/>
          </a:ln>
        </p:spPr>
      </p:pic>
      <p:pic>
        <p:nvPicPr>
          <p:cNvPr id="21" name="Picture 20" descr="C:\Users\murig101s\AppData\Local\Microsoft\Windows\Temporary Internet Files\Content.Word\DSCN0754.jpg"/>
          <p:cNvPicPr/>
          <p:nvPr/>
        </p:nvPicPr>
        <p:blipFill>
          <a:blip r:embed="rId6" cstate="print">
            <a:lum bright="28000" contrast="33000"/>
          </a:blip>
          <a:stretch>
            <a:fillRect/>
          </a:stretch>
        </p:blipFill>
        <p:spPr bwMode="auto">
          <a:xfrm>
            <a:off x="6019800" y="1828800"/>
            <a:ext cx="2971800" cy="2286000"/>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rtlCol="0"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91859</DocId>
    <ImageCreateDate xmlns="4880E4F8-4B7D-4BDD-91E3-E10D47036ECA" xsi:nil="true"/>
    <wic_System_Copyright xmlns="http://schemas.microsoft.com/sharepoint/v3/fields"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CF0444F-8366-4A0A-85D5-39524460DC38}"/>
</file>

<file path=customXml/itemProps2.xml><?xml version="1.0" encoding="utf-8"?>
<ds:datastoreItem xmlns:ds="http://schemas.openxmlformats.org/officeDocument/2006/customXml" ds:itemID="{3A5D88EA-5F43-417B-8A80-9407E5803871}">
  <ds:schemaRefs>
    <ds:schemaRef ds:uri="http://purl.org/dc/terms/"/>
    <ds:schemaRef ds:uri="http://schemas.microsoft.com/sharepoint/v3/fields"/>
    <ds:schemaRef ds:uri="4880e4f8-4b7d-4bdd-91e3-e10d47036eca"/>
    <ds:schemaRef ds:uri="http://schemas.microsoft.com/office/infopath/2007/PartnerControls"/>
    <ds:schemaRef ds:uri="http://purl.org/dc/dcmitype/"/>
    <ds:schemaRef ds:uri="4880E4F8-4B7D-4BDD-91E3-E10D47036ECA"/>
    <ds:schemaRef ds:uri="http://schemas.microsoft.com/office/2006/documentManagement/types"/>
    <ds:schemaRef ds:uri="http://schemas.openxmlformats.org/package/2006/metadata/core-properties"/>
    <ds:schemaRef ds:uri="http://purl.org/dc/elements/1.1/"/>
    <ds:schemaRef ds:uri="9d51eac6-a7d5-47f5-a119-63d146adb134"/>
    <ds:schemaRef ds:uri="http://schemas.microsoft.com/sharepoint/v3"/>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85FDC16C-F63C-417A-BF49-6BFDCAFEB57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8476</TotalTime>
  <Words>159</Words>
  <Application>Microsoft Office PowerPoint</Application>
  <PresentationFormat>On-screen Show (4:3)</PresentationFormat>
  <Paragraphs>32</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Default Design</vt:lpstr>
      <vt:lpstr>PowerPoint Presentation</vt:lpstr>
    </vt:vector>
  </TitlesOfParts>
  <Company>Shell Information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Contractor RTA LTI on xx.xx.xx</dc:title>
  <dc:creator>MU93647</dc:creator>
  <cp:lastModifiedBy>Konduru, Raju IDI63X</cp:lastModifiedBy>
  <cp:revision>958</cp:revision>
  <dcterms:created xsi:type="dcterms:W3CDTF">2001-05-03T06:07:08Z</dcterms:created>
  <dcterms:modified xsi:type="dcterms:W3CDTF">2024-04-21T06:29:49Z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