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9144000" cy="6858000" type="screen4x3"/>
  <p:notesSz cx="6670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40" autoAdjust="0"/>
    <p:restoredTop sz="95747" autoAdjust="0"/>
  </p:normalViewPr>
  <p:slideViewPr>
    <p:cSldViewPr>
      <p:cViewPr varScale="1">
        <p:scale>
          <a:sx n="73" d="100"/>
          <a:sy n="73" d="100"/>
        </p:scale>
        <p:origin x="145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8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7850DC-4B7B-4DDB-AF95-BE45BC8001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2675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9F01EB-EC81-47AB-BA30-57B6929156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1B58E-A7C1-4628-991B-46E81AD7F1F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F40A6A1-EDEA-49E7-9EBE-CCE48D7C39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8737962-356F-4FE4-81D9-35F7017D15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EA803EE-8FA3-4F22-9D29-81750D76E9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D438053-C4AA-4E08-BCC6-BC89ADAA5D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6026161-7E6D-47DA-9480-04F3657FA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152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GB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0" y="227013"/>
            <a:ext cx="396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600" dirty="0">
              <a:latin typeface="Calibri" pitchFamily="34" charset="0"/>
              <a:cs typeface="Calibri" pitchFamily="34" charset="0"/>
            </a:endParaRPr>
          </a:p>
          <a:p>
            <a:r>
              <a:rPr lang="en-US" sz="1800" dirty="0">
                <a:latin typeface="Calibri" pitchFamily="34" charset="0"/>
                <a:cs typeface="Calibri" pitchFamily="34" charset="0"/>
              </a:rPr>
              <a:t>    </a:t>
            </a:r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152400" y="1905000"/>
            <a:ext cx="5562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2"/>
                </a:solidFill>
                <a:latin typeface="+mj-lt"/>
                <a:cs typeface="Calibri" pitchFamily="34" charset="0"/>
              </a:rPr>
              <a:t>What happened</a:t>
            </a:r>
          </a:p>
          <a:p>
            <a:endParaRPr lang="en-US" sz="1200" dirty="0"/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381000" y="3349625"/>
            <a:ext cx="4343400" cy="3079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Mr. Musleh asks the questions of can it happen to you?</a:t>
            </a:r>
          </a:p>
        </p:txBody>
      </p:sp>
      <p:pic>
        <p:nvPicPr>
          <p:cNvPr id="6178" name="Picture 18" descr="speakers-beu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03200" y="5638800"/>
            <a:ext cx="101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rved Down Arrow 19"/>
          <p:cNvSpPr/>
          <p:nvPr/>
        </p:nvSpPr>
        <p:spPr bwMode="auto">
          <a:xfrm>
            <a:off x="1066800" y="5410200"/>
            <a:ext cx="609600" cy="228600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83" name="Rounded Rectangle 20"/>
          <p:cNvSpPr>
            <a:spLocks noChangeArrowheads="1"/>
          </p:cNvSpPr>
          <p:nvPr/>
        </p:nvSpPr>
        <p:spPr bwMode="auto">
          <a:xfrm>
            <a:off x="1295400" y="5715000"/>
            <a:ext cx="3276600" cy="609600"/>
          </a:xfrm>
          <a:prstGeom prst="roundRect">
            <a:avLst>
              <a:gd name="adj" fmla="val 16667"/>
            </a:avLst>
          </a:prstGeom>
          <a:solidFill>
            <a:schemeClr val="bg1">
              <a:alpha val="0"/>
            </a:schemeClr>
          </a:solidFill>
          <a:ln w="1587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algn="justLow"/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Please disseminate this LTI notification to your teams and use it in your tool box talks and HSE meetings and notice boards.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1" name="Picture 30" descr="sad.pn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5638800" y="4648200"/>
            <a:ext cx="864870" cy="1921933"/>
          </a:xfrm>
          <a:prstGeom prst="rect">
            <a:avLst/>
          </a:prstGeom>
        </p:spPr>
      </p:pic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95042"/>
              </p:ext>
            </p:extLst>
          </p:nvPr>
        </p:nvGraphicFramePr>
        <p:xfrm>
          <a:off x="1676401" y="762000"/>
          <a:ext cx="73914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9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51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95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Incident type 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LTI (#22)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1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Date/</a:t>
                      </a:r>
                      <a:r>
                        <a:rPr lang="en-US" sz="1400" b="1" baseline="0" dirty="0">
                          <a:latin typeface="Calibri" pitchFamily="34" charset="0"/>
                          <a:cs typeface="Calibri" pitchFamily="34" charset="0"/>
                        </a:rPr>
                        <a:t> time </a:t>
                      </a:r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22.06.2017 at 10:30 hrs.</a:t>
                      </a:r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Directorate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Location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Muscat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Dept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" name="Rectangle 15"/>
          <p:cNvSpPr>
            <a:spLocks noChangeArrowheads="1"/>
          </p:cNvSpPr>
          <p:nvPr/>
        </p:nvSpPr>
        <p:spPr bwMode="auto">
          <a:xfrm>
            <a:off x="152400" y="152400"/>
            <a:ext cx="899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PDO Incident First </a:t>
            </a:r>
            <a:r>
              <a:rPr lang="en-GB" b="1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Alert  </a:t>
            </a:r>
            <a:endParaRPr lang="en-GB" sz="18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Rounded Rectangular Callout 20"/>
          <p:cNvSpPr>
            <a:spLocks noChangeArrowheads="1"/>
          </p:cNvSpPr>
          <p:nvPr/>
        </p:nvSpPr>
        <p:spPr bwMode="auto">
          <a:xfrm>
            <a:off x="152400" y="3810000"/>
            <a:ext cx="5638800" cy="685800"/>
          </a:xfrm>
          <a:prstGeom prst="wedgeRoundRectCallout">
            <a:avLst>
              <a:gd name="adj1" fmla="val 54261"/>
              <a:gd name="adj2" fmla="val 150947"/>
              <a:gd name="adj3" fmla="val 16667"/>
            </a:avLst>
          </a:prstGeom>
          <a:solidFill>
            <a:srgbClr val="FFC000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>
              <a:buFont typeface="Arial" charset="0"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always ensure use the correct lifting procedure?</a:t>
            </a:r>
          </a:p>
          <a:p>
            <a:pPr marL="342900" indent="-342900"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always use handrails while using stairs?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coordinate activities with your work colleagues?</a:t>
            </a:r>
          </a:p>
          <a:p>
            <a:pPr marL="342900" indent="-342900">
              <a:buFont typeface="Arial" charset="0"/>
              <a:buAutoNum type="arabicPeriod"/>
            </a:pPr>
            <a:endParaRPr lang="en-GB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GB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52400" y="2228670"/>
            <a:ext cx="5638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US" sz="1200" dirty="0">
                <a:latin typeface="Calibri" pitchFamily="34" charset="0"/>
                <a:cs typeface="Calibri" pitchFamily="34" charset="0"/>
              </a:rPr>
              <a:t>While carrying an empty steel cylinder (25kg) up a staircase, a Lab Engineer slipped losing his balance landing badly on the stairs resulting in multiple cut wounds. </a:t>
            </a:r>
          </a:p>
          <a:p>
            <a:pPr algn="just"/>
            <a:r>
              <a:rPr lang="en-US" sz="1200" dirty="0">
                <a:latin typeface="Calibri" pitchFamily="34" charset="0"/>
                <a:cs typeface="Calibri" pitchFamily="34" charset="0"/>
              </a:rPr>
              <a:t> </a:t>
            </a:r>
          </a:p>
          <a:p>
            <a:pPr algn="just"/>
            <a:r>
              <a:rPr lang="en-US" sz="1200" dirty="0">
                <a:latin typeface="Calibri" pitchFamily="34" charset="0"/>
                <a:cs typeface="Calibri" pitchFamily="34" charset="0"/>
              </a:rPr>
              <a:t>He was taken to a local clinic for first aid treatment before being referred to </a:t>
            </a:r>
            <a:r>
              <a:rPr lang="en-US" sz="1200" dirty="0" err="1">
                <a:latin typeface="Calibri" pitchFamily="34" charset="0"/>
                <a:cs typeface="Calibri" pitchFamily="34" charset="0"/>
              </a:rPr>
              <a:t>Khoula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 Hospital where an X-ray revealed a fracture to his left hand ring finger.</a:t>
            </a:r>
          </a:p>
          <a:p>
            <a:pPr algn="just"/>
            <a:endParaRPr lang="en-US" sz="1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0" y="469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2" name="Picture 21" descr="Trip _ fall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04800" y="761999"/>
            <a:ext cx="990600" cy="117707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9917704-9921-4353-BB72-414AE8B1A23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324600" y="1981200"/>
            <a:ext cx="2895600" cy="2438400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71F4315F-EAF2-4445-BABE-EB3CD831022A}"/>
              </a:ext>
            </a:extLst>
          </p:cNvPr>
          <p:cNvSpPr txBox="1"/>
          <p:nvPr/>
        </p:nvSpPr>
        <p:spPr>
          <a:xfrm>
            <a:off x="6896669" y="4648200"/>
            <a:ext cx="19415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+mj-lt"/>
              </a:rPr>
              <a:t>Foot slipped on stair</a:t>
            </a:r>
          </a:p>
        </p:txBody>
      </p:sp>
      <p:cxnSp>
        <p:nvCxnSpPr>
          <p:cNvPr id="26" name="Straight Arrow Connector 25"/>
          <p:cNvCxnSpPr>
            <a:stCxn id="24" idx="0"/>
          </p:cNvCxnSpPr>
          <p:nvPr/>
        </p:nvCxnSpPr>
        <p:spPr bwMode="auto">
          <a:xfrm flipH="1" flipV="1">
            <a:off x="7620002" y="3429000"/>
            <a:ext cx="247446" cy="121920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91861</DocId>
    <ImageCreateDate xmlns="4880E4F8-4B7D-4BDD-91E3-E10D47036ECA" xsi:nil="true"/>
    <wic_System_Copyright xmlns="http://schemas.microsoft.com/sharepoint/v3/fields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C2E90AA-8B33-468E-8E0F-7E1B5F7CE2E6}"/>
</file>

<file path=customXml/itemProps2.xml><?xml version="1.0" encoding="utf-8"?>
<ds:datastoreItem xmlns:ds="http://schemas.openxmlformats.org/officeDocument/2006/customXml" ds:itemID="{3A5D88EA-5F43-417B-8A80-9407E5803871}">
  <ds:schemaRefs>
    <ds:schemaRef ds:uri="http://purl.org/dc/elements/1.1/"/>
    <ds:schemaRef ds:uri="http://www.w3.org/XML/1998/namespace"/>
    <ds:schemaRef ds:uri="http://purl.org/dc/dcmitype/"/>
    <ds:schemaRef ds:uri="http://schemas.microsoft.com/office/2006/documentManagement/types"/>
    <ds:schemaRef ds:uri="http://schemas.microsoft.com/sharepoint/v3/fields"/>
    <ds:schemaRef ds:uri="http://schemas.openxmlformats.org/package/2006/metadata/core-properties"/>
    <ds:schemaRef ds:uri="4880E4F8-4B7D-4BDD-91E3-E10D47036ECA"/>
    <ds:schemaRef ds:uri="http://purl.org/dc/terms/"/>
    <ds:schemaRef ds:uri="http://schemas.microsoft.com/office/infopath/2007/PartnerControls"/>
    <ds:schemaRef ds:uri="http://schemas.microsoft.com/office/2006/metadata/properties"/>
    <ds:schemaRef ds:uri="9d51eac6-a7d5-47f5-a119-63d146adb134"/>
    <ds:schemaRef ds:uri="4880e4f8-4b7d-4bdd-91e3-e10d47036eca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85FDC16C-F63C-417A-BF49-6BFDCAFEB57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8487</TotalTime>
  <Words>157</Words>
  <Application>Microsoft Office PowerPoint</Application>
  <PresentationFormat>On-screen Show (4:3)</PresentationFormat>
  <Paragraphs>34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Konduru, Raju IDI63X</cp:lastModifiedBy>
  <cp:revision>960</cp:revision>
  <dcterms:created xsi:type="dcterms:W3CDTF">2001-05-03T06:07:08Z</dcterms:created>
  <dcterms:modified xsi:type="dcterms:W3CDTF">2024-04-21T06:28:56Z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