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151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1066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96000" y="4495800"/>
            <a:ext cx="990600" cy="22013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65174477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(#26)</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03.08.2017 </a:t>
                      </a:r>
                      <a:r>
                        <a:rPr lang="en-GB" sz="1400" b="0" kern="1200">
                          <a:solidFill>
                            <a:schemeClr val="tx1"/>
                          </a:solidFill>
                          <a:latin typeface="Calibri" pitchFamily="34" charset="0"/>
                          <a:ea typeface="+mn-ea"/>
                          <a:cs typeface="Calibri" pitchFamily="34" charset="0"/>
                        </a:rPr>
                        <a:t>at 14:30 </a:t>
                      </a:r>
                      <a:r>
                        <a:rPr lang="en-GB" sz="1400" b="0" kern="120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Rima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410200" cy="762000"/>
          </a:xfrm>
          <a:prstGeom prst="wedgeRoundRectCallout">
            <a:avLst>
              <a:gd name="adj1" fmla="val 61044"/>
              <a:gd name="adj2" fmla="val 123635"/>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check your tyres before driving?</a:t>
            </a:r>
          </a:p>
          <a:p>
            <a:pPr marL="342900" indent="-342900">
              <a:buAutoNum type="arabicPeriod"/>
            </a:pPr>
            <a:r>
              <a:rPr lang="en-US" sz="1200" dirty="0">
                <a:solidFill>
                  <a:srgbClr val="000000"/>
                </a:solidFill>
                <a:latin typeface="Calibri" pitchFamily="34" charset="0"/>
                <a:cs typeface="Calibri" pitchFamily="34" charset="0"/>
              </a:rPr>
              <a:t>Do you report all vehicle defects immediately?</a:t>
            </a:r>
          </a:p>
          <a:p>
            <a:pPr marL="342900" indent="-342900">
              <a:buAutoNum type="arabicPeriod"/>
            </a:pPr>
            <a:r>
              <a:rPr lang="en-GB" sz="1200" dirty="0">
                <a:solidFill>
                  <a:srgbClr val="000000"/>
                </a:solidFill>
                <a:latin typeface="Calibri" pitchFamily="34" charset="0"/>
                <a:cs typeface="Calibri" pitchFamily="34" charset="0"/>
              </a:rPr>
              <a:t>Do you ensure to follow the speed limits on the blacktop roads?</a:t>
            </a:r>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286000"/>
            <a:ext cx="60198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itchFamily="34" charset="0"/>
                <a:cs typeface="Calibri" pitchFamily="34" charset="0"/>
              </a:rPr>
              <a:t>While mobilizing a cement tanker on a blacktop road from Nimr towards Hoist 18, both rear tyres burst causing the driver to loose control of the vehicle rolling over to the right. He was referred to Nizwa Hospital where an X-ray revealed a fracture to his pelvis. </a:t>
            </a:r>
          </a:p>
        </p:txBody>
      </p:sp>
      <p:pic>
        <p:nvPicPr>
          <p:cNvPr id="17" name="Picture 16" descr="truck.png"/>
          <p:cNvPicPr>
            <a:picLocks noChangeAspect="1"/>
          </p:cNvPicPr>
          <p:nvPr/>
        </p:nvPicPr>
        <p:blipFill>
          <a:blip r:embed="rId5" cstate="print"/>
          <a:stretch>
            <a:fillRect/>
          </a:stretch>
        </p:blipFill>
        <p:spPr>
          <a:xfrm>
            <a:off x="77797" y="685800"/>
            <a:ext cx="1446203" cy="1022401"/>
          </a:xfrm>
          <a:prstGeom prst="rect">
            <a:avLst/>
          </a:prstGeom>
        </p:spPr>
      </p:pic>
      <p:pic>
        <p:nvPicPr>
          <p:cNvPr id="3074" name="Picture 2" descr="http://mus-as-341/Impact/anywhere/Attachments/AttachmentDownload.aspx?&amp;Attachment=/wEy/AEAAQAAAP////8BAAAAAAAAAAwCAAAATVN5bnRleC5JbXBhY3QuQnVzaW5lc3MsIFZlcnNpb249Ni4xLjAuMCwgQ3VsdHVyZT1uZXV0cmFsLCBQdWJsaWNLZXlUb2tlbj1udWxsBQEAAAA1U3ludGV4LkltcGFjdC5CdXNpbmVzcy5BdHRhY2htZW50cy5BdHRhY2htZW50TmF2aWdhdGUDAAAACGZpbGVOYW1lDHRlbXBGaWxlTmFtZQxhdHRhY2htZW50SUQBAQAIAgAAAAYDAAAAHTIwMTctMDgtMDMtUEhPVE8tMDAwMDAwMzYuanBnBgQAAAAAmX4HAAs="/>
          <p:cNvPicPr>
            <a:picLocks noChangeAspect="1" noChangeArrowheads="1"/>
          </p:cNvPicPr>
          <p:nvPr/>
        </p:nvPicPr>
        <p:blipFill>
          <a:blip r:embed="rId6" cstate="print"/>
          <a:srcRect/>
          <a:stretch>
            <a:fillRect/>
          </a:stretch>
        </p:blipFill>
        <p:spPr bwMode="auto">
          <a:xfrm>
            <a:off x="6248400" y="1905000"/>
            <a:ext cx="2737556" cy="1539875"/>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6C306CF-398A-478A-9055-F9B672FE6A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schemas.microsoft.com/office/2006/metadata/properties"/>
    <ds:schemaRef ds:uri="4880E4F8-4B7D-4BDD-91E3-E10D47036ECA"/>
    <ds:schemaRef ds:uri="http://schemas.microsoft.com/sharepoint/v3"/>
    <ds:schemaRef ds:uri="http://purl.org/dc/elements/1.1/"/>
    <ds:schemaRef ds:uri="9d51eac6-a7d5-47f5-a119-63d146adb134"/>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4880e4f8-4b7d-4bdd-91e3-e10d47036eca"/>
    <ds:schemaRef ds:uri="http://schemas.microsoft.com/sharepoint/v3/field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7034</TotalTime>
  <Words>143</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813</cp:revision>
  <dcterms:created xsi:type="dcterms:W3CDTF">2001-05-03T06:07:08Z</dcterms:created>
  <dcterms:modified xsi:type="dcterms:W3CDTF">2024-04-21T06:27:06Z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