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 descr="U:\WDI\Safety-Training\WDI Oman\Incidents\2017 Incidents\8. August 2017\Rig 843 - RWC - 27-8-17\Photos\IMG_0182 resiz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48400" y="1828800"/>
            <a:ext cx="2763838" cy="2357438"/>
          </a:xfrm>
          <a:prstGeom prst="rect">
            <a:avLst/>
          </a:prstGeom>
          <a:noFill/>
          <a:extLst>
            <a:ext uri="{909E8E84-426E-40DD-AFC4-6F175D3DCCD1}">
              <a14:hiddenFill xmlns:a14="http://schemas.microsoft.com/office/drawing/2010/main">
                <a:solidFill>
                  <a:srgbClr val="FFFFFF"/>
                </a:solidFill>
              </a14:hiddenFill>
            </a:ext>
          </a:extLst>
        </p:spPr>
      </p:pic>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90500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457200" y="32004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4" cstate="email"/>
          <a:srcRect/>
          <a:stretch>
            <a:fillRect/>
          </a:stretch>
        </p:blipFill>
        <p:spPr bwMode="auto">
          <a:xfrm>
            <a:off x="203200" y="56388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5" cstate="email"/>
          <a:stretch>
            <a:fillRect/>
          </a:stretch>
        </p:blipFill>
        <p:spPr>
          <a:xfrm>
            <a:off x="5791200" y="4800600"/>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3193608915"/>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(#32)</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27.08.2017 at 23:21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Amal West</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8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3657600"/>
            <a:ext cx="5867400" cy="1143000"/>
          </a:xfrm>
          <a:prstGeom prst="wedgeRoundRectCallout">
            <a:avLst>
              <a:gd name="adj1" fmla="val 52962"/>
              <a:gd name="adj2" fmla="val 97235"/>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300" dirty="0">
                <a:solidFill>
                  <a:srgbClr val="000000"/>
                </a:solidFill>
                <a:latin typeface="Calibri" pitchFamily="34" charset="0"/>
                <a:cs typeface="Calibri" pitchFamily="34" charset="0"/>
              </a:rPr>
              <a:t>Do you consider pinch points?</a:t>
            </a:r>
          </a:p>
          <a:p>
            <a:pPr marL="342900" indent="-342900">
              <a:buFont typeface="Arial" charset="0"/>
              <a:buAutoNum type="arabicPeriod"/>
            </a:pPr>
            <a:r>
              <a:rPr lang="en-GB" sz="1300" dirty="0">
                <a:solidFill>
                  <a:srgbClr val="000000"/>
                </a:solidFill>
                <a:latin typeface="Calibri" pitchFamily="34" charset="0"/>
                <a:cs typeface="Calibri" pitchFamily="34" charset="0"/>
              </a:rPr>
              <a:t>Do you ensure good communication and coordination with your colleagues? </a:t>
            </a:r>
            <a:endParaRPr lang="en-US" sz="1300" dirty="0">
              <a:solidFill>
                <a:srgbClr val="000000"/>
              </a:solidFill>
              <a:latin typeface="Calibri" pitchFamily="34" charset="0"/>
              <a:cs typeface="Calibri" pitchFamily="34" charset="0"/>
            </a:endParaRPr>
          </a:p>
          <a:p>
            <a:pPr marL="342900" indent="-342900">
              <a:buFont typeface="Arial" charset="0"/>
              <a:buAutoNum type="arabicPeriod"/>
            </a:pPr>
            <a:r>
              <a:rPr lang="en-GB" sz="1300" dirty="0">
                <a:solidFill>
                  <a:srgbClr val="000000"/>
                </a:solidFill>
                <a:latin typeface="Calibri" pitchFamily="34" charset="0"/>
                <a:cs typeface="Calibri" pitchFamily="34" charset="0"/>
              </a:rPr>
              <a:t>Can this be done with mechanical aids?</a:t>
            </a:r>
          </a:p>
          <a:p>
            <a:pPr marL="342900" indent="-342900">
              <a:buFont typeface="Arial" charset="0"/>
              <a:buAutoNum type="arabicPeriod"/>
            </a:pPr>
            <a:r>
              <a:rPr lang="en-US" sz="1300" dirty="0">
                <a:solidFill>
                  <a:srgbClr val="000000"/>
                </a:solidFill>
                <a:latin typeface="Calibri" pitchFamily="34" charset="0"/>
                <a:cs typeface="Calibri" pitchFamily="34" charset="0"/>
              </a:rPr>
              <a:t>Do you ensure you stay out of the “Line of Fire”?</a:t>
            </a:r>
          </a:p>
          <a:p>
            <a:pPr marL="342900" indent="-342900"/>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GB"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240578"/>
            <a:ext cx="6096000" cy="8925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300" dirty="0">
                <a:latin typeface="Calibri" pitchFamily="34" charset="0"/>
                <a:cs typeface="Calibri" pitchFamily="34" charset="0"/>
              </a:rPr>
              <a:t>While drilling 12 ¼” top hole, while moving the slips into position to make a connection with the drill pipe, the Floorman pushed the slips with his left foot at the same time the Driller slackened off the drill string resulting in the Floorman’s foot being caught between the rotary table and the slips resulting in a fracture to his left big toe. </a:t>
            </a:r>
          </a:p>
        </p:txBody>
      </p:sp>
      <p:sp>
        <p:nvSpPr>
          <p:cNvPr id="4102" name="Rectangle 6"/>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103" name="Rectangle 7"/>
          <p:cNvSpPr>
            <a:spLocks noChangeArrowheads="1"/>
          </p:cNvSpPr>
          <p:nvPr/>
        </p:nvSpPr>
        <p:spPr bwMode="auto">
          <a:xfrm>
            <a:off x="0" y="46958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a:ln>
                  <a:noFill/>
                </a:ln>
                <a:solidFill>
                  <a:schemeClr val="tx1"/>
                </a:solidFill>
                <a:effectLst/>
                <a:latin typeface="Arial"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25" name="Picture 24" descr="sad.png"/>
          <p:cNvPicPr>
            <a:picLocks noChangeAspect="1"/>
          </p:cNvPicPr>
          <p:nvPr/>
        </p:nvPicPr>
        <p:blipFill>
          <a:blip r:embed="rId6" cstate="print"/>
          <a:stretch>
            <a:fillRect/>
          </a:stretch>
        </p:blipFill>
        <p:spPr>
          <a:xfrm>
            <a:off x="414972" y="762001"/>
            <a:ext cx="710915" cy="1287877"/>
          </a:xfrm>
          <a:prstGeom prst="rect">
            <a:avLst/>
          </a:prstGeom>
        </p:spPr>
      </p:pic>
      <p:sp>
        <p:nvSpPr>
          <p:cNvPr id="19" name="Explosion 2 18"/>
          <p:cNvSpPr/>
          <p:nvPr/>
        </p:nvSpPr>
        <p:spPr bwMode="auto">
          <a:xfrm>
            <a:off x="7467600" y="2743200"/>
            <a:ext cx="609600" cy="533400"/>
          </a:xfrm>
          <a:prstGeom prst="irregularSeal2">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a:ln>
                <a:noFill/>
              </a:ln>
              <a:solidFill>
                <a:schemeClr val="tx1"/>
              </a:solidFill>
              <a:effectLst/>
              <a:latin typeface="Times New Roman" pitchFamily="18" charset="0"/>
            </a:endParaRPr>
          </a:p>
        </p:txBody>
      </p:sp>
      <p:sp>
        <p:nvSpPr>
          <p:cNvPr id="21" name="TextBox 20"/>
          <p:cNvSpPr txBox="1"/>
          <p:nvPr/>
        </p:nvSpPr>
        <p:spPr>
          <a:xfrm>
            <a:off x="6629400" y="4419600"/>
            <a:ext cx="2286000" cy="246221"/>
          </a:xfrm>
          <a:prstGeom prst="rect">
            <a:avLst/>
          </a:prstGeom>
          <a:noFill/>
          <a:ln>
            <a:solidFill>
              <a:schemeClr val="tx1"/>
            </a:solidFill>
          </a:ln>
        </p:spPr>
        <p:txBody>
          <a:bodyPr wrap="square" rtlCol="0">
            <a:spAutoFit/>
          </a:bodyPr>
          <a:lstStyle/>
          <a:p>
            <a:pPr algn="ctr"/>
            <a:r>
              <a:rPr lang="en-GB" sz="1000" dirty="0">
                <a:latin typeface="+mj-lt"/>
              </a:rPr>
              <a:t>Crush point between below the slips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91875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F12CFAB3-7EDE-40C6-94AF-71833CDB65C1}"/>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schemas.microsoft.com/sharepoint/v3"/>
    <ds:schemaRef ds:uri="http://www.w3.org/XML/1998/namespace"/>
    <ds:schemaRef ds:uri="http://purl.org/dc/dcmitype/"/>
    <ds:schemaRef ds:uri="http://schemas.microsoft.com/office/2006/documentManagement/types"/>
    <ds:schemaRef ds:uri="http://purl.org/dc/elements/1.1/"/>
    <ds:schemaRef ds:uri="4880E4F8-4B7D-4BDD-91E3-E10D47036ECA"/>
    <ds:schemaRef ds:uri="http://schemas.microsoft.com/sharepoint/v3/fields"/>
    <ds:schemaRef ds:uri="http://purl.org/dc/terms/"/>
    <ds:schemaRef ds:uri="4880e4f8-4b7d-4bdd-91e3-e10d47036eca"/>
    <ds:schemaRef ds:uri="http://schemas.microsoft.com/office/infopath/2007/PartnerControls"/>
    <ds:schemaRef ds:uri="http://schemas.openxmlformats.org/package/2006/metadata/core-properties"/>
    <ds:schemaRef ds:uri="9d51eac6-a7d5-47f5-a119-63d146adb134"/>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8537</TotalTime>
  <Words>174</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972</cp:revision>
  <dcterms:created xsi:type="dcterms:W3CDTF">2001-05-03T06:07:08Z</dcterms:created>
  <dcterms:modified xsi:type="dcterms:W3CDTF">2024-04-21T06:24:23Z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