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1905000"/>
            <a:ext cx="5562600" cy="523220"/>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endParaRPr lang="en-US" sz="1200" dirty="0"/>
          </a:p>
        </p:txBody>
      </p:sp>
      <p:sp>
        <p:nvSpPr>
          <p:cNvPr id="18" name="Rectangle 4"/>
          <p:cNvSpPr>
            <a:spLocks noChangeArrowheads="1"/>
          </p:cNvSpPr>
          <p:nvPr/>
        </p:nvSpPr>
        <p:spPr bwMode="auto">
          <a:xfrm>
            <a:off x="381000" y="3349625"/>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203200" y="54864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6388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638800" y="4495800"/>
            <a:ext cx="864870" cy="1921933"/>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3211754063"/>
              </p:ext>
            </p:extLst>
          </p:nvPr>
        </p:nvGraphicFramePr>
        <p:xfrm>
          <a:off x="1676401" y="762000"/>
          <a:ext cx="7391400" cy="914400"/>
        </p:xfrm>
        <a:graphic>
          <a:graphicData uri="http://schemas.openxmlformats.org/drawingml/2006/table">
            <a:tbl>
              <a:tblPr firstRow="1" bandRow="1">
                <a:tableStyleId>{5C22544A-7EE6-4342-B048-85BDC9FD1C3A}</a:tableStyleId>
              </a:tblPr>
              <a:tblGrid>
                <a:gridCol w="1687167">
                  <a:extLst>
                    <a:ext uri="{9D8B030D-6E8A-4147-A177-3AD203B41FA5}">
                      <a16:colId xmlns:a16="http://schemas.microsoft.com/office/drawing/2014/main" val="20000"/>
                    </a:ext>
                  </a:extLst>
                </a:gridCol>
                <a:gridCol w="2249557">
                  <a:extLst>
                    <a:ext uri="{9D8B030D-6E8A-4147-A177-3AD203B41FA5}">
                      <a16:colId xmlns:a16="http://schemas.microsoft.com/office/drawing/2014/main" val="20001"/>
                    </a:ext>
                  </a:extLst>
                </a:gridCol>
                <a:gridCol w="1625121">
                  <a:extLst>
                    <a:ext uri="{9D8B030D-6E8A-4147-A177-3AD203B41FA5}">
                      <a16:colId xmlns:a16="http://schemas.microsoft.com/office/drawing/2014/main" val="20002"/>
                    </a:ext>
                  </a:extLst>
                </a:gridCol>
                <a:gridCol w="1829555">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gridSpan="3">
                  <a:txBody>
                    <a:bodyPr/>
                    <a:lstStyle/>
                    <a:p>
                      <a:r>
                        <a:rPr lang="en-US" sz="1400" b="0" kern="1200" dirty="0">
                          <a:solidFill>
                            <a:schemeClr val="tx1"/>
                          </a:solidFill>
                          <a:latin typeface="Calibri" pitchFamily="34" charset="0"/>
                          <a:ea typeface="+mn-ea"/>
                          <a:cs typeface="Calibri" pitchFamily="34" charset="0"/>
                        </a:rPr>
                        <a:t>LTI (#34)</a:t>
                      </a:r>
                      <a:endParaRPr lang="en-US" sz="1400" b="0" kern="1200" dirty="0">
                        <a:solidFill>
                          <a:srgbClr val="FF0000"/>
                        </a:solidFill>
                        <a:latin typeface="Calibri" pitchFamily="34" charset="0"/>
                        <a:ea typeface="+mn-ea"/>
                        <a:cs typeface="Calibri" pitchFamily="34" charset="0"/>
                      </a:endParaRPr>
                    </a:p>
                  </a:txBody>
                  <a:tcPr>
                    <a:noFill/>
                  </a:tcPr>
                </a:tc>
                <a:tc hMerge="1">
                  <a:txBody>
                    <a:bodyPr/>
                    <a:lstStyle/>
                    <a:p>
                      <a:pPr marL="0" algn="l" defTabSz="914400" rtl="0" eaLnBrk="1" latinLnBrk="0" hangingPunct="1"/>
                      <a:endParaRPr lang="en-US" sz="1400" b="1" kern="1200" dirty="0">
                        <a:solidFill>
                          <a:schemeClr val="dk1"/>
                        </a:solidFill>
                        <a:latin typeface="Calibri" pitchFamily="34" charset="0"/>
                        <a:ea typeface="+mn-ea"/>
                        <a:cs typeface="Calibri" pitchFamily="34" charset="0"/>
                      </a:endParaRPr>
                    </a:p>
                  </a:txBody>
                  <a:tcPr>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01.09.17 at 05:45hrs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Rig 38 Marmul</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tx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8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304800" y="3733800"/>
            <a:ext cx="5638800" cy="685800"/>
          </a:xfrm>
          <a:prstGeom prst="wedgeRoundRectCallout">
            <a:avLst>
              <a:gd name="adj1" fmla="val 51395"/>
              <a:gd name="adj2" fmla="val 137026"/>
              <a:gd name="adj3" fmla="val 16667"/>
            </a:avLst>
          </a:prstGeom>
          <a:solidFill>
            <a:srgbClr val="FFC000">
              <a:alpha val="59999"/>
            </a:srgbClr>
          </a:solidFill>
          <a:ln w="9525" algn="ctr">
            <a:solidFill>
              <a:schemeClr val="tx1"/>
            </a:solidFill>
            <a:round/>
            <a:headEnd/>
            <a:tailEnd/>
          </a:ln>
        </p:spPr>
        <p:txBody>
          <a:bodyPr/>
          <a:lstStyle/>
          <a:p>
            <a:pPr marL="342900" indent="-342900">
              <a:buFontTx/>
              <a:buAutoNum type="arabicPeriod"/>
            </a:pPr>
            <a:r>
              <a:rPr lang="en-US" sz="1200" dirty="0">
                <a:solidFill>
                  <a:srgbClr val="000000"/>
                </a:solidFill>
                <a:latin typeface="Calibri" pitchFamily="34" charset="0"/>
                <a:cs typeface="Calibri" pitchFamily="34" charset="0"/>
              </a:rPr>
              <a:t>Do you ensure you keep your hands and fingers away from pinch points?</a:t>
            </a:r>
          </a:p>
          <a:p>
            <a:pPr marL="342900" indent="-342900">
              <a:buFontTx/>
              <a:buAutoNum type="arabicPeriod"/>
            </a:pPr>
            <a:r>
              <a:rPr lang="en-US" sz="1200" dirty="0">
                <a:solidFill>
                  <a:srgbClr val="000000"/>
                </a:solidFill>
                <a:latin typeface="Calibri" pitchFamily="34" charset="0"/>
                <a:cs typeface="Calibri" pitchFamily="34" charset="0"/>
              </a:rPr>
              <a:t>Do you consider what could go wrong? </a:t>
            </a:r>
          </a:p>
          <a:p>
            <a:pPr marL="342900" indent="-342900">
              <a:buAutoNum type="arabicPeriod"/>
            </a:pPr>
            <a:r>
              <a:rPr lang="en-US" sz="1200" dirty="0">
                <a:solidFill>
                  <a:srgbClr val="000000"/>
                </a:solidFill>
                <a:latin typeface="Calibri" pitchFamily="34" charset="0"/>
                <a:cs typeface="Calibri" pitchFamily="34" charset="0"/>
              </a:rPr>
              <a:t>Do you ensure you are out of the “Line of fire”?</a:t>
            </a: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p:txBody>
      </p:sp>
      <p:sp>
        <p:nvSpPr>
          <p:cNvPr id="3073" name="Rectangle 1"/>
          <p:cNvSpPr>
            <a:spLocks noChangeArrowheads="1"/>
          </p:cNvSpPr>
          <p:nvPr/>
        </p:nvSpPr>
        <p:spPr bwMode="auto">
          <a:xfrm>
            <a:off x="152400" y="2401668"/>
            <a:ext cx="57150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1200" dirty="0">
                <a:latin typeface="Calibri" pitchFamily="34" charset="0"/>
              </a:rPr>
              <a:t>While Running in the hole 5'' drill pipe, the Floorman attempted to push the drill pipe into the elevator, his left hand was caught between the elevator handle and pipe resulting in a crush injury, fracturing his left thumb. </a:t>
            </a:r>
          </a:p>
        </p:txBody>
      </p:sp>
      <p:pic>
        <p:nvPicPr>
          <p:cNvPr id="23" name="Picture 22" descr="Slip _ fall.png"/>
          <p:cNvPicPr>
            <a:picLocks noChangeAspect="1"/>
          </p:cNvPicPr>
          <p:nvPr/>
        </p:nvPicPr>
        <p:blipFill>
          <a:blip r:embed="rId5" cstate="print"/>
          <a:stretch>
            <a:fillRect/>
          </a:stretch>
        </p:blipFill>
        <p:spPr>
          <a:xfrm>
            <a:off x="381000" y="761792"/>
            <a:ext cx="990600" cy="1102400"/>
          </a:xfrm>
          <a:prstGeom prst="rect">
            <a:avLst/>
          </a:prstGeom>
        </p:spPr>
      </p:pic>
      <p:sp>
        <p:nvSpPr>
          <p:cNvPr id="410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4102" name="Rectangle 6"/>
          <p:cNvSpPr>
            <a:spLocks noChangeArrowheads="1"/>
          </p:cNvSpPr>
          <p:nvPr/>
        </p:nvSpPr>
        <p:spPr bwMode="auto">
          <a:xfrm>
            <a:off x="-4572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4103" name="Rectangle 7"/>
          <p:cNvSpPr>
            <a:spLocks noChangeArrowheads="1"/>
          </p:cNvSpPr>
          <p:nvPr/>
        </p:nvSpPr>
        <p:spPr bwMode="auto">
          <a:xfrm>
            <a:off x="0" y="4695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pic>
        <p:nvPicPr>
          <p:cNvPr id="19" name="Picture 18" descr="DSC01689.jpg"/>
          <p:cNvPicPr>
            <a:picLocks noChangeAspect="1"/>
          </p:cNvPicPr>
          <p:nvPr/>
        </p:nvPicPr>
        <p:blipFill>
          <a:blip r:embed="rId6" cstate="print"/>
          <a:stretch>
            <a:fillRect/>
          </a:stretch>
        </p:blipFill>
        <p:spPr>
          <a:xfrm>
            <a:off x="6172199" y="1905000"/>
            <a:ext cx="2844801" cy="2133600"/>
          </a:xfrm>
          <a:prstGeom prst="rect">
            <a:avLst/>
          </a:prstGeom>
        </p:spPr>
      </p:pic>
      <p:sp>
        <p:nvSpPr>
          <p:cNvPr id="21" name="Explosion 2 20"/>
          <p:cNvSpPr/>
          <p:nvPr/>
        </p:nvSpPr>
        <p:spPr bwMode="auto">
          <a:xfrm>
            <a:off x="7620000" y="2819400"/>
            <a:ext cx="533400" cy="533400"/>
          </a:xfrm>
          <a:prstGeom prst="irregularSeal2">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Times New Roman" pitchFamily="18" charset="0"/>
            </a:endParaRPr>
          </a:p>
        </p:txBody>
      </p:sp>
      <p:sp>
        <p:nvSpPr>
          <p:cNvPr id="22" name="TextBox 21"/>
          <p:cNvSpPr txBox="1"/>
          <p:nvPr/>
        </p:nvSpPr>
        <p:spPr>
          <a:xfrm>
            <a:off x="6629400" y="4114800"/>
            <a:ext cx="2057400" cy="276999"/>
          </a:xfrm>
          <a:prstGeom prst="rect">
            <a:avLst/>
          </a:prstGeom>
          <a:noFill/>
          <a:ln>
            <a:solidFill>
              <a:schemeClr val="tx1"/>
            </a:solidFill>
          </a:ln>
        </p:spPr>
        <p:txBody>
          <a:bodyPr wrap="square" rtlCol="0">
            <a:spAutoFit/>
          </a:bodyPr>
          <a:lstStyle/>
          <a:p>
            <a:pPr algn="ctr"/>
            <a:r>
              <a:rPr lang="en-GB" sz="1200" dirty="0">
                <a:latin typeface="+mj-lt"/>
              </a:rPr>
              <a:t>Crush point</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91877</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85A2C37-5603-49A0-8955-123EC75F848E}"/>
</file>

<file path=customXml/itemProps2.xml><?xml version="1.0" encoding="utf-8"?>
<ds:datastoreItem xmlns:ds="http://schemas.openxmlformats.org/officeDocument/2006/customXml" ds:itemID="{3A5D88EA-5F43-417B-8A80-9407E5803871}">
  <ds:schemaRefs>
    <ds:schemaRef ds:uri="http://purl.org/dc/dcmitype/"/>
    <ds:schemaRef ds:uri="http://www.w3.org/XML/1998/namespace"/>
    <ds:schemaRef ds:uri="http://schemas.microsoft.com/sharepoint/v3/fields"/>
    <ds:schemaRef ds:uri="http://schemas.microsoft.com/sharepoint/v3"/>
    <ds:schemaRef ds:uri="http://purl.org/dc/terms/"/>
    <ds:schemaRef ds:uri="9d51eac6-a7d5-47f5-a119-63d146adb134"/>
    <ds:schemaRef ds:uri="http://purl.org/dc/elements/1.1/"/>
    <ds:schemaRef ds:uri="4880E4F8-4B7D-4BDD-91E3-E10D47036ECA"/>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4880e4f8-4b7d-4bdd-91e3-e10d47036eca"/>
  </ds:schemaRefs>
</ds:datastoreItem>
</file>

<file path=customXml/itemProps3.xml><?xml version="1.0" encoding="utf-8"?>
<ds:datastoreItem xmlns:ds="http://schemas.openxmlformats.org/officeDocument/2006/customXml" ds:itemID="{85FDC16C-F63C-417A-BF49-6BFDCAFEB5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7249</TotalTime>
  <Words>144</Words>
  <Application>Microsoft Office PowerPoint</Application>
  <PresentationFormat>On-screen Show (4:3)</PresentationFormat>
  <Paragraphs>28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829</cp:revision>
  <dcterms:created xsi:type="dcterms:W3CDTF">2001-05-03T06:07:08Z</dcterms:created>
  <dcterms:modified xsi:type="dcterms:W3CDTF">2024-04-21T06:23:15Z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