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7" r:id="rId2"/>
    <p:sldId id="27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B4E3-1F76-4E61-B254-1A7031AA599B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5988-80E2-4333-8473-6782ED1C01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02911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 contractors if they have the same issues based on the management or HSE-MS failings or shortfalls identified in the investigation. Pretend you have to audit other companies to see if they could have the same issues.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43012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225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1" y="236542"/>
            <a:ext cx="8364538" cy="607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1" name="Picture 3" descr="C:\Ruchi\Ruchi\PDO\2012\Corporate Identity\PDO ppt 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5060596" cy="31008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sz="1400" b="1" dirty="0">
                <a:solidFill>
                  <a:srgbClr val="333399"/>
                </a:solidFill>
                <a:latin typeface="+mj-lt"/>
              </a:rPr>
              <a:t>Date:</a:t>
            </a:r>
            <a:r>
              <a:rPr lang="en-US" sz="14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1400" b="1" dirty="0" smtClean="0">
                <a:solidFill>
                  <a:srgbClr val="333399"/>
                </a:solidFill>
                <a:latin typeface="+mj-lt"/>
              </a:rPr>
              <a:t>18.01.17	Incident </a:t>
            </a:r>
            <a:r>
              <a:rPr lang="en-US" sz="1400" b="1" dirty="0" smtClean="0">
                <a:solidFill>
                  <a:srgbClr val="333399"/>
                </a:solidFill>
                <a:latin typeface="+mj-lt"/>
              </a:rPr>
              <a:t>Type: LTI</a:t>
            </a:r>
            <a:endParaRPr lang="en-US" sz="1400" b="1" dirty="0">
              <a:solidFill>
                <a:srgbClr val="333399"/>
              </a:solidFill>
              <a:latin typeface="+mj-lt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What happened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marL="57150" indent="-3175" algn="just"/>
            <a:r>
              <a:rPr lang="en-US" sz="1200" dirty="0">
                <a:cs typeface="Arial" panose="020B0604020202020204" pitchFamily="34" charset="0"/>
              </a:rPr>
              <a:t>While two casing running company operators were making up 18.5/8’’ casing landing joint, a </a:t>
            </a:r>
            <a:r>
              <a:rPr lang="en-US" sz="1200" dirty="0" smtClean="0">
                <a:cs typeface="Arial" panose="020B0604020202020204" pitchFamily="34" charset="0"/>
              </a:rPr>
              <a:t>chiksan </a:t>
            </a:r>
            <a:r>
              <a:rPr lang="en-US" sz="1200" dirty="0">
                <a:cs typeface="Arial" panose="020B0604020202020204" pitchFamily="34" charset="0"/>
              </a:rPr>
              <a:t>swivel </a:t>
            </a:r>
            <a:r>
              <a:rPr lang="en-US" sz="1200" dirty="0" smtClean="0">
                <a:cs typeface="Arial" panose="020B0604020202020204" pitchFamily="34" charset="0"/>
              </a:rPr>
              <a:t>joint (24kg) </a:t>
            </a:r>
            <a:r>
              <a:rPr lang="en-US" sz="1200" dirty="0">
                <a:cs typeface="Arial" panose="020B0604020202020204" pitchFamily="34" charset="0"/>
              </a:rPr>
              <a:t>which was connected on top of the casing circulating head got unscrewed and fell </a:t>
            </a:r>
            <a:r>
              <a:rPr lang="en-US" sz="1200" dirty="0" smtClean="0">
                <a:cs typeface="Arial" panose="020B0604020202020204" pitchFamily="34" charset="0"/>
              </a:rPr>
              <a:t>from 13 meters in </a:t>
            </a:r>
            <a:r>
              <a:rPr lang="en-US" sz="1200" dirty="0">
                <a:cs typeface="Arial" panose="020B0604020202020204" pitchFamily="34" charset="0"/>
              </a:rPr>
              <a:t>between the two operators and hit on the right foot of one of the operators.</a:t>
            </a:r>
          </a:p>
          <a:p>
            <a:pPr marL="57150" indent="-3175" algn="just"/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+mj-lt"/>
              </a:rPr>
              <a:t>Your learning from this incident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</a:rPr>
              <a:t>..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marL="117475" indent="-117475">
              <a:buFont typeface="Arial" pitchFamily="34" charset="0"/>
              <a:buChar char="•"/>
            </a:pPr>
            <a:r>
              <a:rPr lang="en-US" sz="1200" dirty="0" smtClean="0">
                <a:latin typeface="+mj-lt"/>
                <a:cs typeface="Arial" panose="020B0604020202020204" pitchFamily="34" charset="0"/>
              </a:rPr>
              <a:t>Ensure that red zone compliance is strictly followed even during slower repetitive block movement activities </a:t>
            </a:r>
            <a:r>
              <a:rPr lang="en-US" sz="1200" dirty="0" err="1" smtClean="0">
                <a:latin typeface="+mj-lt"/>
                <a:cs typeface="Arial" panose="020B0604020202020204" pitchFamily="34" charset="0"/>
              </a:rPr>
              <a:t>ie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 casing running.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200" dirty="0" smtClean="0">
                <a:latin typeface="+mj-lt"/>
                <a:cs typeface="Arial" panose="020B0604020202020204" pitchFamily="34" charset="0"/>
              </a:rPr>
              <a:t>Ensure clearance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between TDS and the circulating head swivel, longer TDS links / bails for casing jobs to be used.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200" dirty="0" smtClean="0">
                <a:latin typeface="+mj-lt"/>
                <a:cs typeface="Arial" panose="020B0604020202020204" pitchFamily="34" charset="0"/>
              </a:rPr>
              <a:t>Wherever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any object can potentially Drop from height, it must have a secondary retention. 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304800" y="4876800"/>
            <a:ext cx="4632960" cy="33855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-114300" algn="ctr">
              <a:defRPr/>
            </a:pPr>
            <a:r>
              <a:rPr lang="en-US" altLang="en-US" sz="16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Always use secondary </a:t>
            </a:r>
            <a:r>
              <a:rPr lang="en-US" altLang="en-US" sz="1600" b="1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retention </a:t>
            </a:r>
            <a:endParaRPr lang="en-US" altLang="en-US" sz="1600" b="1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63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615DE-AE29-4DBE-9167-7BEF3C40510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796" y="841220"/>
            <a:ext cx="3518607" cy="2518721"/>
          </a:xfrm>
          <a:prstGeom prst="rect">
            <a:avLst/>
          </a:prstGeom>
          <a:ln>
            <a:noFill/>
          </a:ln>
        </p:spPr>
      </p:pic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8534400" y="2895600"/>
            <a:ext cx="260350" cy="3921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/>
          <a:srcRect l="40044" t="21875" r="19546" b="16667"/>
          <a:stretch/>
        </p:blipFill>
        <p:spPr>
          <a:xfrm>
            <a:off x="5715000" y="3856834"/>
            <a:ext cx="3200400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8686800" y="5867400"/>
            <a:ext cx="2286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47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351838" cy="23391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As a learning from this incident and to ensure continual improvement all contract managers must review their HSE HEMP against the questions asked below        </a:t>
            </a:r>
          </a:p>
          <a:p>
            <a:pPr marL="342900" indent="-342900"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        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333399"/>
                </a:solidFill>
                <a:latin typeface="+mj-lt"/>
                <a:ea typeface="Tahoma" pitchFamily="34" charset="0"/>
                <a:cs typeface="Tahoma" pitchFamily="34" charset="0"/>
              </a:rPr>
              <a:t>Confirm the following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Tahoma" pitchFamily="34" charset="0"/>
                <a:cs typeface="Tahoma" pitchFamily="34" charset="0"/>
              </a:rPr>
              <a:t>: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00FF"/>
                </a:solidFill>
                <a:sym typeface="Wingdings" pitchFamily="2" charset="2"/>
              </a:rPr>
              <a:t> Are you using the right equipment and tools to eliminate the risks and hazards?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00FF"/>
                </a:solidFill>
                <a:sym typeface="Wingdings" pitchFamily="2" charset="2"/>
              </a:rPr>
              <a:t> Are you installing secondary retention to all items which can potentially DROP?</a:t>
            </a:r>
            <a:endParaRPr lang="en-US" sz="1400" dirty="0">
              <a:solidFill>
                <a:srgbClr val="0000FF"/>
              </a:solidFill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400" dirty="0">
                <a:solidFill>
                  <a:srgbClr val="0000FF"/>
                </a:solidFill>
                <a:sym typeface="Wingdings" pitchFamily="2" charset="2"/>
              </a:rPr>
              <a:t>Are you learning from Previous </a:t>
            </a:r>
            <a:r>
              <a:rPr lang="en-US" sz="1400" dirty="0" smtClean="0">
                <a:solidFill>
                  <a:srgbClr val="0000FF"/>
                </a:solidFill>
                <a:sym typeface="Wingdings" pitchFamily="2" charset="2"/>
              </a:rPr>
              <a:t>incidents and sharing with the crew?</a:t>
            </a:r>
            <a:endParaRPr lang="en-US" sz="1400" dirty="0">
              <a:solidFill>
                <a:srgbClr val="0000FF"/>
              </a:solidFill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00FF"/>
                </a:solidFill>
                <a:sym typeface="Wingdings" pitchFamily="2" charset="2"/>
              </a:rPr>
              <a:t> Are you intervening at the right time to STOP unsafe behaviors?</a:t>
            </a:r>
            <a:endParaRPr lang="en-US" sz="1400" dirty="0">
              <a:solidFill>
                <a:srgbClr val="0000FF"/>
              </a:solidFill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00FF"/>
                </a:solidFill>
                <a:sym typeface="Wingdings" pitchFamily="2" charset="2"/>
              </a:rPr>
              <a:t>Are you ensuring that employees are following procedures?</a:t>
            </a:r>
            <a:endParaRPr lang="en-US" sz="1400" dirty="0">
              <a:solidFill>
                <a:srgbClr val="0000FF"/>
              </a:solidFill>
              <a:sym typeface="Wingdings" pitchFamily="2" charset="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8B89D-F213-4B22-83B0-682ADC9DB0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52400" y="802524"/>
            <a:ext cx="891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1400" b="1" dirty="0" smtClean="0">
                <a:solidFill>
                  <a:srgbClr val="333399"/>
                </a:solidFill>
                <a:latin typeface="+mj-lt"/>
                <a:ea typeface="Tahoma" pitchFamily="34" charset="0"/>
                <a:cs typeface="Tahoma" pitchFamily="34" charset="0"/>
              </a:rPr>
              <a:t>Date:</a:t>
            </a:r>
            <a:r>
              <a:rPr lang="en-US" sz="1400" b="1" dirty="0" smtClean="0">
                <a:solidFill>
                  <a:srgbClr val="333399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smtClean="0">
                <a:solidFill>
                  <a:srgbClr val="333399"/>
                </a:solidFill>
                <a:latin typeface="+mj-lt"/>
                <a:ea typeface="Tahoma" pitchFamily="34" charset="0"/>
                <a:cs typeface="Tahoma" pitchFamily="34" charset="0"/>
              </a:rPr>
              <a:t>18.01.17	Incident </a:t>
            </a:r>
            <a:r>
              <a:rPr lang="en-US" sz="1400" b="1" dirty="0" smtClean="0">
                <a:solidFill>
                  <a:srgbClr val="333399"/>
                </a:solidFill>
                <a:latin typeface="+mj-lt"/>
                <a:ea typeface="Tahoma" pitchFamily="34" charset="0"/>
                <a:cs typeface="Tahoma" pitchFamily="34" charset="0"/>
              </a:rPr>
              <a:t>Type: LTI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91881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408D7E9-BE71-4524-83F3-4D521E37BC76}"/>
</file>

<file path=customXml/itemProps2.xml><?xml version="1.0" encoding="utf-8"?>
<ds:datastoreItem xmlns:ds="http://schemas.openxmlformats.org/officeDocument/2006/customXml" ds:itemID="{15AFB9CC-15EA-4AAC-BCC8-76224882DE6D}"/>
</file>

<file path=customXml/itemProps3.xml><?xml version="1.0" encoding="utf-8"?>
<ds:datastoreItem xmlns:ds="http://schemas.openxmlformats.org/officeDocument/2006/customXml" ds:itemID="{299E32E8-CA3E-4E60-95F8-C8A370EA379C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174</Words>
  <Application>Microsoft Office PowerPoint</Application>
  <PresentationFormat>On-screen Show (4:3)</PresentationFormat>
  <Paragraphs>29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Slide 1</vt:lpstr>
      <vt:lpstr>Slide 2</vt:lpstr>
    </vt:vector>
  </TitlesOfParts>
  <Company>PDO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mu53653</cp:lastModifiedBy>
  <cp:revision>26</cp:revision>
  <dcterms:created xsi:type="dcterms:W3CDTF">2016-03-28T05:48:29Z</dcterms:created>
  <dcterms:modified xsi:type="dcterms:W3CDTF">2017-07-05T04:03:58Z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