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5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206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8950" indent="-28036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1462" indent="-22429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0046" indent="-22429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8631" indent="-22429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7216" indent="-22429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5799" indent="-22429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64385" indent="-22429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2969" indent="-22429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18097C-074F-4D0A-A42F-A18EF1A21872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4061360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751776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04800" y="1223307"/>
            <a:ext cx="5003326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4300" indent="-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US" altLang="en-US" sz="16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What </a:t>
            </a:r>
            <a:r>
              <a:rPr lang="en-US" altLang="en-US" sz="1600" b="1" dirty="0">
                <a:solidFill>
                  <a:srgbClr val="FF0000"/>
                </a:solidFill>
                <a:latin typeface="Tahoma" panose="020B0604030504040204" pitchFamily="34" charset="0"/>
              </a:rPr>
              <a:t>happened?</a:t>
            </a:r>
            <a:endParaRPr lang="en-US" altLang="en-US" sz="1600" dirty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marL="0" indent="0" eaLnBrk="1" hangingPunct="1"/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While </a:t>
            </a:r>
            <a:r>
              <a:rPr lang="en-US" altLang="en-US" sz="1400" dirty="0">
                <a:solidFill>
                  <a:srgbClr val="000000"/>
                </a:solidFill>
                <a:latin typeface="+mn-lt"/>
              </a:rPr>
              <a:t>moving the reinforcement frame work </a:t>
            </a: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piping (RTP) , </a:t>
            </a:r>
            <a:r>
              <a:rPr lang="en-US" altLang="en-US" sz="1400" dirty="0">
                <a:solidFill>
                  <a:srgbClr val="000000"/>
                </a:solidFill>
                <a:latin typeface="+mn-lt"/>
              </a:rPr>
              <a:t>the pipeline was pulled by </a:t>
            </a: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a mechanical </a:t>
            </a:r>
            <a:r>
              <a:rPr lang="en-US" altLang="en-US" sz="1400" dirty="0">
                <a:solidFill>
                  <a:srgbClr val="000000"/>
                </a:solidFill>
                <a:latin typeface="+mn-lt"/>
              </a:rPr>
              <a:t>shovel which resulted in the pipeline hitting a helper resulting in a fracture to his lower right leg.</a:t>
            </a:r>
          </a:p>
          <a:p>
            <a:pPr eaLnBrk="1" hangingPunct="1"/>
            <a:endParaRPr lang="en-US" altLang="en-US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altLang="en-US" sz="1600" b="1" dirty="0" smtClean="0">
              <a:solidFill>
                <a:srgbClr val="333399"/>
              </a:solidFill>
              <a:latin typeface="Tahoma" panose="020B0604030504040204" pitchFamily="34" charset="0"/>
            </a:endParaRPr>
          </a:p>
          <a:p>
            <a:pPr algn="just"/>
            <a:endParaRPr lang="en-US" altLang="en-US" sz="1600" b="1" dirty="0">
              <a:solidFill>
                <a:srgbClr val="333399"/>
              </a:solidFill>
              <a:latin typeface="Tahoma" panose="020B0604030504040204" pitchFamily="34" charset="0"/>
            </a:endParaRPr>
          </a:p>
          <a:p>
            <a:pPr algn="just"/>
            <a:r>
              <a:rPr lang="en-US" alt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alt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algn="just"/>
            <a:endParaRPr lang="en-US" altLang="en-US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Do not stand in the “line of fire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”.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Always </a:t>
            </a:r>
            <a:r>
              <a:rPr lang="en-US" altLang="en-US" sz="1400" dirty="0">
                <a:solidFill>
                  <a:srgbClr val="000000"/>
                </a:solidFill>
                <a:latin typeface="+mn-lt"/>
              </a:rPr>
              <a:t>use the right equipment for the </a:t>
            </a: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task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Intervene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if you see unsafe acts or conditions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.</a:t>
            </a:r>
            <a:endParaRPr lang="en-US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sz="6000" dirty="0">
              <a:solidFill>
                <a:srgbClr val="FF0000"/>
              </a:solidFill>
              <a:sym typeface="Webdings" panose="05030102010509060703" pitchFamily="18" charset="2"/>
            </a:endParaRPr>
          </a:p>
        </p:txBody>
      </p:sp>
      <p:sp>
        <p:nvSpPr>
          <p:cNvPr id="25604" name="TextBox 16"/>
          <p:cNvSpPr txBox="1">
            <a:spLocks noChangeArrowheads="1"/>
          </p:cNvSpPr>
          <p:nvPr/>
        </p:nvSpPr>
        <p:spPr bwMode="auto">
          <a:xfrm>
            <a:off x="304800" y="4876800"/>
            <a:ext cx="5181600" cy="338554"/>
          </a:xfrm>
          <a:prstGeom prst="rect">
            <a:avLst/>
          </a:prstGeom>
          <a:solidFill>
            <a:srgbClr val="0000FF"/>
          </a:solidFill>
          <a:ln w="38100"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indent="-114300" algn="ctr">
              <a:defRPr/>
            </a:pPr>
            <a:r>
              <a:rPr lang="en-US" altLang="en-US" sz="160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Always use the right equipment for the task !!!!</a:t>
            </a:r>
            <a:endParaRPr lang="en-US" altLang="en-US" sz="160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what was </a:t>
            </a:r>
            <a:r>
              <a:rPr lang="en-US" dirty="0" err="1" smtClean="0">
                <a:latin typeface="+mj-lt"/>
              </a:rPr>
              <a:t>dne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wrong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how it should be done right</a:t>
            </a:r>
          </a:p>
        </p:txBody>
      </p:sp>
      <p:sp>
        <p:nvSpPr>
          <p:cNvPr id="25607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C13830-CD4F-4257-A7C7-035CA5418990}" type="slidenum">
              <a:rPr lang="en-US" altLang="en-US" sz="1400"/>
              <a:pPr/>
              <a:t>1</a:t>
            </a:fld>
            <a:endParaRPr lang="en-US" altLang="en-US" sz="140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3" name="Picture 12" descr="Incident notificat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1066799"/>
            <a:ext cx="3352800" cy="2296009"/>
          </a:xfrm>
          <a:prstGeom prst="rect">
            <a:avLst/>
          </a:prstGeom>
        </p:spPr>
      </p:pic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534400" y="2743200"/>
            <a:ext cx="381000" cy="533400"/>
            <a:chOff x="3504" y="544"/>
            <a:chExt cx="2287" cy="1855"/>
          </a:xfrm>
        </p:grpSpPr>
        <p:sp>
          <p:nvSpPr>
            <p:cNvPr id="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581400"/>
            <a:ext cx="3429000" cy="2286000"/>
          </a:xfrm>
          <a:prstGeom prst="rect">
            <a:avLst/>
          </a:prstGeom>
        </p:spPr>
      </p:pic>
      <p:sp>
        <p:nvSpPr>
          <p:cNvPr id="25610" name="Freeform 132"/>
          <p:cNvSpPr>
            <a:spLocks/>
          </p:cNvSpPr>
          <p:nvPr/>
        </p:nvSpPr>
        <p:spPr bwMode="auto">
          <a:xfrm>
            <a:off x="8534400" y="5410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247650" y="809383"/>
            <a:ext cx="53149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altLang="en-US" sz="1400" b="1" dirty="0" smtClean="0">
                <a:solidFill>
                  <a:srgbClr val="333399"/>
                </a:solidFill>
                <a:latin typeface="+mj-lt"/>
              </a:rPr>
              <a:t>17.01.17	 Incident Type: LTI </a:t>
            </a:r>
            <a:endParaRPr lang="en-US" altLang="en-US" sz="1400" b="1" dirty="0">
              <a:solidFill>
                <a:srgbClr val="333399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686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33910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alt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alt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6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Is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there a system in place to monitor compliance with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PTW system? </a:t>
            </a:r>
            <a:endParaRPr lang="en-US" sz="1400" dirty="0">
              <a:solidFill>
                <a:srgbClr val="0000FF"/>
              </a:solidFill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Does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your HEMP cover all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activities ?</a:t>
            </a:r>
            <a:endParaRPr lang="en-US" sz="1400" dirty="0">
              <a:solidFill>
                <a:srgbClr val="0000FF"/>
              </a:solidFill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you ensure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your TBT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covers all associated hazards for the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activity</a:t>
            </a:r>
            <a:endParaRPr lang="en-US" sz="1400" dirty="0">
              <a:solidFill>
                <a:srgbClr val="0000FF"/>
              </a:solidFill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Is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your team empowered to stop unsafe act/condition?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you have the right recourses to obtain the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task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28600" y="866001"/>
            <a:ext cx="53149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</a:t>
            </a: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: </a:t>
            </a:r>
            <a:r>
              <a:rPr lang="en-US" altLang="en-US" sz="1400" b="1" dirty="0" smtClean="0">
                <a:solidFill>
                  <a:srgbClr val="333399"/>
                </a:solidFill>
                <a:latin typeface="+mj-lt"/>
              </a:rPr>
              <a:t>17.01.17</a:t>
            </a:r>
            <a:r>
              <a:rPr lang="en-US" altLang="en-US" sz="1400" b="1" dirty="0" smtClean="0">
                <a:solidFill>
                  <a:srgbClr val="333399"/>
                </a:solidFill>
                <a:latin typeface="+mj-lt"/>
              </a:rPr>
              <a:t>	</a:t>
            </a:r>
            <a:r>
              <a:rPr lang="en-US" altLang="en-US" sz="1400" b="1" dirty="0" smtClean="0">
                <a:solidFill>
                  <a:srgbClr val="333399"/>
                </a:solidFill>
                <a:latin typeface="+mj-lt"/>
              </a:rPr>
              <a:t>Incident </a:t>
            </a:r>
            <a:r>
              <a:rPr lang="en-US" altLang="en-US" sz="1400" b="1" dirty="0" smtClean="0">
                <a:solidFill>
                  <a:srgbClr val="333399"/>
                </a:solidFill>
                <a:latin typeface="+mj-lt"/>
              </a:rPr>
              <a:t>Type: LTI </a:t>
            </a:r>
            <a:endParaRPr lang="en-US" altLang="en-US" sz="14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91880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ECCAC73-A950-4F4A-A15C-26E6AF940D69}"/>
</file>

<file path=customXml/itemProps2.xml><?xml version="1.0" encoding="utf-8"?>
<ds:datastoreItem xmlns:ds="http://schemas.openxmlformats.org/officeDocument/2006/customXml" ds:itemID="{F31C34C0-79B9-4C16-B736-C09588A2E6BB}"/>
</file>

<file path=customXml/itemProps3.xml><?xml version="1.0" encoding="utf-8"?>
<ds:datastoreItem xmlns:ds="http://schemas.openxmlformats.org/officeDocument/2006/customXml" ds:itemID="{CDA5A907-5092-4E55-9B93-75B04D3EEBED}"/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251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mu53653</cp:lastModifiedBy>
  <cp:revision>26</cp:revision>
  <dcterms:created xsi:type="dcterms:W3CDTF">2016-03-28T05:48:29Z</dcterms:created>
  <dcterms:modified xsi:type="dcterms:W3CDTF">2017-07-05T03:59:04Z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