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Masters/slideMaster1.xml" ContentType="application/vnd.openxmlformats-officedocument.presentationml.slideMaster+xml"/>
  <Override PartName="/ppt/notesSlides/notesSlide2.xml" ContentType="application/vnd.openxmlformats-officedocument.presentationml.notesSlide+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5.xml" ContentType="application/vnd.openxmlformats-officedocument.presentationml.slideLayout+xml"/>
  <Override PartName="/ppt/slideLayouts/slideLayout14.xml" ContentType="application/vnd.openxmlformats-officedocument.presentationml.slideLayout+xml"/>
  <Override PartName="/ppt/notesSlides/notesSlide1.xml" ContentType="application/vnd.openxmlformats-officedocument.presentationml.notesSlide+xml"/>
  <Override PartName="/ppt/slideLayouts/slideLayout13.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12.xml" ContentType="application/vnd.openxmlformats-officedocument.presentationml.slideLayout+xml"/>
  <Override PartName="/ppt/theme/theme1.xml" ContentType="application/vnd.openxmlformats-officedocument.theme+xml"/>
  <Override PartName="/ppt/theme/theme2.xml" ContentType="application/vnd.openxmlformats-officedocument.theme+xml"/>
  <Override PartName="/ppt/notesMasters/notesMaster1.xml" ContentType="application/vnd.openxmlformats-officedocument.presentationml.notesMaster+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
  </p:notesMasterIdLst>
  <p:sldIdLst>
    <p:sldId id="273" r:id="rId2"/>
    <p:sldId id="274" r:id="rId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9" d="100"/>
          <a:sy n="109" d="100"/>
        </p:scale>
        <p:origin x="-1722"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11" Type="http://schemas.openxmlformats.org/officeDocument/2006/relationships/customXml" Target="../customXml/item3.xml"/><Relationship Id="rId5" Type="http://schemas.openxmlformats.org/officeDocument/2006/relationships/presProps" Target="presProps.xml"/><Relationship Id="rId10" Type="http://schemas.openxmlformats.org/officeDocument/2006/relationships/customXml" Target="../customXml/item2.xml"/><Relationship Id="rId4" Type="http://schemas.openxmlformats.org/officeDocument/2006/relationships/notesMaster" Target="notesMasters/notesMaster1.xml"/><Relationship Id="rId9" Type="http://schemas.openxmlformats.org/officeDocument/2006/relationships/customXml" Target="../customXml/item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8A1B4E3-1F76-4E61-B254-1A7031AA599B}" type="datetimeFigureOut">
              <a:rPr lang="en-US" smtClean="0"/>
              <a:pPr/>
              <a:t>05/07/2017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2D55988-80E2-4333-8473-6782ED1C0131}"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a:ln/>
        </p:spPr>
        <p:txBody>
          <a:bodyPr/>
          <a:lstStyle/>
          <a:p>
            <a:endParaRPr lang="en-US" smtClean="0"/>
          </a:p>
        </p:txBody>
      </p:sp>
      <p:sp>
        <p:nvSpPr>
          <p:cNvPr id="51204" name="Slide Number Placeholder 3"/>
          <p:cNvSpPr>
            <a:spLocks noGrp="1"/>
          </p:cNvSpPr>
          <p:nvPr>
            <p:ph type="sldNum" sz="quarter" idx="5"/>
          </p:nvPr>
        </p:nvSpPr>
        <p:spPr>
          <a:noFill/>
        </p:spPr>
        <p:txBody>
          <a:bodyPr/>
          <a:lstStyle/>
          <a:p>
            <a:fld id="{D5138CA7-92E6-41FD-A1B7-5ABDE6F17714}" type="slidenum">
              <a:rPr lang="en-US" smtClean="0"/>
              <a:pPr/>
              <a:t>1</a:t>
            </a:fld>
            <a:endParaRPr lang="en-US" smtClean="0"/>
          </a:p>
        </p:txBody>
      </p:sp>
    </p:spTree>
    <p:extLst>
      <p:ext uri="{BB962C8B-B14F-4D97-AF65-F5344CB8AC3E}">
        <p14:creationId xmlns="" xmlns:p14="http://schemas.microsoft.com/office/powerpoint/2010/main" val="24096638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ln/>
        </p:spPr>
      </p:sp>
      <p:sp>
        <p:nvSpPr>
          <p:cNvPr id="52227" name="Notes Placeholder 2"/>
          <p:cNvSpPr>
            <a:spLocks noGrp="1"/>
          </p:cNvSpPr>
          <p:nvPr>
            <p:ph type="body" idx="1"/>
          </p:nvPr>
        </p:nvSpPr>
        <p:spPr>
          <a:noFill/>
          <a:ln/>
        </p:spPr>
        <p:txBody>
          <a:bodyPr/>
          <a:lstStyle/>
          <a:p>
            <a:r>
              <a:rPr lang="en-US" smtClean="0">
                <a:solidFill>
                  <a:srgbClr val="0033CC"/>
                </a:solidFill>
                <a:latin typeface="Arial" charset="0"/>
                <a:cs typeface="Arial" charset="0"/>
                <a:sym typeface="Wingdings" pitchFamily="2" charset="2"/>
              </a:rPr>
              <a:t>Make a list of closed questions (only ‘yes’ or ‘no’ as an answer) to ask other contractors if they have the same issues based on the management or HSE-MS failings or shortfalls identified in the investigation. Pretend you have to audit other companies to see if they could have the same issues.</a:t>
            </a:r>
            <a:endParaRPr lang="en-US" smtClean="0">
              <a:latin typeface="Arial" charset="0"/>
              <a:cs typeface="Arial" charset="0"/>
            </a:endParaRPr>
          </a:p>
        </p:txBody>
      </p:sp>
      <p:sp>
        <p:nvSpPr>
          <p:cNvPr id="52228" name="Slide Number Placeholder 3"/>
          <p:cNvSpPr>
            <a:spLocks noGrp="1"/>
          </p:cNvSpPr>
          <p:nvPr>
            <p:ph type="sldNum" sz="quarter" idx="5"/>
          </p:nvPr>
        </p:nvSpPr>
        <p:spPr>
          <a:noFill/>
        </p:spPr>
        <p:txBody>
          <a:bodyPr/>
          <a:lstStyle/>
          <a:p>
            <a:fld id="{E6B2BACC-5893-4478-93DA-688A131F8366}" type="slidenum">
              <a:rPr lang="en-US" smtClean="0"/>
              <a:pPr/>
              <a:t>2</a:t>
            </a:fld>
            <a:endParaRPr lang="en-US" smtClean="0"/>
          </a:p>
        </p:txBody>
      </p:sp>
    </p:spTree>
    <p:extLst>
      <p:ext uri="{BB962C8B-B14F-4D97-AF65-F5344CB8AC3E}">
        <p14:creationId xmlns="" xmlns:p14="http://schemas.microsoft.com/office/powerpoint/2010/main" val="30383788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A7F0857-E928-469E-BFE6-24CB53BD6AF5}" type="datetimeFigureOut">
              <a:rPr lang="en-US" smtClean="0"/>
              <a:pPr/>
              <a:t>05/07/2017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p14="http://schemas.microsoft.com/office/powerpoint/2010/main" xmlns="" val="19174244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7F0857-E928-469E-BFE6-24CB53BD6AF5}" type="datetimeFigureOut">
              <a:rPr lang="en-US" smtClean="0"/>
              <a:pPr/>
              <a:t>05/07/2017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p14="http://schemas.microsoft.com/office/powerpoint/2010/main" xmlns="" val="37581574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7F0857-E928-469E-BFE6-24CB53BD6AF5}" type="datetimeFigureOut">
              <a:rPr lang="en-US" smtClean="0"/>
              <a:pPr/>
              <a:t>05/07/2017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p14="http://schemas.microsoft.com/office/powerpoint/2010/main" xmlns="" val="91225280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4" name="Rectangle 3"/>
          <p:cNvSpPr/>
          <p:nvPr/>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algn="l">
              <a:defRPr/>
            </a:pPr>
            <a:endParaRPr lang="en-US" dirty="0">
              <a:solidFill>
                <a:srgbClr val="000000"/>
              </a:solidFill>
              <a:cs typeface="+mn-cs"/>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Rectangle 4"/>
          <p:cNvSpPr>
            <a:spLocks noGrp="1" noChangeArrowheads="1"/>
          </p:cNvSpPr>
          <p:nvPr>
            <p:ph type="dt" sz="half" idx="10"/>
          </p:nvPr>
        </p:nvSpPr>
        <p:spPr/>
        <p:txBody>
          <a:bodyPr/>
          <a:lstStyle>
            <a:lvl1pPr>
              <a:defRPr/>
            </a:lvl1pPr>
          </a:lstStyle>
          <a:p>
            <a:fld id="{CA7F0857-E928-469E-BFE6-24CB53BD6AF5}" type="datetimeFigureOut">
              <a:rPr lang="en-US" smtClean="0"/>
              <a:pPr/>
              <a:t>05/07/2017</a:t>
            </a:fld>
            <a:endParaRPr lang="en-US"/>
          </a:p>
        </p:txBody>
      </p:sp>
      <p:sp>
        <p:nvSpPr>
          <p:cNvPr id="6" name="Rectangle 5"/>
          <p:cNvSpPr>
            <a:spLocks noGrp="1" noChangeArrowheads="1"/>
          </p:cNvSpPr>
          <p:nvPr>
            <p:ph type="ftr" sz="quarter" idx="11"/>
          </p:nvPr>
        </p:nvSpPr>
        <p:spPr/>
        <p:txBody>
          <a:bodyPr/>
          <a:lstStyle>
            <a:lvl1pPr>
              <a:defRPr/>
            </a:lvl1pPr>
          </a:lstStyle>
          <a:p>
            <a:endParaRPr lang="en-US"/>
          </a:p>
        </p:txBody>
      </p:sp>
      <p:sp>
        <p:nvSpPr>
          <p:cNvPr id="7" name="Rectangle 6"/>
          <p:cNvSpPr>
            <a:spLocks noGrp="1" noChangeArrowheads="1"/>
          </p:cNvSpPr>
          <p:nvPr>
            <p:ph type="sldNum" sz="quarter" idx="12"/>
          </p:nvPr>
        </p:nvSpPr>
        <p:spPr/>
        <p:txBody>
          <a:bodyPr/>
          <a:lstStyle>
            <a:lvl1pPr algn="ctr">
              <a:defRPr/>
            </a:lvl1pPr>
          </a:lstStyle>
          <a:p>
            <a:fld id="{76350295-2E69-4E2A-99BD-44AD42153746}" type="slidenum">
              <a:rPr lang="en-US" smtClean="0"/>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itle and Table">
    <p:spTree>
      <p:nvGrpSpPr>
        <p:cNvPr id="1" name=""/>
        <p:cNvGrpSpPr/>
        <p:nvPr/>
      </p:nvGrpSpPr>
      <p:grpSpPr>
        <a:xfrm>
          <a:off x="0" y="0"/>
          <a:ext cx="0" cy="0"/>
          <a:chOff x="0" y="0"/>
          <a:chExt cx="0" cy="0"/>
        </a:xfrm>
      </p:grpSpPr>
      <p:sp>
        <p:nvSpPr>
          <p:cNvPr id="3" name="Table Placeholder 2"/>
          <p:cNvSpPr>
            <a:spLocks noGrp="1"/>
          </p:cNvSpPr>
          <p:nvPr>
            <p:ph type="tbl" idx="1"/>
          </p:nvPr>
        </p:nvSpPr>
        <p:spPr>
          <a:xfrm>
            <a:off x="685800" y="1981200"/>
            <a:ext cx="7772400" cy="4114800"/>
          </a:xfrm>
        </p:spPr>
        <p:txBody>
          <a:bodyPr/>
          <a:lstStyle/>
          <a:p>
            <a:pPr lvl="0"/>
            <a:r>
              <a:rPr lang="en-US" noProof="0" smtClean="0"/>
              <a:t>Click icon to add table</a:t>
            </a:r>
            <a:endParaRPr lang="en-US" noProof="0" dirty="0" smtClean="0"/>
          </a:p>
        </p:txBody>
      </p:sp>
      <p:sp>
        <p:nvSpPr>
          <p:cNvPr id="4" name="Rectangle 4"/>
          <p:cNvSpPr>
            <a:spLocks noGrp="1" noChangeArrowheads="1"/>
          </p:cNvSpPr>
          <p:nvPr>
            <p:ph type="dt" sz="half" idx="10"/>
          </p:nvPr>
        </p:nvSpPr>
        <p:spPr/>
        <p:txBody>
          <a:bodyPr/>
          <a:lstStyle>
            <a:lvl1pPr>
              <a:defRPr/>
            </a:lvl1pPr>
          </a:lstStyle>
          <a:p>
            <a:fld id="{CA7F0857-E928-469E-BFE6-24CB53BD6AF5}" type="datetimeFigureOut">
              <a:rPr lang="en-US" smtClean="0"/>
              <a:pPr/>
              <a:t>05/07/2017</a:t>
            </a:fld>
            <a:endParaRPr lang="en-US"/>
          </a:p>
        </p:txBody>
      </p:sp>
      <p:sp>
        <p:nvSpPr>
          <p:cNvPr id="5" name="Rectangle 5"/>
          <p:cNvSpPr>
            <a:spLocks noGrp="1" noChangeArrowheads="1"/>
          </p:cNvSpPr>
          <p:nvPr>
            <p:ph type="ftr" sz="quarter" idx="11"/>
          </p:nvPr>
        </p:nvSpPr>
        <p:spPr/>
        <p:txBody>
          <a:bodyPr/>
          <a:lstStyle>
            <a:lvl1pPr>
              <a:defRPr/>
            </a:lvl1pPr>
          </a:lstStyle>
          <a:p>
            <a:endParaRPr lang="en-US"/>
          </a:p>
        </p:txBody>
      </p:sp>
      <p:sp>
        <p:nvSpPr>
          <p:cNvPr id="6" name="Rectangle 6"/>
          <p:cNvSpPr>
            <a:spLocks noGrp="1" noChangeArrowheads="1"/>
          </p:cNvSpPr>
          <p:nvPr>
            <p:ph type="sldNum" sz="quarter" idx="12"/>
          </p:nvPr>
        </p:nvSpPr>
        <p:spPr/>
        <p:txBody>
          <a:bodyPr/>
          <a:lstStyle>
            <a:lvl1pPr algn="ctr">
              <a:defRPr/>
            </a:lvl1pPr>
          </a:lstStyle>
          <a:p>
            <a:fld id="{76350295-2E69-4E2A-99BD-44AD42153746}"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cSld name="13_Title and Content">
    <p:spTree>
      <p:nvGrpSpPr>
        <p:cNvPr id="1" name=""/>
        <p:cNvGrpSpPr/>
        <p:nvPr/>
      </p:nvGrpSpPr>
      <p:grpSpPr>
        <a:xfrm>
          <a:off x="0" y="0"/>
          <a:ext cx="0" cy="0"/>
          <a:chOff x="0" y="0"/>
          <a:chExt cx="0" cy="0"/>
        </a:xfrm>
      </p:grpSpPr>
      <p:sp>
        <p:nvSpPr>
          <p:cNvPr id="4" name="Rectangle 3"/>
          <p:cNvSpPr/>
          <p:nvPr/>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eaLnBrk="0" fontAlgn="base" hangingPunct="0">
              <a:spcBef>
                <a:spcPct val="0"/>
              </a:spcBef>
              <a:spcAft>
                <a:spcPct val="0"/>
              </a:spcAft>
              <a:defRPr/>
            </a:pPr>
            <a:endParaRPr lang="en-US" sz="2400">
              <a:solidFill>
                <a:srgbClr val="000000"/>
              </a:solidFill>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Date Placeholder 5"/>
          <p:cNvSpPr>
            <a:spLocks noGrp="1" noChangeArrowheads="1"/>
          </p:cNvSpPr>
          <p:nvPr>
            <p:ph type="dt" sz="half" idx="10"/>
          </p:nvPr>
        </p:nvSpPr>
        <p:spPr>
          <a:xfrm>
            <a:off x="457200" y="6356350"/>
            <a:ext cx="2133600" cy="365125"/>
          </a:xfrm>
          <a:prstGeom prst="rect">
            <a:avLst/>
          </a:prstGeom>
        </p:spPr>
        <p:txBody>
          <a:bodyPr/>
          <a:lstStyle>
            <a:lvl1pPr>
              <a:defRPr/>
            </a:lvl1pPr>
          </a:lstStyle>
          <a:p>
            <a:fld id="{CA7F0857-E928-469E-BFE6-24CB53BD6AF5}" type="datetimeFigureOut">
              <a:rPr lang="en-US" smtClean="0"/>
              <a:pPr/>
              <a:t>05/07/2017</a:t>
            </a:fld>
            <a:endParaRPr lang="en-US"/>
          </a:p>
        </p:txBody>
      </p:sp>
      <p:sp>
        <p:nvSpPr>
          <p:cNvPr id="7" name="Rectangle 6"/>
          <p:cNvSpPr>
            <a:spLocks noGrp="1" noChangeArrowheads="1"/>
          </p:cNvSpPr>
          <p:nvPr>
            <p:ph type="ftr" sz="quarter" idx="11"/>
          </p:nvPr>
        </p:nvSpPr>
        <p:spPr/>
        <p:txBody>
          <a:bodyPr/>
          <a:lstStyle>
            <a:lvl1pPr>
              <a:defRPr/>
            </a:lvl1pPr>
          </a:lstStyle>
          <a:p>
            <a:endParaRPr lang="en-US"/>
          </a:p>
        </p:txBody>
      </p:sp>
      <p:sp>
        <p:nvSpPr>
          <p:cNvPr id="8" name="Rectangle 7"/>
          <p:cNvSpPr>
            <a:spLocks noGrp="1" noChangeArrowheads="1"/>
          </p:cNvSpPr>
          <p:nvPr>
            <p:ph type="sldNum" sz="quarter" idx="12"/>
          </p:nvPr>
        </p:nvSpPr>
        <p:spPr/>
        <p:txBody>
          <a:bodyPr/>
          <a:lstStyle>
            <a:lvl1pPr>
              <a:defRPr/>
            </a:lvl1pPr>
          </a:lstStyle>
          <a:p>
            <a:fld id="{76350295-2E69-4E2A-99BD-44AD42153746}" type="slidenum">
              <a:rPr lang="en-US" smtClean="0"/>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95301" y="236542"/>
            <a:ext cx="8364538" cy="6072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10"/>
          <p:cNvSpPr>
            <a:spLocks noGrp="1" noChangeArrowheads="1"/>
          </p:cNvSpPr>
          <p:nvPr>
            <p:ph type="sldNum" sz="quarter" idx="10"/>
          </p:nvPr>
        </p:nvSpPr>
        <p:spPr>
          <a:ln/>
        </p:spPr>
        <p:txBody>
          <a:bodyPr/>
          <a:lstStyle>
            <a:lvl1pPr>
              <a:defRPr/>
            </a:lvl1pPr>
          </a:lstStyle>
          <a:p>
            <a:fld id="{76350295-2E69-4E2A-99BD-44AD4215374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7F0857-E928-469E-BFE6-24CB53BD6AF5}" type="datetimeFigureOut">
              <a:rPr lang="en-US" smtClean="0"/>
              <a:pPr/>
              <a:t>05/07/2017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p14="http://schemas.microsoft.com/office/powerpoint/2010/main" xmlns="" val="11579520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A7F0857-E928-469E-BFE6-24CB53BD6AF5}" type="datetimeFigureOut">
              <a:rPr lang="en-US" smtClean="0"/>
              <a:pPr/>
              <a:t>05/07/2017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p14="http://schemas.microsoft.com/office/powerpoint/2010/main" xmlns="" val="3431490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A7F0857-E928-469E-BFE6-24CB53BD6AF5}" type="datetimeFigureOut">
              <a:rPr lang="en-US" smtClean="0"/>
              <a:pPr/>
              <a:t>05/07/2017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p14="http://schemas.microsoft.com/office/powerpoint/2010/main" xmlns="" val="3375157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A7F0857-E928-469E-BFE6-24CB53BD6AF5}" type="datetimeFigureOut">
              <a:rPr lang="en-US" smtClean="0"/>
              <a:pPr/>
              <a:t>05/07/2017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p14="http://schemas.microsoft.com/office/powerpoint/2010/main" xmlns="" val="26884180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A7F0857-E928-469E-BFE6-24CB53BD6AF5}" type="datetimeFigureOut">
              <a:rPr lang="en-US" smtClean="0"/>
              <a:pPr/>
              <a:t>05/07/2017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p14="http://schemas.microsoft.com/office/powerpoint/2010/main" xmlns="" val="18905730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7F0857-E928-469E-BFE6-24CB53BD6AF5}" type="datetimeFigureOut">
              <a:rPr lang="en-US" smtClean="0"/>
              <a:pPr/>
              <a:t>05/07/2017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p14="http://schemas.microsoft.com/office/powerpoint/2010/main" xmlns="" val="33443029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7F0857-E928-469E-BFE6-24CB53BD6AF5}" type="datetimeFigureOut">
              <a:rPr lang="en-US" smtClean="0"/>
              <a:pPr/>
              <a:t>05/07/2017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p14="http://schemas.microsoft.com/office/powerpoint/2010/main" xmlns="" val="24690896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7F0857-E928-469E-BFE6-24CB53BD6AF5}" type="datetimeFigureOut">
              <a:rPr lang="en-US" smtClean="0"/>
              <a:pPr/>
              <a:t>05/07/2017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p14="http://schemas.microsoft.com/office/powerpoint/2010/main" xmlns="" val="34726473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jpe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7F0857-E928-469E-BFE6-24CB53BD6AF5}" type="datetimeFigureOut">
              <a:rPr lang="en-US" smtClean="0"/>
              <a:pPr/>
              <a:t>05/07/2017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6350295-2E69-4E2A-99BD-44AD42153746}" type="slidenum">
              <a:rPr lang="en-US" smtClean="0"/>
              <a:pPr/>
              <a:t>‹#›</a:t>
            </a:fld>
            <a:endParaRPr lang="en-US"/>
          </a:p>
        </p:txBody>
      </p:sp>
      <p:pic>
        <p:nvPicPr>
          <p:cNvPr id="2051" name="Picture 3" descr="C:\Ruchi\Ruchi\PDO\2012\Corporate Identity\PDO ppt 2.jpg"/>
          <p:cNvPicPr>
            <a:picLocks noChangeAspect="1" noChangeArrowheads="1"/>
          </p:cNvPicPr>
          <p:nvPr/>
        </p:nvPicPr>
        <p:blipFill>
          <a:blip r:embed="rId17" cstate="email">
            <a:extLst>
              <a:ext uri="{28A0092B-C50C-407E-A947-70E740481C1C}">
                <a14:useLocalDpi xmlns:a14="http://schemas.microsoft.com/office/drawing/2010/main" xmlns="" val="0"/>
              </a:ext>
            </a:extLst>
          </a:blip>
          <a:srcRect/>
          <a:stretch>
            <a:fillRect/>
          </a:stretch>
        </p:blipFill>
        <p:spPr bwMode="auto">
          <a:xfrm>
            <a:off x="0" y="0"/>
            <a:ext cx="9144000" cy="6864031"/>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16657662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4.jpeg"/><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 name="Picture 18" descr="C:\Users\Ruchitha\AppData\Local\Microsoft\Windows\Temporary Internet Files\Content.Outlook\R0YMR87Q\IMG_2349.JPG"/>
          <p:cNvPicPr/>
          <p:nvPr/>
        </p:nvPicPr>
        <p:blipFill rotWithShape="1">
          <a:blip r:embed="rId3" cstate="print">
            <a:extLst>
              <a:ext uri="{28A0092B-C50C-407E-A947-70E740481C1C}">
                <a14:useLocalDpi xmlns="" xmlns:a14="http://schemas.microsoft.com/office/drawing/2010/main" val="0"/>
              </a:ext>
            </a:extLst>
          </a:blip>
          <a:srcRect r="36589"/>
          <a:stretch/>
        </p:blipFill>
        <p:spPr bwMode="auto">
          <a:xfrm>
            <a:off x="6027725" y="3352800"/>
            <a:ext cx="2895600" cy="2514600"/>
          </a:xfrm>
          <a:prstGeom prst="rect">
            <a:avLst/>
          </a:prstGeom>
          <a:noFill/>
          <a:ln>
            <a:noFill/>
          </a:ln>
          <a:extLst>
            <a:ext uri="{53640926-AAD7-44D8-BBD7-CCE9431645EC}">
              <a14:shadowObscured xmlns="" xmlns:a14="http://schemas.microsoft.com/office/drawing/2010/main"/>
            </a:ext>
          </a:extLst>
        </p:spPr>
      </p:pic>
      <p:pic>
        <p:nvPicPr>
          <p:cNvPr id="13" name="Picture Placeholder 16" descr="C:\Users\Ruchitha\AppData\Local\Microsoft\Windows\Temporary Internet Files\Content.Outlook\R0YMR87Q\IMG_1254.JPG"/>
          <p:cNvPicPr>
            <a:picLocks/>
          </p:cNvPicPr>
          <p:nvPr/>
        </p:nvPicPr>
        <p:blipFill rotWithShape="1">
          <a:blip r:embed="rId4" cstate="print">
            <a:extLst>
              <a:ext uri="{28A0092B-C50C-407E-A947-70E740481C1C}">
                <a14:useLocalDpi xmlns="" xmlns:a14="http://schemas.microsoft.com/office/drawing/2010/main" val="0"/>
              </a:ext>
            </a:extLst>
          </a:blip>
          <a:srcRect l="33992" r="13275"/>
          <a:stretch/>
        </p:blipFill>
        <p:spPr bwMode="auto">
          <a:xfrm>
            <a:off x="6048375" y="851057"/>
            <a:ext cx="2895600" cy="2362200"/>
          </a:xfrm>
          <a:prstGeom prst="rect">
            <a:avLst/>
          </a:prstGeom>
          <a:noFill/>
          <a:ln w="12700">
            <a:solidFill>
              <a:schemeClr val="tx1"/>
            </a:solidFill>
          </a:ln>
        </p:spPr>
      </p:pic>
      <p:sp>
        <p:nvSpPr>
          <p:cNvPr id="14339" name="Text Box 2"/>
          <p:cNvSpPr txBox="1">
            <a:spLocks noChangeArrowheads="1"/>
          </p:cNvSpPr>
          <p:nvPr/>
        </p:nvSpPr>
        <p:spPr bwMode="auto">
          <a:xfrm>
            <a:off x="228599" y="1066800"/>
            <a:ext cx="5641315" cy="3877985"/>
          </a:xfrm>
          <a:prstGeom prst="rect">
            <a:avLst/>
          </a:prstGeom>
          <a:noFill/>
          <a:ln w="19050">
            <a:noFill/>
            <a:miter lim="800000"/>
            <a:headEnd/>
            <a:tailEnd/>
          </a:ln>
        </p:spPr>
        <p:txBody>
          <a:bodyPr wrap="square">
            <a:spAutoFit/>
          </a:bodyPr>
          <a:lstStyle/>
          <a:p>
            <a:pPr marL="114300" indent="-114300" algn="just">
              <a:defRPr/>
            </a:pPr>
            <a:r>
              <a:rPr lang="en-GB" sz="1400" b="1" dirty="0" smtClean="0">
                <a:solidFill>
                  <a:srgbClr val="333399"/>
                </a:solidFill>
                <a:latin typeface="+mj-lt"/>
              </a:rPr>
              <a:t>Date: </a:t>
            </a:r>
            <a:r>
              <a:rPr lang="en-US" sz="1400" b="1" dirty="0" smtClean="0">
                <a:solidFill>
                  <a:srgbClr val="333399"/>
                </a:solidFill>
                <a:latin typeface="+mj-lt"/>
              </a:rPr>
              <a:t>13.01.17</a:t>
            </a:r>
            <a:r>
              <a:rPr lang="en-US" sz="1400" b="1" dirty="0" smtClean="0">
                <a:solidFill>
                  <a:srgbClr val="333399"/>
                </a:solidFill>
                <a:latin typeface="+mj-lt"/>
              </a:rPr>
              <a:t>	</a:t>
            </a:r>
            <a:r>
              <a:rPr lang="en-US" sz="1400" b="1" dirty="0" smtClean="0">
                <a:solidFill>
                  <a:srgbClr val="333399"/>
                </a:solidFill>
                <a:latin typeface="+mj-lt"/>
              </a:rPr>
              <a:t>Incident </a:t>
            </a:r>
            <a:r>
              <a:rPr lang="en-US" sz="1400" b="1" dirty="0" smtClean="0">
                <a:solidFill>
                  <a:srgbClr val="333399"/>
                </a:solidFill>
                <a:latin typeface="+mj-lt"/>
              </a:rPr>
              <a:t>title: LTI </a:t>
            </a:r>
            <a:endParaRPr lang="en-US" sz="1400" b="1" dirty="0">
              <a:solidFill>
                <a:srgbClr val="333399"/>
              </a:solidFill>
              <a:latin typeface="+mj-lt"/>
            </a:endParaRPr>
          </a:p>
          <a:p>
            <a:pPr marL="114300" indent="-114300" algn="just">
              <a:defRPr/>
            </a:pPr>
            <a:endParaRPr lang="en-US" sz="1300" b="1" dirty="0">
              <a:solidFill>
                <a:srgbClr val="FF0000"/>
              </a:solidFill>
              <a:latin typeface="Tahoma" pitchFamily="34" charset="0"/>
            </a:endParaRPr>
          </a:p>
          <a:p>
            <a:pPr marL="114300" indent="-114300" algn="just">
              <a:defRPr/>
            </a:pPr>
            <a:r>
              <a:rPr lang="en-US" sz="1600" b="1" dirty="0">
                <a:solidFill>
                  <a:srgbClr val="FF0000"/>
                </a:solidFill>
                <a:latin typeface="Tahoma" pitchFamily="34" charset="0"/>
              </a:rPr>
              <a:t>What happened?</a:t>
            </a:r>
            <a:endParaRPr lang="en-US" sz="1600" dirty="0">
              <a:solidFill>
                <a:srgbClr val="FF0000"/>
              </a:solidFill>
              <a:latin typeface="Tahoma" pitchFamily="34" charset="0"/>
            </a:endParaRPr>
          </a:p>
          <a:p>
            <a:pPr algn="just">
              <a:spcBef>
                <a:spcPts val="600"/>
              </a:spcBef>
              <a:spcAft>
                <a:spcPts val="600"/>
              </a:spcAft>
              <a:defRPr/>
            </a:pPr>
            <a:r>
              <a:rPr lang="en-US" sz="1400" kern="0" dirty="0">
                <a:cs typeface="Arial" charset="0"/>
              </a:rPr>
              <a:t>On 13th January 2017, </a:t>
            </a:r>
            <a:r>
              <a:rPr lang="en-US" sz="1400" kern="0" dirty="0" smtClean="0">
                <a:cs typeface="Arial" charset="0"/>
              </a:rPr>
              <a:t>a delivery </a:t>
            </a:r>
            <a:r>
              <a:rPr lang="en-US" sz="1400" kern="0" dirty="0">
                <a:cs typeface="Arial" charset="0"/>
              </a:rPr>
              <a:t>truck arrived at </a:t>
            </a:r>
            <a:r>
              <a:rPr lang="en-US" sz="1400" kern="0" dirty="0" smtClean="0">
                <a:cs typeface="Arial" charset="0"/>
              </a:rPr>
              <a:t>a </a:t>
            </a:r>
            <a:r>
              <a:rPr lang="en-US" sz="1400" kern="0" dirty="0">
                <a:cs typeface="Arial" charset="0"/>
              </a:rPr>
              <a:t>Rig </a:t>
            </a:r>
            <a:r>
              <a:rPr lang="en-US" sz="1400" kern="0" dirty="0" smtClean="0">
                <a:cs typeface="Arial" charset="0"/>
              </a:rPr>
              <a:t>camp to </a:t>
            </a:r>
            <a:r>
              <a:rPr lang="en-US" sz="1400" kern="0" dirty="0">
                <a:cs typeface="Arial" charset="0"/>
              </a:rPr>
              <a:t>deliver food items. </a:t>
            </a:r>
            <a:r>
              <a:rPr lang="en-US" sz="1400" kern="0" dirty="0" smtClean="0">
                <a:cs typeface="Arial" charset="0"/>
              </a:rPr>
              <a:t>The delivery </a:t>
            </a:r>
            <a:r>
              <a:rPr lang="en-US" sz="1400" kern="0" dirty="0">
                <a:cs typeface="Arial" charset="0"/>
              </a:rPr>
              <a:t>helper climbed the truck and </a:t>
            </a:r>
            <a:r>
              <a:rPr lang="en-US" sz="1400" kern="0" dirty="0" smtClean="0">
                <a:cs typeface="Arial" charset="0"/>
              </a:rPr>
              <a:t>unloaded </a:t>
            </a:r>
            <a:r>
              <a:rPr lang="en-US" sz="1400" kern="0" dirty="0">
                <a:cs typeface="Arial" charset="0"/>
              </a:rPr>
              <a:t>food items manually. After completion, the helper walked on the pallets towards the door to come down from the truck. While doing so he stepped on the edge of the pallet, tripped and fell from height of 1.5 meter to the ground </a:t>
            </a:r>
            <a:r>
              <a:rPr lang="en-US" sz="1400" kern="0" dirty="0" smtClean="0">
                <a:cs typeface="Arial" charset="0"/>
              </a:rPr>
              <a:t>landing on </a:t>
            </a:r>
            <a:r>
              <a:rPr lang="en-US" sz="1400" kern="0" dirty="0">
                <a:cs typeface="Arial" charset="0"/>
              </a:rPr>
              <a:t>his left </a:t>
            </a:r>
            <a:r>
              <a:rPr lang="en-US" sz="1400" kern="0" dirty="0" smtClean="0">
                <a:cs typeface="Arial" charset="0"/>
              </a:rPr>
              <a:t>hand resulting in a fractured wrist. </a:t>
            </a:r>
            <a:endParaRPr lang="en-US" sz="1400" kern="0" dirty="0">
              <a:cs typeface="Arial" charset="0"/>
            </a:endParaRPr>
          </a:p>
          <a:p>
            <a:pPr marL="342900" indent="-342900" eaLnBrk="1" hangingPunct="1">
              <a:defRPr/>
            </a:pPr>
            <a:endParaRPr lang="en-US" sz="600" dirty="0">
              <a:solidFill>
                <a:srgbClr val="000000"/>
              </a:solidFill>
              <a:latin typeface="Arial" charset="0"/>
            </a:endParaRPr>
          </a:p>
          <a:p>
            <a:pPr marL="114300" indent="-114300" algn="just">
              <a:defRPr/>
            </a:pPr>
            <a:r>
              <a:rPr lang="en-US" sz="1600" b="1" dirty="0">
                <a:solidFill>
                  <a:srgbClr val="333399"/>
                </a:solidFill>
                <a:latin typeface="+mj-lt"/>
              </a:rPr>
              <a:t>Your learning from this incident</a:t>
            </a:r>
            <a:r>
              <a:rPr lang="en-US" sz="1600" b="1" dirty="0" smtClean="0">
                <a:solidFill>
                  <a:srgbClr val="333399"/>
                </a:solidFill>
                <a:latin typeface="+mj-lt"/>
              </a:rPr>
              <a:t>..</a:t>
            </a:r>
          </a:p>
          <a:p>
            <a:pPr marL="114300" indent="-114300" algn="just">
              <a:defRPr/>
            </a:pPr>
            <a:endParaRPr lang="en-US" sz="1400" dirty="0" smtClean="0">
              <a:latin typeface="Calibri" panose="020F0502020204030204" pitchFamily="34" charset="0"/>
              <a:cs typeface="Arial" charset="0"/>
            </a:endParaRPr>
          </a:p>
          <a:p>
            <a:pPr marL="274320" indent="-171450">
              <a:spcAft>
                <a:spcPts val="600"/>
              </a:spcAft>
              <a:buFont typeface="Arial" panose="020B0604020202020204" pitchFamily="34" charset="0"/>
              <a:buChar char="•"/>
              <a:defRPr/>
            </a:pPr>
            <a:r>
              <a:rPr lang="en-US" sz="1400" dirty="0" smtClean="0">
                <a:cs typeface="Arial" charset="0"/>
              </a:rPr>
              <a:t>Ensure adequate supervision for the activity </a:t>
            </a:r>
          </a:p>
          <a:p>
            <a:pPr marL="274320" indent="-171450">
              <a:spcAft>
                <a:spcPts val="600"/>
              </a:spcAft>
              <a:buFont typeface="Arial" panose="020B0604020202020204" pitchFamily="34" charset="0"/>
              <a:buChar char="•"/>
              <a:defRPr/>
            </a:pPr>
            <a:r>
              <a:rPr lang="en-US" sz="1400" dirty="0" smtClean="0">
                <a:cs typeface="Arial" charset="0"/>
              </a:rPr>
              <a:t>Ensure that equipment/materials are not causing trip hazards </a:t>
            </a:r>
          </a:p>
          <a:p>
            <a:pPr marL="274320" indent="-171450">
              <a:spcAft>
                <a:spcPts val="600"/>
              </a:spcAft>
              <a:buFont typeface="Arial" panose="020B0604020202020204" pitchFamily="34" charset="0"/>
              <a:buChar char="•"/>
              <a:defRPr/>
            </a:pPr>
            <a:r>
              <a:rPr lang="en-US" sz="1400" dirty="0" smtClean="0">
                <a:cs typeface="Arial" charset="0"/>
              </a:rPr>
              <a:t>Ensure you have adequate access / egress to your work area </a:t>
            </a:r>
          </a:p>
          <a:p>
            <a:pPr marL="274320" indent="-171450">
              <a:spcAft>
                <a:spcPts val="600"/>
              </a:spcAft>
              <a:buFont typeface="Arial" panose="020B0604020202020204" pitchFamily="34" charset="0"/>
              <a:buChar char="•"/>
              <a:defRPr/>
            </a:pPr>
            <a:r>
              <a:rPr lang="en-US" sz="1400" dirty="0" smtClean="0">
                <a:cs typeface="Arial" charset="0"/>
              </a:rPr>
              <a:t>Ensure you use steps/ladder to access and exit the vehicle </a:t>
            </a:r>
          </a:p>
        </p:txBody>
      </p:sp>
      <p:sp>
        <p:nvSpPr>
          <p:cNvPr id="26627" name="Text Box 5"/>
          <p:cNvSpPr txBox="1">
            <a:spLocks noChangeArrowheads="1"/>
          </p:cNvSpPr>
          <p:nvPr/>
        </p:nvSpPr>
        <p:spPr bwMode="auto">
          <a:xfrm>
            <a:off x="5838825" y="1219200"/>
            <a:ext cx="1676400" cy="1006475"/>
          </a:xfrm>
          <a:prstGeom prst="rect">
            <a:avLst/>
          </a:prstGeom>
          <a:noFill/>
          <a:ln w="9525">
            <a:noFill/>
            <a:miter lim="800000"/>
            <a:headEnd/>
            <a:tailEnd/>
          </a:ln>
        </p:spPr>
        <p:txBody>
          <a:bodyPr>
            <a:spAutoFit/>
          </a:bodyPr>
          <a:lstStyle/>
          <a:p>
            <a:pPr>
              <a:spcBef>
                <a:spcPct val="50000"/>
              </a:spcBef>
            </a:pPr>
            <a:endParaRPr lang="en-GB" sz="6000">
              <a:solidFill>
                <a:srgbClr val="FF0000"/>
              </a:solidFill>
              <a:sym typeface="Webdings" pitchFamily="18" charset="2"/>
            </a:endParaRPr>
          </a:p>
        </p:txBody>
      </p:sp>
      <p:sp>
        <p:nvSpPr>
          <p:cNvPr id="26628" name="TextBox 16"/>
          <p:cNvSpPr txBox="1">
            <a:spLocks noChangeArrowheads="1"/>
          </p:cNvSpPr>
          <p:nvPr/>
        </p:nvSpPr>
        <p:spPr bwMode="auto">
          <a:xfrm>
            <a:off x="533400" y="5562600"/>
            <a:ext cx="5181600" cy="338554"/>
          </a:xfrm>
          <a:prstGeom prst="rect">
            <a:avLst/>
          </a:prstGeom>
          <a:solidFill>
            <a:srgbClr val="0000FF"/>
          </a:solidFill>
          <a:ln w="38100">
            <a:noFill/>
          </a:ln>
        </p:spPr>
        <p:style>
          <a:lnRef idx="0">
            <a:schemeClr val="accent1"/>
          </a:lnRef>
          <a:fillRef idx="3">
            <a:schemeClr val="accent1"/>
          </a:fillRef>
          <a:effectRef idx="3">
            <a:schemeClr val="accent1"/>
          </a:effectRef>
          <a:fontRef idx="minor">
            <a:schemeClr val="lt1"/>
          </a:fontRef>
        </p:style>
        <p:txBody>
          <a:bodyPr wrap="square">
            <a:spAutoFit/>
          </a:bodyPr>
          <a:lstStyle/>
          <a:p>
            <a:pPr indent="-114300" algn="ctr">
              <a:defRPr/>
            </a:pPr>
            <a:r>
              <a:rPr lang="en-US" altLang="en-US" sz="1600" b="1" dirty="0" smtClean="0">
                <a:solidFill>
                  <a:srgbClr val="FFFF00"/>
                </a:solidFill>
                <a:latin typeface="+mj-lt"/>
                <a:cs typeface="Arial" panose="020B0604020202020204" pitchFamily="34" charset="0"/>
              </a:rPr>
              <a:t>Watch your step! </a:t>
            </a:r>
            <a:endParaRPr lang="en-US" altLang="en-US" sz="1600" b="1" dirty="0">
              <a:solidFill>
                <a:srgbClr val="FFFF00"/>
              </a:solidFill>
              <a:latin typeface="+mj-lt"/>
              <a:cs typeface="Arial" panose="020B0604020202020204" pitchFamily="34" charset="0"/>
            </a:endParaRPr>
          </a:p>
        </p:txBody>
      </p:sp>
      <p:sp>
        <p:nvSpPr>
          <p:cNvPr id="26631" name="Slide Number Placeholder 12"/>
          <p:cNvSpPr>
            <a:spLocks noGrp="1"/>
          </p:cNvSpPr>
          <p:nvPr>
            <p:ph type="sldNum" sz="quarter" idx="12"/>
          </p:nvPr>
        </p:nvSpPr>
        <p:spPr>
          <a:xfrm>
            <a:off x="7018325" y="6248400"/>
            <a:ext cx="1905000" cy="457200"/>
          </a:xfrm>
          <a:noFill/>
        </p:spPr>
        <p:txBody>
          <a:bodyPr/>
          <a:lstStyle/>
          <a:p>
            <a:fld id="{DB4615DE-AE29-4DBE-9167-7BEF3C405107}" type="slidenum">
              <a:rPr lang="en-US" smtClean="0"/>
              <a:pPr/>
              <a:t>1</a:t>
            </a:fld>
            <a:endParaRPr lang="en-US" dirty="0" smtClean="0"/>
          </a:p>
        </p:txBody>
      </p:sp>
      <p:sp>
        <p:nvSpPr>
          <p:cNvPr id="16" name="Text Box 12"/>
          <p:cNvSpPr txBox="1">
            <a:spLocks noChangeArrowheads="1"/>
          </p:cNvSpPr>
          <p:nvPr/>
        </p:nvSpPr>
        <p:spPr bwMode="auto">
          <a:xfrm>
            <a:off x="0" y="0"/>
            <a:ext cx="9144000" cy="646113"/>
          </a:xfrm>
          <a:prstGeom prst="rect">
            <a:avLst/>
          </a:prstGeom>
          <a:solidFill>
            <a:srgbClr val="00B050"/>
          </a:solidFill>
          <a:ln w="9525">
            <a:noFill/>
            <a:miter lim="800000"/>
            <a:headEnd/>
            <a:tailEnd/>
          </a:ln>
        </p:spPr>
        <p:txBody>
          <a:bodyPr wrap="square">
            <a:spAutoFit/>
          </a:bodyPr>
          <a:lstStyle/>
          <a:p>
            <a:pPr algn="ctr">
              <a:defRPr/>
            </a:pPr>
            <a:r>
              <a:rPr lang="en-GB" sz="3600" b="1" dirty="0">
                <a:latin typeface="+mj-lt"/>
              </a:rPr>
              <a:t>PDO Second Alert</a:t>
            </a:r>
          </a:p>
        </p:txBody>
      </p:sp>
      <p:grpSp>
        <p:nvGrpSpPr>
          <p:cNvPr id="2" name="Group 131"/>
          <p:cNvGrpSpPr>
            <a:grpSpLocks/>
          </p:cNvGrpSpPr>
          <p:nvPr/>
        </p:nvGrpSpPr>
        <p:grpSpPr bwMode="auto">
          <a:xfrm>
            <a:off x="8355110" y="2334685"/>
            <a:ext cx="336550" cy="544513"/>
            <a:chOff x="3504" y="544"/>
            <a:chExt cx="2287" cy="1855"/>
          </a:xfrm>
        </p:grpSpPr>
        <p:sp>
          <p:nvSpPr>
            <p:cNvPr id="26635" name="Line 129"/>
            <p:cNvSpPr>
              <a:spLocks noChangeShapeType="1"/>
            </p:cNvSpPr>
            <p:nvPr/>
          </p:nvSpPr>
          <p:spPr bwMode="auto">
            <a:xfrm>
              <a:off x="3504" y="568"/>
              <a:ext cx="2287" cy="1831"/>
            </a:xfrm>
            <a:prstGeom prst="line">
              <a:avLst/>
            </a:prstGeom>
            <a:noFill/>
            <a:ln w="133350">
              <a:solidFill>
                <a:srgbClr val="FF0000"/>
              </a:solidFill>
              <a:round/>
              <a:headEnd/>
              <a:tailEnd/>
            </a:ln>
          </p:spPr>
          <p:txBody>
            <a:bodyPr/>
            <a:lstStyle/>
            <a:p>
              <a:endParaRPr lang="en-US"/>
            </a:p>
          </p:txBody>
        </p:sp>
        <p:sp>
          <p:nvSpPr>
            <p:cNvPr id="26636" name="Line 130"/>
            <p:cNvSpPr>
              <a:spLocks noChangeShapeType="1"/>
            </p:cNvSpPr>
            <p:nvPr/>
          </p:nvSpPr>
          <p:spPr bwMode="auto">
            <a:xfrm flipV="1">
              <a:off x="3528" y="544"/>
              <a:ext cx="2144" cy="1807"/>
            </a:xfrm>
            <a:prstGeom prst="line">
              <a:avLst/>
            </a:prstGeom>
            <a:noFill/>
            <a:ln w="133350">
              <a:solidFill>
                <a:srgbClr val="FF0000"/>
              </a:solidFill>
              <a:round/>
              <a:headEnd/>
              <a:tailEnd/>
            </a:ln>
          </p:spPr>
          <p:txBody>
            <a:bodyPr/>
            <a:lstStyle/>
            <a:p>
              <a:endParaRPr lang="en-US"/>
            </a:p>
          </p:txBody>
        </p:sp>
      </p:grpSp>
      <p:sp>
        <p:nvSpPr>
          <p:cNvPr id="17" name="Freeform 132"/>
          <p:cNvSpPr>
            <a:spLocks/>
          </p:cNvSpPr>
          <p:nvPr/>
        </p:nvSpPr>
        <p:spPr bwMode="auto">
          <a:xfrm>
            <a:off x="8409780" y="5181600"/>
            <a:ext cx="428625" cy="457200"/>
          </a:xfrm>
          <a:custGeom>
            <a:avLst/>
            <a:gdLst>
              <a:gd name="T0" fmla="*/ 0 w 1336"/>
              <a:gd name="T1" fmla="*/ 2147483647 h 888"/>
              <a:gd name="T2" fmla="*/ 2147483647 w 1336"/>
              <a:gd name="T3" fmla="*/ 2147483647 h 888"/>
              <a:gd name="T4" fmla="*/ 2147483647 w 1336"/>
              <a:gd name="T5" fmla="*/ 0 h 888"/>
              <a:gd name="T6" fmla="*/ 0 60000 65536"/>
              <a:gd name="T7" fmla="*/ 0 60000 65536"/>
              <a:gd name="T8" fmla="*/ 0 60000 65536"/>
              <a:gd name="T9" fmla="*/ 0 w 1336"/>
              <a:gd name="T10" fmla="*/ 0 h 888"/>
              <a:gd name="T11" fmla="*/ 1336 w 1336"/>
              <a:gd name="T12" fmla="*/ 888 h 888"/>
            </a:gdLst>
            <a:ahLst/>
            <a:cxnLst>
              <a:cxn ang="T6">
                <a:pos x="T0" y="T1"/>
              </a:cxn>
              <a:cxn ang="T7">
                <a:pos x="T2" y="T3"/>
              </a:cxn>
              <a:cxn ang="T8">
                <a:pos x="T4" y="T5"/>
              </a:cxn>
            </a:cxnLst>
            <a:rect l="T9" t="T10" r="T11" b="T12"/>
            <a:pathLst>
              <a:path w="1336" h="888">
                <a:moveTo>
                  <a:pt x="0" y="600"/>
                </a:moveTo>
                <a:lnTo>
                  <a:pt x="312" y="888"/>
                </a:lnTo>
                <a:lnTo>
                  <a:pt x="1336" y="0"/>
                </a:lnTo>
              </a:path>
            </a:pathLst>
          </a:custGeom>
          <a:noFill/>
          <a:ln w="133350">
            <a:solidFill>
              <a:srgbClr val="00FF00"/>
            </a:solidFill>
            <a:round/>
            <a:headEnd/>
            <a:tailEnd/>
          </a:ln>
        </p:spPr>
        <p:txBody>
          <a:bodyPr/>
          <a:lstStyle/>
          <a:p>
            <a:endParaRPr lang="en-US"/>
          </a:p>
        </p:txBody>
      </p:sp>
      <p:pic>
        <p:nvPicPr>
          <p:cNvPr id="18" name="Picture 17"/>
          <p:cNvPicPr>
            <a:picLocks noChangeAspect="1"/>
          </p:cNvPicPr>
          <p:nvPr/>
        </p:nvPicPr>
        <p:blipFill>
          <a:blip r:embed="rId5" cstate="print">
            <a:extLst>
              <a:ext uri="{28A0092B-C50C-407E-A947-70E740481C1C}">
                <a14:useLocalDpi xmlns="" xmlns:a14="http://schemas.microsoft.com/office/drawing/2010/main" val="0"/>
              </a:ext>
            </a:extLst>
          </a:blip>
          <a:stretch>
            <a:fillRect/>
          </a:stretch>
        </p:blipFill>
        <p:spPr>
          <a:xfrm>
            <a:off x="6048375" y="4896525"/>
            <a:ext cx="1247882" cy="963161"/>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ext Box 2"/>
          <p:cNvSpPr txBox="1">
            <a:spLocks noChangeArrowheads="1"/>
          </p:cNvSpPr>
          <p:nvPr/>
        </p:nvSpPr>
        <p:spPr bwMode="auto">
          <a:xfrm>
            <a:off x="304800" y="1125538"/>
            <a:ext cx="8351838" cy="1908215"/>
          </a:xfrm>
          <a:prstGeom prst="rect">
            <a:avLst/>
          </a:prstGeom>
          <a:noFill/>
          <a:ln w="19050">
            <a:noFill/>
            <a:miter lim="800000"/>
            <a:headEnd/>
            <a:tailEnd/>
          </a:ln>
        </p:spPr>
        <p:txBody>
          <a:bodyPr>
            <a:spAutoFit/>
          </a:bodyPr>
          <a:lstStyle/>
          <a:p>
            <a:pPr algn="just" eaLnBrk="1" hangingPunct="1">
              <a:spcBef>
                <a:spcPct val="50000"/>
              </a:spcBef>
              <a:defRPr/>
            </a:pPr>
            <a:endParaRPr lang="en-US" sz="600" dirty="0">
              <a:solidFill>
                <a:srgbClr val="000000"/>
              </a:solidFill>
              <a:latin typeface="Arial" charset="0"/>
            </a:endParaRPr>
          </a:p>
          <a:p>
            <a:pPr marL="173038" indent="-173038" eaLnBrk="1" hangingPunct="1">
              <a:defRPr/>
            </a:pPr>
            <a:endParaRPr lang="en-US" sz="600" dirty="0">
              <a:solidFill>
                <a:srgbClr val="000000"/>
              </a:solidFill>
              <a:latin typeface="Arial" charset="0"/>
            </a:endParaRPr>
          </a:p>
          <a:p>
            <a:pPr eaLnBrk="1" hangingPunct="1">
              <a:defRPr/>
            </a:pPr>
            <a:r>
              <a:rPr lang="en-US" sz="1600" b="1" dirty="0">
                <a:solidFill>
                  <a:srgbClr val="FF0000"/>
                </a:solidFill>
              </a:rPr>
              <a:t>As a learning from this incident </a:t>
            </a:r>
            <a:r>
              <a:rPr lang="en-US" sz="1600" b="1" dirty="0" smtClean="0">
                <a:solidFill>
                  <a:srgbClr val="FF0000"/>
                </a:solidFill>
              </a:rPr>
              <a:t>and to </a:t>
            </a:r>
            <a:r>
              <a:rPr lang="en-US" sz="1600" b="1" dirty="0">
                <a:solidFill>
                  <a:srgbClr val="FF0000"/>
                </a:solidFill>
              </a:rPr>
              <a:t>ensure continual improvement </a:t>
            </a:r>
            <a:r>
              <a:rPr lang="en-US" sz="1600" b="1" dirty="0" smtClean="0">
                <a:solidFill>
                  <a:srgbClr val="FF0000"/>
                </a:solidFill>
              </a:rPr>
              <a:t>all contract managers </a:t>
            </a:r>
            <a:r>
              <a:rPr lang="en-US" sz="1600" b="1" dirty="0">
                <a:solidFill>
                  <a:srgbClr val="FF0000"/>
                </a:solidFill>
              </a:rPr>
              <a:t>must review their HSE HEMP against the questions asked below        </a:t>
            </a:r>
          </a:p>
          <a:p>
            <a:pPr marL="342900" indent="-342900" eaLnBrk="1" hangingPunct="1">
              <a:defRPr/>
            </a:pPr>
            <a:endParaRPr lang="en-US" sz="1600" b="1" dirty="0">
              <a:solidFill>
                <a:srgbClr val="FF0000"/>
              </a:solidFill>
              <a:latin typeface="Tahoma" pitchFamily="34" charset="0"/>
            </a:endParaRPr>
          </a:p>
          <a:p>
            <a:pPr marL="342900" indent="-342900" eaLnBrk="1" hangingPunct="1">
              <a:defRPr/>
            </a:pPr>
            <a:r>
              <a:rPr lang="en-US" sz="1600" b="1" dirty="0">
                <a:solidFill>
                  <a:srgbClr val="333399"/>
                </a:solidFill>
                <a:latin typeface="+mj-lt"/>
              </a:rPr>
              <a:t>Confirm the following</a:t>
            </a:r>
            <a:r>
              <a:rPr lang="en-US" sz="1600" b="1" dirty="0" smtClean="0">
                <a:solidFill>
                  <a:srgbClr val="333399"/>
                </a:solidFill>
                <a:latin typeface="+mj-lt"/>
              </a:rPr>
              <a:t>:</a:t>
            </a:r>
            <a:endParaRPr lang="en-US" sz="1600" dirty="0">
              <a:solidFill>
                <a:srgbClr val="000000"/>
              </a:solidFill>
              <a:latin typeface="+mj-lt"/>
            </a:endParaRPr>
          </a:p>
          <a:p>
            <a:pPr marL="342900" indent="-342900" eaLnBrk="1" hangingPunct="1">
              <a:buFont typeface="+mj-lt"/>
              <a:buAutoNum type="arabicPeriod"/>
              <a:defRPr/>
            </a:pPr>
            <a:r>
              <a:rPr lang="en-US" sz="1400" dirty="0" smtClean="0">
                <a:solidFill>
                  <a:srgbClr val="0000FF"/>
                </a:solidFill>
                <a:sym typeface="Wingdings" pitchFamily="2" charset="2"/>
              </a:rPr>
              <a:t>Do you supervise catering contractor food delivery activity?</a:t>
            </a:r>
          </a:p>
          <a:p>
            <a:pPr marL="342900" indent="-342900" eaLnBrk="1" hangingPunct="1">
              <a:buFont typeface="+mj-lt"/>
              <a:buAutoNum type="arabicPeriod"/>
              <a:defRPr/>
            </a:pPr>
            <a:r>
              <a:rPr lang="en-US" sz="1400" dirty="0">
                <a:solidFill>
                  <a:srgbClr val="0000FF"/>
                </a:solidFill>
                <a:sym typeface="Wingdings" pitchFamily="2" charset="2"/>
              </a:rPr>
              <a:t>Do you ensure such contractors are monitored and audited?</a:t>
            </a:r>
          </a:p>
          <a:p>
            <a:pPr marL="342900" indent="-342900" eaLnBrk="1" hangingPunct="1">
              <a:buFont typeface="+mj-lt"/>
              <a:buAutoNum type="arabicPeriod"/>
              <a:defRPr/>
            </a:pPr>
            <a:r>
              <a:rPr lang="en-US" sz="1400" dirty="0">
                <a:solidFill>
                  <a:srgbClr val="0000FF"/>
                </a:solidFill>
                <a:sym typeface="Wingdings" pitchFamily="2" charset="2"/>
              </a:rPr>
              <a:t>Do you ensure drivers use steps provided for access / egress of their vehicles</a:t>
            </a:r>
            <a:r>
              <a:rPr lang="en-US" sz="1400" dirty="0" smtClean="0">
                <a:solidFill>
                  <a:srgbClr val="0000FF"/>
                </a:solidFill>
                <a:sym typeface="Wingdings" pitchFamily="2" charset="2"/>
              </a:rPr>
              <a:t>?</a:t>
            </a:r>
            <a:endParaRPr lang="en-US" sz="1400" dirty="0">
              <a:solidFill>
                <a:srgbClr val="0000FF"/>
              </a:solidFill>
              <a:sym typeface="Wingdings" pitchFamily="2" charset="2"/>
            </a:endParaRPr>
          </a:p>
        </p:txBody>
      </p:sp>
      <p:grpSp>
        <p:nvGrpSpPr>
          <p:cNvPr id="2" name="Group 9"/>
          <p:cNvGrpSpPr>
            <a:grpSpLocks/>
          </p:cNvGrpSpPr>
          <p:nvPr/>
        </p:nvGrpSpPr>
        <p:grpSpPr bwMode="auto">
          <a:xfrm>
            <a:off x="-489" y="-228600"/>
            <a:ext cx="9144376" cy="990600"/>
            <a:chOff x="0" y="-144"/>
            <a:chExt cx="6240" cy="624"/>
          </a:xfrm>
        </p:grpSpPr>
        <p:sp>
          <p:nvSpPr>
            <p:cNvPr id="27654" name="Rectangle 8"/>
            <p:cNvSpPr>
              <a:spLocks noChangeArrowheads="1"/>
            </p:cNvSpPr>
            <p:nvPr/>
          </p:nvSpPr>
          <p:spPr bwMode="auto">
            <a:xfrm>
              <a:off x="288" y="144"/>
              <a:ext cx="5184" cy="336"/>
            </a:xfrm>
            <a:prstGeom prst="rect">
              <a:avLst/>
            </a:prstGeom>
            <a:noFill/>
            <a:ln w="9525">
              <a:noFill/>
              <a:miter lim="800000"/>
              <a:headEnd/>
              <a:tailEnd/>
            </a:ln>
          </p:spPr>
          <p:txBody>
            <a:bodyPr anchor="ctr"/>
            <a:lstStyle/>
            <a:p>
              <a:pPr algn="ctr" eaLnBrk="1" hangingPunct="1"/>
              <a:endParaRPr lang="en-GB" sz="2000">
                <a:solidFill>
                  <a:srgbClr val="000000"/>
                </a:solidFill>
                <a:latin typeface="Arial" charset="0"/>
              </a:endParaRPr>
            </a:p>
          </p:txBody>
        </p:sp>
        <p:sp>
          <p:nvSpPr>
            <p:cNvPr id="17414" name="Text Box 12"/>
            <p:cNvSpPr txBox="1">
              <a:spLocks noChangeArrowheads="1"/>
            </p:cNvSpPr>
            <p:nvPr/>
          </p:nvSpPr>
          <p:spPr bwMode="auto">
            <a:xfrm>
              <a:off x="0" y="0"/>
              <a:ext cx="6240" cy="407"/>
            </a:xfrm>
            <a:prstGeom prst="rect">
              <a:avLst/>
            </a:prstGeom>
            <a:solidFill>
              <a:srgbClr val="00B050"/>
            </a:solidFill>
            <a:ln w="9525">
              <a:noFill/>
              <a:miter lim="800000"/>
              <a:headEnd/>
              <a:tailEnd/>
            </a:ln>
          </p:spPr>
          <p:txBody>
            <a:bodyPr wrap="square">
              <a:spAutoFit/>
            </a:bodyPr>
            <a:lstStyle/>
            <a:p>
              <a:pPr algn="ctr">
                <a:defRPr/>
              </a:pPr>
              <a:r>
                <a:rPr lang="en-GB" sz="3600" b="1" dirty="0">
                  <a:latin typeface="+mj-lt"/>
                </a:rPr>
                <a:t>Management self audit </a:t>
              </a:r>
            </a:p>
          </p:txBody>
        </p:sp>
        <p:sp>
          <p:nvSpPr>
            <p:cNvPr id="27656" name="Text Box 13"/>
            <p:cNvSpPr txBox="1">
              <a:spLocks noChangeArrowheads="1"/>
            </p:cNvSpPr>
            <p:nvPr/>
          </p:nvSpPr>
          <p:spPr bwMode="auto">
            <a:xfrm>
              <a:off x="9" y="0"/>
              <a:ext cx="1144" cy="174"/>
            </a:xfrm>
            <a:prstGeom prst="rect">
              <a:avLst/>
            </a:prstGeom>
            <a:noFill/>
            <a:ln w="19050">
              <a:noFill/>
              <a:miter lim="800000"/>
              <a:headEnd/>
              <a:tailEnd/>
            </a:ln>
          </p:spPr>
          <p:txBody>
            <a:bodyPr>
              <a:spAutoFit/>
            </a:bodyPr>
            <a:lstStyle/>
            <a:p>
              <a:pPr algn="ctr">
                <a:spcBef>
                  <a:spcPct val="10000"/>
                </a:spcBef>
              </a:pPr>
              <a:endParaRPr lang="en-GB" sz="1200" b="1">
                <a:solidFill>
                  <a:srgbClr val="000000"/>
                </a:solidFill>
                <a:latin typeface="Arial" charset="0"/>
              </a:endParaRPr>
            </a:p>
          </p:txBody>
        </p:sp>
        <p:sp>
          <p:nvSpPr>
            <p:cNvPr id="27657" name="WordArt 14"/>
            <p:cNvSpPr>
              <a:spLocks noChangeArrowheads="1" noChangeShapeType="1" noTextEdit="1"/>
            </p:cNvSpPr>
            <p:nvPr/>
          </p:nvSpPr>
          <p:spPr bwMode="auto">
            <a:xfrm>
              <a:off x="5448" y="-144"/>
              <a:ext cx="648" cy="576"/>
            </a:xfrm>
            <a:prstGeom prst="rect">
              <a:avLst/>
            </a:prstGeom>
          </p:spPr>
          <p:txBody>
            <a:bodyPr spcFirstLastPara="1" wrap="none" fromWordArt="1">
              <a:prstTxWarp prst="textArchDown">
                <a:avLst>
                  <a:gd name="adj" fmla="val 0"/>
                </a:avLst>
              </a:prstTxWarp>
            </a:bodyPr>
            <a:lstStyle/>
            <a:p>
              <a:pPr algn="ctr"/>
              <a:endParaRPr lang="en-US" sz="3600" kern="10">
                <a:ln w="9525">
                  <a:solidFill>
                    <a:srgbClr val="000000"/>
                  </a:solidFill>
                  <a:round/>
                  <a:headEnd/>
                  <a:tailEnd/>
                </a:ln>
                <a:solidFill>
                  <a:srgbClr val="000000"/>
                </a:solidFill>
                <a:latin typeface="Arial"/>
                <a:cs typeface="Arial"/>
              </a:endParaRPr>
            </a:p>
          </p:txBody>
        </p:sp>
      </p:grpSp>
      <p:sp>
        <p:nvSpPr>
          <p:cNvPr id="27652" name="Slide Number Placeholder 8"/>
          <p:cNvSpPr>
            <a:spLocks noGrp="1"/>
          </p:cNvSpPr>
          <p:nvPr>
            <p:ph type="sldNum" sz="quarter" idx="12"/>
          </p:nvPr>
        </p:nvSpPr>
        <p:spPr>
          <a:noFill/>
        </p:spPr>
        <p:txBody>
          <a:bodyPr/>
          <a:lstStyle/>
          <a:p>
            <a:fld id="{6938B89D-F213-4B22-83B0-682ADC9DB09E}" type="slidenum">
              <a:rPr lang="en-US" smtClean="0"/>
              <a:pPr/>
              <a:t>2</a:t>
            </a:fld>
            <a:endParaRPr lang="en-US" smtClean="0"/>
          </a:p>
        </p:txBody>
      </p:sp>
      <p:sp>
        <p:nvSpPr>
          <p:cNvPr id="27653" name="Rectangle 8"/>
          <p:cNvSpPr>
            <a:spLocks noChangeArrowheads="1"/>
          </p:cNvSpPr>
          <p:nvPr/>
        </p:nvSpPr>
        <p:spPr bwMode="auto">
          <a:xfrm>
            <a:off x="390753" y="942201"/>
            <a:ext cx="4595745" cy="307777"/>
          </a:xfrm>
          <a:prstGeom prst="rect">
            <a:avLst/>
          </a:prstGeom>
          <a:noFill/>
          <a:ln w="9525">
            <a:noFill/>
            <a:miter lim="800000"/>
            <a:headEnd/>
            <a:tailEnd/>
          </a:ln>
        </p:spPr>
        <p:txBody>
          <a:bodyPr wrap="none">
            <a:spAutoFit/>
          </a:bodyPr>
          <a:lstStyle/>
          <a:p>
            <a:pPr marL="114300" indent="-114300" algn="just">
              <a:defRPr/>
            </a:pPr>
            <a:r>
              <a:rPr lang="en-GB" sz="1400" b="1" dirty="0" smtClean="0">
                <a:solidFill>
                  <a:srgbClr val="333399"/>
                </a:solidFill>
                <a:latin typeface="+mj-lt"/>
              </a:rPr>
              <a:t>Date:</a:t>
            </a:r>
            <a:r>
              <a:rPr lang="en-US" sz="1400" b="1" dirty="0" smtClean="0">
                <a:solidFill>
                  <a:srgbClr val="333399"/>
                </a:solidFill>
                <a:latin typeface="+mj-lt"/>
              </a:rPr>
              <a:t>13.01.17</a:t>
            </a:r>
            <a:r>
              <a:rPr lang="en-US" sz="1400" b="1" dirty="0">
                <a:solidFill>
                  <a:srgbClr val="333399"/>
                </a:solidFill>
                <a:latin typeface="+mj-lt"/>
              </a:rPr>
              <a:t>	</a:t>
            </a:r>
            <a:r>
              <a:rPr lang="en-US" sz="1400" b="1" dirty="0" smtClean="0">
                <a:solidFill>
                  <a:srgbClr val="333399"/>
                </a:solidFill>
                <a:latin typeface="+mj-lt"/>
              </a:rPr>
              <a:t>	        Incident </a:t>
            </a:r>
            <a:r>
              <a:rPr lang="en-US" sz="1400" b="1" dirty="0">
                <a:solidFill>
                  <a:srgbClr val="333399"/>
                </a:solidFill>
                <a:latin typeface="+mj-lt"/>
              </a:rPr>
              <a:t>title</a:t>
            </a:r>
            <a:r>
              <a:rPr lang="en-US" sz="1400" b="1" dirty="0" smtClean="0">
                <a:solidFill>
                  <a:srgbClr val="333399"/>
                </a:solidFill>
                <a:latin typeface="+mj-lt"/>
              </a:rPr>
              <a:t>: LTI  </a:t>
            </a:r>
            <a:endParaRPr lang="en-US" sz="1400" b="1" dirty="0">
              <a:solidFill>
                <a:srgbClr val="333399"/>
              </a:solidFill>
              <a:latin typeface="+mj-lt"/>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heme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9C4067D375EDA046866D1CFD34BA6725" ma:contentTypeVersion="4" ma:contentTypeDescription="Upload an image." ma:contentTypeScope="" ma:versionID="5568808217e8896a20d35b78a187a54b">
  <xsd:schema xmlns:xsd="http://www.w3.org/2001/XMLSchema" xmlns:xs="http://www.w3.org/2001/XMLSchema" xmlns:p="http://schemas.microsoft.com/office/2006/metadata/properties" xmlns:ns1="http://schemas.microsoft.com/sharepoint/v3" xmlns:ns2="4880E4F8-4B7D-4BDD-91E3-E10D47036ECA" xmlns:ns3="http://schemas.microsoft.com/sharepoint/v3/fields" xmlns:ns4="4880e4f8-4b7d-4bdd-91e3-e10d47036eca" xmlns:ns5="9d51eac6-a7d5-47f5-a119-63d146adb134" targetNamespace="http://schemas.microsoft.com/office/2006/metadata/properties" ma:root="true" ma:fieldsID="95b9b289a8e8f4d106e4c69b136198e4" ns1:_="" ns2:_="" ns3:_="" ns4:_="" ns5:_="">
    <xsd:import namespace="http://schemas.microsoft.com/sharepoint/v3"/>
    <xsd:import namespace="4880E4F8-4B7D-4BDD-91E3-E10D47036ECA"/>
    <xsd:import namespace="http://schemas.microsoft.com/sharepoint/v3/fields"/>
    <xsd:import namespace="4880e4f8-4b7d-4bdd-91e3-e10d47036eca"/>
    <xsd:import namespace="9d51eac6-a7d5-47f5-a119-63d146adb134"/>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4:Language" minOccurs="0"/>
                <xsd:element ref="ns4:DocId" minOccurs="0"/>
                <xsd:element ref="ns5: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Language" ma:index="27" nillable="true" ma:displayName="Language" ma:default="English 1" ma:format="Dropdown" ma:internalName="Language">
      <xsd:simpleType>
        <xsd:restriction base="dms:Choice">
          <xsd:enumeration value="English"/>
          <xsd:enumeration value="Arabic"/>
          <xsd:enumeration value="Hindi"/>
          <xsd:enumeration value="English 1"/>
          <xsd:enumeration value="English 2"/>
          <xsd:enumeration value="Arabic 1"/>
          <xsd:enumeration value="Arabic 2"/>
          <xsd:enumeration value="Hindi 1"/>
          <xsd:enumeration value="Hindi 2"/>
          <xsd:enumeration value="Malayalam 1"/>
          <xsd:enumeration value="Malayalam 2"/>
        </xsd:restriction>
      </xsd:simpleType>
    </xsd:element>
    <xsd:element name="DocId" ma:index="28" nillable="true" ma:displayName="DocId" ma:list="{9de017a3-70b4-41a0-b3a1-4f7a098545da}" ma:internalName="DocId" ma:showField="ID" ma:web="9d51eac6-a7d5-47f5-a119-63d146adb134">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9d51eac6-a7d5-47f5-a119-63d146adb134" elementFormDefault="qualified">
    <xsd:import namespace="http://schemas.microsoft.com/office/2006/documentManagement/types"/>
    <xsd:import namespace="http://schemas.microsoft.com/office/infopath/2007/PartnerControls"/>
    <xsd:element name="SharedWithUsers" ma:index="2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anguage xmlns="4880e4f8-4b7d-4bdd-91e3-e10d47036eca">English 1</Language>
    <DocId xmlns="4880e4f8-4b7d-4bdd-91e3-e10d47036eca">91879</DocId>
    <ImageCreateDate xmlns="4880E4F8-4B7D-4BDD-91E3-E10D47036ECA" xsi:nil="true"/>
    <wic_System_Copyright xmlns="http://schemas.microsoft.com/sharepoint/v3/fields" xsi:nil="true"/>
  </documentManagement>
</p:properties>
</file>

<file path=customXml/itemProps1.xml><?xml version="1.0" encoding="utf-8"?>
<ds:datastoreItem xmlns:ds="http://schemas.openxmlformats.org/officeDocument/2006/customXml" ds:itemID="{EE6097A7-432A-4AD5-8C66-C65CBEC00D46}"/>
</file>

<file path=customXml/itemProps2.xml><?xml version="1.0" encoding="utf-8"?>
<ds:datastoreItem xmlns:ds="http://schemas.openxmlformats.org/officeDocument/2006/customXml" ds:itemID="{273A1DBA-79B5-4D47-B8A2-2AB883FFD8D7}"/>
</file>

<file path=customXml/itemProps3.xml><?xml version="1.0" encoding="utf-8"?>
<ds:datastoreItem xmlns:ds="http://schemas.openxmlformats.org/officeDocument/2006/customXml" ds:itemID="{82F3C485-9FC1-4C1F-8D9B-EFBF5527DDEE}"/>
</file>

<file path=docProps/app.xml><?xml version="1.0" encoding="utf-8"?>
<Properties xmlns="http://schemas.openxmlformats.org/officeDocument/2006/extended-properties" xmlns:vt="http://schemas.openxmlformats.org/officeDocument/2006/docPropsVTypes">
  <TotalTime>42</TotalTime>
  <Words>141</Words>
  <Application>Microsoft Office PowerPoint</Application>
  <PresentationFormat>On-screen Show (4:3)</PresentationFormat>
  <Paragraphs>28</Paragraphs>
  <Slides>2</Slides>
  <Notes>2</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Theme1</vt:lpstr>
      <vt:lpstr>Slide 1</vt:lpstr>
      <vt:lpstr>Slide 2</vt:lpstr>
    </vt:vector>
  </TitlesOfParts>
  <Company>PDO</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MU61323</dc:creator>
  <cp:lastModifiedBy>mu53653</cp:lastModifiedBy>
  <cp:revision>21</cp:revision>
  <dcterms:created xsi:type="dcterms:W3CDTF">2016-03-28T05:48:29Z</dcterms:created>
  <dcterms:modified xsi:type="dcterms:W3CDTF">2017-07-05T03:58:11Z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0x0101009148F5A04DDD49CBA7127AADA5FB792B00AADE34325A8B49CDA8BB4DB53328F214009C4067D375EDA046866D1CFD34BA6725</vt:lpwstr>
  </property>
</Properties>
</file>