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3" r:id="rId2"/>
    <p:sldId id="27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05/07/2017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 xmlns:p14="http://schemas.microsoft.com/office/powerpoint/2010/main" val="2409663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 xmlns:p14="http://schemas.microsoft.com/office/powerpoint/2010/main" val="303837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05/07/2017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05/07/2017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05/07/2017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05/07/2017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C:\Users\Ruchitha\AppData\Local\Microsoft\Windows\Temporary Internet Files\Content.Outlook\R0YMR87Q\IMG_2349.JPG"/>
          <p:cNvPicPr/>
          <p:nvPr/>
        </p:nvPicPr>
        <p:blipFill rotWithShape="1">
          <a:blip r:embed="rId3" cstate="print">
            <a:extLst>
              <a:ext uri="{28A0092B-C50C-407E-A947-70E740481C1C}">
                <a14:useLocalDpi xmlns="" xmlns:a14="http://schemas.microsoft.com/office/drawing/2010/main" val="0"/>
              </a:ext>
            </a:extLst>
          </a:blip>
          <a:srcRect r="36589"/>
          <a:stretch/>
        </p:blipFill>
        <p:spPr bwMode="auto">
          <a:xfrm>
            <a:off x="6027725" y="3352800"/>
            <a:ext cx="2895600" cy="2514600"/>
          </a:xfrm>
          <a:prstGeom prst="rect">
            <a:avLst/>
          </a:prstGeom>
          <a:noFill/>
          <a:ln>
            <a:noFill/>
          </a:ln>
          <a:extLst>
            <a:ext uri="{53640926-AAD7-44D8-BBD7-CCE9431645EC}">
              <a14:shadowObscured xmlns="" xmlns:a14="http://schemas.microsoft.com/office/drawing/2010/main"/>
            </a:ext>
          </a:extLst>
        </p:spPr>
      </p:pic>
      <p:pic>
        <p:nvPicPr>
          <p:cNvPr id="13" name="Picture Placeholder 16" descr="C:\Users\Ruchitha\AppData\Local\Microsoft\Windows\Temporary Internet Files\Content.Outlook\R0YMR87Q\IMG_1254.JPG"/>
          <p:cNvPicPr>
            <a:picLocks/>
          </p:cNvPicPr>
          <p:nvPr/>
        </p:nvPicPr>
        <p:blipFill rotWithShape="1">
          <a:blip r:embed="rId4" cstate="print">
            <a:extLst>
              <a:ext uri="{28A0092B-C50C-407E-A947-70E740481C1C}">
                <a14:useLocalDpi xmlns="" xmlns:a14="http://schemas.microsoft.com/office/drawing/2010/main" val="0"/>
              </a:ext>
            </a:extLst>
          </a:blip>
          <a:srcRect l="33992" r="13275"/>
          <a:stretch/>
        </p:blipFill>
        <p:spPr bwMode="auto">
          <a:xfrm>
            <a:off x="6048375" y="851057"/>
            <a:ext cx="2895600" cy="2362200"/>
          </a:xfrm>
          <a:prstGeom prst="rect">
            <a:avLst/>
          </a:prstGeom>
          <a:noFill/>
          <a:ln w="12700">
            <a:solidFill>
              <a:schemeClr val="tx1"/>
            </a:solidFill>
          </a:ln>
        </p:spPr>
      </p:pic>
      <p:sp>
        <p:nvSpPr>
          <p:cNvPr id="14339" name="Text Box 2"/>
          <p:cNvSpPr txBox="1">
            <a:spLocks noChangeArrowheads="1"/>
          </p:cNvSpPr>
          <p:nvPr/>
        </p:nvSpPr>
        <p:spPr bwMode="auto">
          <a:xfrm>
            <a:off x="228599" y="1066800"/>
            <a:ext cx="5641315" cy="3877985"/>
          </a:xfrm>
          <a:prstGeom prst="rect">
            <a:avLst/>
          </a:prstGeom>
          <a:noFill/>
          <a:ln w="19050">
            <a:noFill/>
            <a:miter lim="800000"/>
            <a:headEnd/>
            <a:tailEnd/>
          </a:ln>
        </p:spPr>
        <p:txBody>
          <a:bodyPr wrap="square">
            <a:spAutoFit/>
          </a:bodyPr>
          <a:lstStyle/>
          <a:p>
            <a:pPr marL="114300" indent="-114300" algn="just">
              <a:defRPr/>
            </a:pPr>
            <a:r>
              <a:rPr lang="en-GB" sz="1400" b="1" dirty="0" smtClean="0">
                <a:solidFill>
                  <a:srgbClr val="333399"/>
                </a:solidFill>
                <a:latin typeface="+mj-lt"/>
              </a:rPr>
              <a:t>Date: </a:t>
            </a:r>
            <a:r>
              <a:rPr lang="en-US" sz="1400" b="1" dirty="0" smtClean="0">
                <a:solidFill>
                  <a:srgbClr val="333399"/>
                </a:solidFill>
                <a:latin typeface="+mj-lt"/>
              </a:rPr>
              <a:t>13.01.17</a:t>
            </a:r>
            <a:r>
              <a:rPr lang="en-US" sz="1400" b="1" dirty="0" smtClean="0">
                <a:solidFill>
                  <a:srgbClr val="333399"/>
                </a:solidFill>
                <a:latin typeface="+mj-lt"/>
              </a:rPr>
              <a:t>	</a:t>
            </a:r>
            <a:r>
              <a:rPr lang="en-US" sz="1400" b="1" dirty="0" smtClean="0">
                <a:solidFill>
                  <a:srgbClr val="333399"/>
                </a:solidFill>
                <a:latin typeface="+mj-lt"/>
              </a:rPr>
              <a:t>Incident </a:t>
            </a:r>
            <a:r>
              <a:rPr lang="en-US" sz="1400" b="1" dirty="0" smtClean="0">
                <a:solidFill>
                  <a:srgbClr val="333399"/>
                </a:solidFill>
                <a:latin typeface="+mj-lt"/>
              </a:rPr>
              <a:t>title: LTI </a:t>
            </a:r>
            <a:endParaRPr lang="en-US" sz="1400" b="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gn="just">
              <a:spcBef>
                <a:spcPts val="600"/>
              </a:spcBef>
              <a:spcAft>
                <a:spcPts val="600"/>
              </a:spcAft>
              <a:defRPr/>
            </a:pPr>
            <a:r>
              <a:rPr lang="en-US" sz="1400" kern="0" dirty="0">
                <a:cs typeface="Arial" charset="0"/>
              </a:rPr>
              <a:t>On 13th January 2017, </a:t>
            </a:r>
            <a:r>
              <a:rPr lang="en-US" sz="1400" kern="0" dirty="0" smtClean="0">
                <a:cs typeface="Arial" charset="0"/>
              </a:rPr>
              <a:t>a delivery </a:t>
            </a:r>
            <a:r>
              <a:rPr lang="en-US" sz="1400" kern="0" dirty="0">
                <a:cs typeface="Arial" charset="0"/>
              </a:rPr>
              <a:t>truck arrived at </a:t>
            </a:r>
            <a:r>
              <a:rPr lang="en-US" sz="1400" kern="0" dirty="0" smtClean="0">
                <a:cs typeface="Arial" charset="0"/>
              </a:rPr>
              <a:t>a </a:t>
            </a:r>
            <a:r>
              <a:rPr lang="en-US" sz="1400" kern="0" dirty="0">
                <a:cs typeface="Arial" charset="0"/>
              </a:rPr>
              <a:t>Rig </a:t>
            </a:r>
            <a:r>
              <a:rPr lang="en-US" sz="1400" kern="0" dirty="0" smtClean="0">
                <a:cs typeface="Arial" charset="0"/>
              </a:rPr>
              <a:t>camp to </a:t>
            </a:r>
            <a:r>
              <a:rPr lang="en-US" sz="1400" kern="0" dirty="0">
                <a:cs typeface="Arial" charset="0"/>
              </a:rPr>
              <a:t>deliver food items. </a:t>
            </a:r>
            <a:r>
              <a:rPr lang="en-US" sz="1400" kern="0" dirty="0" smtClean="0">
                <a:cs typeface="Arial" charset="0"/>
              </a:rPr>
              <a:t>The delivery </a:t>
            </a:r>
            <a:r>
              <a:rPr lang="en-US" sz="1400" kern="0" dirty="0">
                <a:cs typeface="Arial" charset="0"/>
              </a:rPr>
              <a:t>helper climbed the truck and </a:t>
            </a:r>
            <a:r>
              <a:rPr lang="en-US" sz="1400" kern="0" dirty="0" smtClean="0">
                <a:cs typeface="Arial" charset="0"/>
              </a:rPr>
              <a:t>unloaded </a:t>
            </a:r>
            <a:r>
              <a:rPr lang="en-US" sz="1400" kern="0" dirty="0">
                <a:cs typeface="Arial" charset="0"/>
              </a:rPr>
              <a:t>food items manually. After completion, the helper walked on the pallets towards the door to come down from the truck. While doing so he stepped on the edge of the pallet, tripped and fell from height of 1.5 meter to the ground </a:t>
            </a:r>
            <a:r>
              <a:rPr lang="en-US" sz="1400" kern="0" dirty="0" smtClean="0">
                <a:cs typeface="Arial" charset="0"/>
              </a:rPr>
              <a:t>landing on </a:t>
            </a:r>
            <a:r>
              <a:rPr lang="en-US" sz="1400" kern="0" dirty="0">
                <a:cs typeface="Arial" charset="0"/>
              </a:rPr>
              <a:t>his left </a:t>
            </a:r>
            <a:r>
              <a:rPr lang="en-US" sz="1400" kern="0" dirty="0" smtClean="0">
                <a:cs typeface="Arial" charset="0"/>
              </a:rPr>
              <a:t>hand resulting in a fractured wrist. </a:t>
            </a:r>
            <a:endParaRPr lang="en-US" sz="1400" kern="0" dirty="0">
              <a:cs typeface="Arial"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mj-lt"/>
              </a:rPr>
              <a:t>Your learning from this incident</a:t>
            </a:r>
            <a:r>
              <a:rPr lang="en-US" sz="1600" b="1" dirty="0" smtClean="0">
                <a:solidFill>
                  <a:srgbClr val="333399"/>
                </a:solidFill>
                <a:latin typeface="+mj-lt"/>
              </a:rPr>
              <a:t>..</a:t>
            </a:r>
          </a:p>
          <a:p>
            <a:pPr marL="114300" indent="-114300" algn="just">
              <a:defRPr/>
            </a:pPr>
            <a:endParaRPr lang="en-US" sz="1400" dirty="0" smtClean="0">
              <a:latin typeface="Calibri" panose="020F0502020204030204" pitchFamily="34" charset="0"/>
              <a:cs typeface="Arial" charset="0"/>
            </a:endParaRPr>
          </a:p>
          <a:p>
            <a:pPr marL="274320" indent="-171450">
              <a:spcAft>
                <a:spcPts val="600"/>
              </a:spcAft>
              <a:buFont typeface="Arial" panose="020B0604020202020204" pitchFamily="34" charset="0"/>
              <a:buChar char="•"/>
              <a:defRPr/>
            </a:pPr>
            <a:r>
              <a:rPr lang="en-US" sz="1400" dirty="0" smtClean="0">
                <a:cs typeface="Arial" charset="0"/>
              </a:rPr>
              <a:t>Ensure adequate supervision for the activity </a:t>
            </a:r>
          </a:p>
          <a:p>
            <a:pPr marL="274320" indent="-171450">
              <a:spcAft>
                <a:spcPts val="600"/>
              </a:spcAft>
              <a:buFont typeface="Arial" panose="020B0604020202020204" pitchFamily="34" charset="0"/>
              <a:buChar char="•"/>
              <a:defRPr/>
            </a:pPr>
            <a:r>
              <a:rPr lang="en-US" sz="1400" dirty="0" smtClean="0">
                <a:cs typeface="Arial" charset="0"/>
              </a:rPr>
              <a:t>Ensure that equipment/materials are not causing trip hazards </a:t>
            </a:r>
          </a:p>
          <a:p>
            <a:pPr marL="274320" indent="-171450">
              <a:spcAft>
                <a:spcPts val="600"/>
              </a:spcAft>
              <a:buFont typeface="Arial" panose="020B0604020202020204" pitchFamily="34" charset="0"/>
              <a:buChar char="•"/>
              <a:defRPr/>
            </a:pPr>
            <a:r>
              <a:rPr lang="en-US" sz="1400" dirty="0" smtClean="0">
                <a:cs typeface="Arial" charset="0"/>
              </a:rPr>
              <a:t>Ensure you have adequate access / egress to your work area </a:t>
            </a:r>
          </a:p>
          <a:p>
            <a:pPr marL="274320" indent="-171450">
              <a:spcAft>
                <a:spcPts val="600"/>
              </a:spcAft>
              <a:buFont typeface="Arial" panose="020B0604020202020204" pitchFamily="34" charset="0"/>
              <a:buChar char="•"/>
              <a:defRPr/>
            </a:pPr>
            <a:r>
              <a:rPr lang="en-US" sz="1400" dirty="0" smtClean="0">
                <a:cs typeface="Arial" charset="0"/>
              </a:rPr>
              <a:t>Ensure you use steps/ladder to access and exit the vehicle </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533400" y="5562600"/>
            <a:ext cx="5181600" cy="338554"/>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600" b="1" dirty="0" smtClean="0">
                <a:solidFill>
                  <a:srgbClr val="FFFF00"/>
                </a:solidFill>
                <a:latin typeface="+mj-lt"/>
                <a:cs typeface="Arial" panose="020B0604020202020204" pitchFamily="34" charset="0"/>
              </a:rPr>
              <a:t>Watch your step! </a:t>
            </a:r>
            <a:endParaRPr lang="en-US" altLang="en-US" sz="1600" b="1" dirty="0">
              <a:solidFill>
                <a:srgbClr val="FFFF00"/>
              </a:solidFill>
              <a:latin typeface="+mj-lt"/>
              <a:cs typeface="Arial" panose="020B0604020202020204" pitchFamily="34" charset="0"/>
            </a:endParaRPr>
          </a:p>
        </p:txBody>
      </p:sp>
      <p:sp>
        <p:nvSpPr>
          <p:cNvPr id="26631" name="Slide Number Placeholder 12"/>
          <p:cNvSpPr>
            <a:spLocks noGrp="1"/>
          </p:cNvSpPr>
          <p:nvPr>
            <p:ph type="sldNum" sz="quarter" idx="12"/>
          </p:nvPr>
        </p:nvSpPr>
        <p:spPr>
          <a:xfrm>
            <a:off x="7018325" y="6248400"/>
            <a:ext cx="1905000" cy="457200"/>
          </a:xfrm>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0" y="0"/>
            <a:ext cx="9144000" cy="646113"/>
          </a:xfrm>
          <a:prstGeom prst="rect">
            <a:avLst/>
          </a:prstGeom>
          <a:solidFill>
            <a:srgbClr val="00B050"/>
          </a:solidFill>
          <a:ln w="9525">
            <a:noFill/>
            <a:miter lim="800000"/>
            <a:headEnd/>
            <a:tailEnd/>
          </a:ln>
        </p:spPr>
        <p:txBody>
          <a:bodyPr wrap="square">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355110" y="2334685"/>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17" name="Freeform 132"/>
          <p:cNvSpPr>
            <a:spLocks/>
          </p:cNvSpPr>
          <p:nvPr/>
        </p:nvSpPr>
        <p:spPr bwMode="auto">
          <a:xfrm>
            <a:off x="8409780" y="5181600"/>
            <a:ext cx="428625"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18" name="Picture 17"/>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6048375" y="4896525"/>
            <a:ext cx="1247882" cy="96316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04800" y="1125538"/>
            <a:ext cx="8351838" cy="190821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eaLnBrk="1" hangingPunct="1">
              <a:defRPr/>
            </a:pPr>
            <a:r>
              <a:rPr lang="en-US" sz="1600" b="1" dirty="0">
                <a:solidFill>
                  <a:srgbClr val="FF0000"/>
                </a:solidFill>
              </a:rPr>
              <a:t>As a learning from this incident </a:t>
            </a:r>
            <a:r>
              <a:rPr lang="en-US" sz="1600" b="1" dirty="0" smtClean="0">
                <a:solidFill>
                  <a:srgbClr val="FF0000"/>
                </a:solidFill>
              </a:rPr>
              <a:t>and to </a:t>
            </a:r>
            <a:r>
              <a:rPr lang="en-US" sz="1600" b="1" dirty="0">
                <a:solidFill>
                  <a:srgbClr val="FF0000"/>
                </a:solidFill>
              </a:rPr>
              <a:t>ensure continual improvement </a:t>
            </a:r>
            <a:r>
              <a:rPr lang="en-US" sz="1600" b="1" dirty="0" smtClean="0">
                <a:solidFill>
                  <a:srgbClr val="FF0000"/>
                </a:solidFill>
              </a:rPr>
              <a:t>all contract managers </a:t>
            </a:r>
            <a:r>
              <a:rPr lang="en-US" sz="1600" b="1" dirty="0">
                <a:solidFill>
                  <a:srgbClr val="FF0000"/>
                </a:solidFill>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600" dirty="0">
              <a:solidFill>
                <a:srgbClr val="000000"/>
              </a:solidFill>
              <a:latin typeface="+mj-lt"/>
            </a:endParaRPr>
          </a:p>
          <a:p>
            <a:pPr marL="342900" indent="-342900" eaLnBrk="1" hangingPunct="1">
              <a:buFont typeface="+mj-lt"/>
              <a:buAutoNum type="arabicPeriod"/>
              <a:defRPr/>
            </a:pPr>
            <a:r>
              <a:rPr lang="en-US" sz="1400" dirty="0" smtClean="0">
                <a:solidFill>
                  <a:srgbClr val="0000FF"/>
                </a:solidFill>
                <a:sym typeface="Wingdings" pitchFamily="2" charset="2"/>
              </a:rPr>
              <a:t>Do you supervise catering contractor food delivery activity?</a:t>
            </a:r>
          </a:p>
          <a:p>
            <a:pPr marL="342900" indent="-342900" eaLnBrk="1" hangingPunct="1">
              <a:buFont typeface="+mj-lt"/>
              <a:buAutoNum type="arabicPeriod"/>
              <a:defRPr/>
            </a:pPr>
            <a:r>
              <a:rPr lang="en-US" sz="1400" dirty="0">
                <a:solidFill>
                  <a:srgbClr val="0000FF"/>
                </a:solidFill>
                <a:sym typeface="Wingdings" pitchFamily="2" charset="2"/>
              </a:rPr>
              <a:t>Do you ensure such contractors are monitored and audited?</a:t>
            </a:r>
          </a:p>
          <a:p>
            <a:pPr marL="342900" indent="-342900" eaLnBrk="1" hangingPunct="1">
              <a:buFont typeface="+mj-lt"/>
              <a:buAutoNum type="arabicPeriod"/>
              <a:defRPr/>
            </a:pPr>
            <a:r>
              <a:rPr lang="en-US" sz="1400" dirty="0">
                <a:solidFill>
                  <a:srgbClr val="0000FF"/>
                </a:solidFill>
                <a:sym typeface="Wingdings" pitchFamily="2" charset="2"/>
              </a:rPr>
              <a:t>Do you ensure drivers use steps provided for access / egress of their vehicles</a:t>
            </a:r>
            <a:r>
              <a:rPr lang="en-US" sz="1400" dirty="0" smtClean="0">
                <a:solidFill>
                  <a:srgbClr val="0000FF"/>
                </a:solidFill>
                <a:sym typeface="Wingdings" pitchFamily="2" charset="2"/>
              </a:rPr>
              <a:t>?</a:t>
            </a:r>
            <a:endParaRPr lang="en-US" sz="1400" dirty="0">
              <a:solidFill>
                <a:srgbClr val="0000FF"/>
              </a:solidFill>
              <a:sym typeface="Wingdings" pitchFamily="2" charset="2"/>
            </a:endParaRPr>
          </a:p>
        </p:txBody>
      </p:sp>
      <p:grpSp>
        <p:nvGrpSpPr>
          <p:cNvPr id="2" name="Group 9"/>
          <p:cNvGrpSpPr>
            <a:grpSpLocks/>
          </p:cNvGrpSpPr>
          <p:nvPr/>
        </p:nvGrpSpPr>
        <p:grpSpPr bwMode="auto">
          <a:xfrm>
            <a:off x="-489" y="-228600"/>
            <a:ext cx="9144376" cy="990600"/>
            <a:chOff x="0" y="-144"/>
            <a:chExt cx="6240"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0" y="0"/>
              <a:ext cx="6240" cy="407"/>
            </a:xfrm>
            <a:prstGeom prst="rect">
              <a:avLst/>
            </a:prstGeom>
            <a:solidFill>
              <a:srgbClr val="00B050"/>
            </a:solidFill>
            <a:ln w="9525">
              <a:noFill/>
              <a:miter lim="800000"/>
              <a:headEnd/>
              <a:tailEnd/>
            </a:ln>
          </p:spPr>
          <p:txBody>
            <a:bodyPr wrap="square">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390753" y="942201"/>
            <a:ext cx="4595745" cy="307777"/>
          </a:xfrm>
          <a:prstGeom prst="rect">
            <a:avLst/>
          </a:prstGeom>
          <a:noFill/>
          <a:ln w="9525">
            <a:noFill/>
            <a:miter lim="800000"/>
            <a:headEnd/>
            <a:tailEnd/>
          </a:ln>
        </p:spPr>
        <p:txBody>
          <a:bodyPr wrap="none">
            <a:spAutoFit/>
          </a:bodyPr>
          <a:lstStyle/>
          <a:p>
            <a:pPr marL="114300" indent="-114300" algn="just">
              <a:defRPr/>
            </a:pPr>
            <a:r>
              <a:rPr lang="en-GB" sz="1400" b="1" dirty="0" smtClean="0">
                <a:solidFill>
                  <a:srgbClr val="333399"/>
                </a:solidFill>
                <a:latin typeface="+mj-lt"/>
              </a:rPr>
              <a:t>Date:</a:t>
            </a:r>
            <a:r>
              <a:rPr lang="en-US" sz="1400" b="1" dirty="0" smtClean="0">
                <a:solidFill>
                  <a:srgbClr val="333399"/>
                </a:solidFill>
                <a:latin typeface="+mj-lt"/>
              </a:rPr>
              <a:t>13.01.17</a:t>
            </a:r>
            <a:r>
              <a:rPr lang="en-US" sz="1400" b="1" dirty="0">
                <a:solidFill>
                  <a:srgbClr val="333399"/>
                </a:solidFill>
                <a:latin typeface="+mj-lt"/>
              </a:rPr>
              <a:t>	</a:t>
            </a:r>
            <a:r>
              <a:rPr lang="en-US" sz="1400" b="1" dirty="0" smtClean="0">
                <a:solidFill>
                  <a:srgbClr val="333399"/>
                </a:solidFill>
                <a:latin typeface="+mj-lt"/>
              </a:rPr>
              <a:t>	        Incident </a:t>
            </a:r>
            <a:r>
              <a:rPr lang="en-US" sz="1400" b="1" dirty="0">
                <a:solidFill>
                  <a:srgbClr val="333399"/>
                </a:solidFill>
                <a:latin typeface="+mj-lt"/>
              </a:rPr>
              <a:t>title</a:t>
            </a:r>
            <a:r>
              <a:rPr lang="en-US" sz="1400" b="1" dirty="0" smtClean="0">
                <a:solidFill>
                  <a:srgbClr val="333399"/>
                </a:solidFill>
                <a:latin typeface="+mj-lt"/>
              </a:rPr>
              <a:t>: LTI  </a:t>
            </a:r>
            <a:endParaRPr lang="en-US" sz="1400" b="1" dirty="0">
              <a:solidFill>
                <a:srgbClr val="333399"/>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91879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EE6097A7-432A-4AD5-8C66-C65CBEC00D46}"/>
</file>

<file path=customXml/itemProps2.xml><?xml version="1.0" encoding="utf-8"?>
<ds:datastoreItem xmlns:ds="http://schemas.openxmlformats.org/officeDocument/2006/customXml" ds:itemID="{273A1DBA-79B5-4D47-B8A2-2AB883FFD8D7}"/>
</file>

<file path=customXml/itemProps3.xml><?xml version="1.0" encoding="utf-8"?>
<ds:datastoreItem xmlns:ds="http://schemas.openxmlformats.org/officeDocument/2006/customXml" ds:itemID="{82F3C485-9FC1-4C1F-8D9B-EFBF5527DDEE}"/>
</file>

<file path=docProps/app.xml><?xml version="1.0" encoding="utf-8"?>
<Properties xmlns="http://schemas.openxmlformats.org/officeDocument/2006/extended-properties" xmlns:vt="http://schemas.openxmlformats.org/officeDocument/2006/docPropsVTypes">
  <TotalTime>42</TotalTime>
  <Words>141</Words>
  <Application>Microsoft Office PowerPoint</Application>
  <PresentationFormat>On-screen Show (4:3)</PresentationFormat>
  <Paragraphs>28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mu53653</cp:lastModifiedBy>
  <cp:revision>21</cp:revision>
  <dcterms:created xsi:type="dcterms:W3CDTF">2016-03-28T05:48:29Z</dcterms:created>
  <dcterms:modified xsi:type="dcterms:W3CDTF">2017-07-05T03:58:11Z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