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notesSlides/notesSlide1.xml" ContentType="application/vnd.openxmlformats-officedocument.presentationml.notesSlide+xml"/>
  <Override PartName="/ppt/slideLayouts/slideLayout13.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12.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71" r:id="rId2"/>
    <p:sldId id="272"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9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05/07/2017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p:spPr>
        <p:txBody>
          <a:bodyPr/>
          <a:lstStyle/>
          <a:p>
            <a:endParaRPr lang="en-US" smtClean="0"/>
          </a:p>
        </p:txBody>
      </p:sp>
      <p:sp>
        <p:nvSpPr>
          <p:cNvPr id="32772" name="Slide Number Placeholder 3"/>
          <p:cNvSpPr>
            <a:spLocks noGrp="1"/>
          </p:cNvSpPr>
          <p:nvPr>
            <p:ph type="sldNum" sz="quarter" idx="5"/>
          </p:nvPr>
        </p:nvSpPr>
        <p:spPr/>
        <p:txBody>
          <a:bodyPr/>
          <a:lstStyle/>
          <a:p>
            <a:pPr>
              <a:defRPr/>
            </a:pPr>
            <a:fld id="{AABD62BD-7C4C-421E-BA5A-5604E419F630}" type="slidenum">
              <a:rPr lang="en-US" smtClean="0"/>
              <a:pPr>
                <a:defRPr/>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p:spPr>
        <p:txBody>
          <a:bodyPr/>
          <a:lstStyle/>
          <a:p>
            <a:r>
              <a:rPr lang="en-US" smtClean="0">
                <a:solidFill>
                  <a:srgbClr val="0033CC"/>
                </a:solidFill>
                <a:latin typeface="Arial" pitchFamily="34" charset="0"/>
                <a:cs typeface="Arial" pitchFamily="34"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smtClean="0">
              <a:latin typeface="Arial" pitchFamily="34" charset="0"/>
              <a:cs typeface="Arial" pitchFamily="34" charset="0"/>
            </a:endParaRPr>
          </a:p>
        </p:txBody>
      </p:sp>
      <p:sp>
        <p:nvSpPr>
          <p:cNvPr id="33796" name="Slide Number Placeholder 3"/>
          <p:cNvSpPr>
            <a:spLocks noGrp="1"/>
          </p:cNvSpPr>
          <p:nvPr>
            <p:ph type="sldNum" sz="quarter" idx="5"/>
          </p:nvPr>
        </p:nvSpPr>
        <p:spPr/>
        <p:txBody>
          <a:bodyPr/>
          <a:lstStyle/>
          <a:p>
            <a:pPr>
              <a:defRPr/>
            </a:pPr>
            <a:fld id="{E9076651-88FF-4A1A-B8E8-34E5F821BAB8}" type="slidenum">
              <a:rPr lang="en-US" smtClean="0"/>
              <a:pPr>
                <a:defRPr/>
              </a:pPr>
              <a:t>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05/07/2017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05/07/2017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05/07/2017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CA7F0857-E928-469E-BFE6-24CB53BD6AF5}" type="datetimeFigureOut">
              <a:rPr lang="en-US" smtClean="0"/>
              <a:pPr/>
              <a:t>05/07/2017</a:t>
            </a:fld>
            <a:endParaRPr lang="en-US"/>
          </a:p>
        </p:txBody>
      </p:sp>
      <p:sp>
        <p:nvSpPr>
          <p:cNvPr id="6" name="Rectangle 5"/>
          <p:cNvSpPr>
            <a:spLocks noGrp="1" noChangeArrowheads="1"/>
          </p:cNvSpPr>
          <p:nvPr>
            <p:ph type="ftr" sz="quarter" idx="11"/>
          </p:nvPr>
        </p:nvSpPr>
        <p:spPr/>
        <p:txBody>
          <a:bodyPr/>
          <a:lstStyle>
            <a:lvl1pPr>
              <a:defRPr/>
            </a:lvl1pPr>
          </a:lstStyle>
          <a:p>
            <a:endParaRPr lang="en-US"/>
          </a:p>
        </p:txBody>
      </p:sp>
      <p:sp>
        <p:nvSpPr>
          <p:cNvPr id="7"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CA7F0857-E928-469E-BFE6-24CB53BD6AF5}" type="datetimeFigureOut">
              <a:rPr lang="en-US" smtClean="0"/>
              <a:pPr/>
              <a:t>05/07/2017</a:t>
            </a:fld>
            <a:endParaRPr lang="en-US"/>
          </a:p>
        </p:txBody>
      </p:sp>
      <p:sp>
        <p:nvSpPr>
          <p:cNvPr id="5" name="Rectangle 5"/>
          <p:cNvSpPr>
            <a:spLocks noGrp="1" noChangeArrowheads="1"/>
          </p:cNvSpPr>
          <p:nvPr>
            <p:ph type="ftr" sz="quarter" idx="11"/>
          </p:nvPr>
        </p:nvSpPr>
        <p:spPr/>
        <p:txBody>
          <a:bodyPr/>
          <a:lstStyle>
            <a:lvl1pPr>
              <a:defRPr/>
            </a:lvl1pPr>
          </a:lstStyle>
          <a:p>
            <a:endParaRPr lang="en-US"/>
          </a:p>
        </p:txBody>
      </p:sp>
      <p:sp>
        <p:nvSpPr>
          <p:cNvPr id="6"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CA7F0857-E928-469E-BFE6-24CB53BD6AF5}" type="datetimeFigureOut">
              <a:rPr lang="en-US" smtClean="0"/>
              <a:pPr/>
              <a:t>05/07/2017</a:t>
            </a:fld>
            <a:endParaRPr lang="en-US"/>
          </a:p>
        </p:txBody>
      </p:sp>
      <p:sp>
        <p:nvSpPr>
          <p:cNvPr id="7" name="Rectangle 6"/>
          <p:cNvSpPr>
            <a:spLocks noGrp="1" noChangeArrowheads="1"/>
          </p:cNvSpPr>
          <p:nvPr>
            <p:ph type="ftr" sz="quarter" idx="11"/>
          </p:nvPr>
        </p:nvSpPr>
        <p:spPr/>
        <p:txBody>
          <a:bodyPr/>
          <a:lstStyle>
            <a:lvl1pPr>
              <a:defRPr/>
            </a:lvl1pPr>
          </a:lstStyle>
          <a:p>
            <a:endParaRPr lang="en-US"/>
          </a:p>
        </p:txBody>
      </p:sp>
      <p:sp>
        <p:nvSpPr>
          <p:cNvPr id="8" name="Rectangle 7"/>
          <p:cNvSpPr>
            <a:spLocks noGrp="1" noChangeArrowheads="1"/>
          </p:cNvSpPr>
          <p:nvPr>
            <p:ph type="sldNum" sz="quarter" idx="12"/>
          </p:nvPr>
        </p:nvSpPr>
        <p:spPr/>
        <p:txBody>
          <a:bodyPr/>
          <a:lstStyle>
            <a:lvl1pPr>
              <a:defRPr/>
            </a:lvl1pPr>
          </a:lstStyle>
          <a:p>
            <a:fld id="{76350295-2E69-4E2A-99BD-44AD42153746}"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76350295-2E69-4E2A-99BD-44AD4215374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05/07/2017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7F0857-E928-469E-BFE6-24CB53BD6AF5}" type="datetimeFigureOut">
              <a:rPr lang="en-US" smtClean="0"/>
              <a:pPr/>
              <a:t>05/07/2017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7F0857-E928-469E-BFE6-24CB53BD6AF5}" type="datetimeFigureOut">
              <a:rPr lang="en-US" smtClean="0"/>
              <a:pPr/>
              <a:t>05/07/2017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7F0857-E928-469E-BFE6-24CB53BD6AF5}" type="datetimeFigureOut">
              <a:rPr lang="en-US" smtClean="0"/>
              <a:pPr/>
              <a:t>05/07/2017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7F0857-E928-469E-BFE6-24CB53BD6AF5}" type="datetimeFigureOut">
              <a:rPr lang="en-US" smtClean="0"/>
              <a:pPr/>
              <a:t>05/07/2017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F0857-E928-469E-BFE6-24CB53BD6AF5}" type="datetimeFigureOut">
              <a:rPr lang="en-US" smtClean="0"/>
              <a:pPr/>
              <a:t>05/07/2017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05/07/2017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05/07/2017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7F0857-E928-469E-BFE6-24CB53BD6AF5}" type="datetimeFigureOut">
              <a:rPr lang="en-US" smtClean="0"/>
              <a:pPr/>
              <a:t>05/07/2017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350295-2E69-4E2A-99BD-44AD42153746}" type="slidenum">
              <a:rPr lang="en-US" smtClean="0"/>
              <a:pPr/>
              <a:t>‹#›</a:t>
            </a:fld>
            <a:endParaRPr lang="en-US"/>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 xmlns:a14="http://schemas.microsoft.com/office/drawing/2010/main" val="0"/>
              </a:ext>
            </a:extLst>
          </a:blip>
          <a:srcRect/>
          <a:stretch>
            <a:fillRect/>
          </a:stretch>
        </p:blipFill>
        <p:spPr bwMode="auto">
          <a:xfrm>
            <a:off x="0" y="0"/>
            <a:ext cx="9144000" cy="686403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p:cNvPicPr>
            <a:picLocks noChangeAspect="1" noChangeArrowheads="1"/>
          </p:cNvPicPr>
          <p:nvPr/>
        </p:nvPicPr>
        <p:blipFill>
          <a:blip r:embed="rId3" cstate="print"/>
          <a:srcRect/>
          <a:stretch>
            <a:fillRect/>
          </a:stretch>
        </p:blipFill>
        <p:spPr bwMode="auto">
          <a:xfrm>
            <a:off x="5943600" y="3581400"/>
            <a:ext cx="3048000" cy="272008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4339" name="Text Box 2"/>
          <p:cNvSpPr txBox="1">
            <a:spLocks noChangeArrowheads="1"/>
          </p:cNvSpPr>
          <p:nvPr/>
        </p:nvSpPr>
        <p:spPr bwMode="auto">
          <a:xfrm>
            <a:off x="381000" y="1109256"/>
            <a:ext cx="4114800" cy="338544"/>
          </a:xfrm>
          <a:prstGeom prst="rect">
            <a:avLst/>
          </a:prstGeom>
          <a:noFill/>
          <a:ln w="19050">
            <a:noFill/>
            <a:miter lim="800000"/>
            <a:headEnd/>
            <a:tailEnd/>
          </a:ln>
        </p:spPr>
        <p:txBody>
          <a:bodyPr wrap="square" lIns="91429" tIns="45715" rIns="91429" bIns="45715">
            <a:spAutoFit/>
          </a:bodyPr>
          <a:lstStyle/>
          <a:p>
            <a:pPr marL="114286" indent="-114286" algn="just" eaLnBrk="0" hangingPunct="0">
              <a:defRPr/>
            </a:pPr>
            <a:r>
              <a:rPr lang="en-US" sz="1600" b="1" dirty="0" smtClean="0">
                <a:solidFill>
                  <a:srgbClr val="FF0000"/>
                </a:solidFill>
                <a:latin typeface="+mj-lt"/>
                <a:cs typeface="+mn-cs"/>
              </a:rPr>
              <a:t>What </a:t>
            </a:r>
            <a:r>
              <a:rPr lang="en-US" sz="1600" b="1" dirty="0">
                <a:solidFill>
                  <a:srgbClr val="FF0000"/>
                </a:solidFill>
                <a:latin typeface="+mj-lt"/>
                <a:cs typeface="+mn-cs"/>
              </a:rPr>
              <a:t>happened</a:t>
            </a:r>
            <a:r>
              <a:rPr lang="en-US" sz="1600" b="1" dirty="0" smtClean="0">
                <a:solidFill>
                  <a:srgbClr val="FF0000"/>
                </a:solidFill>
                <a:latin typeface="+mj-lt"/>
                <a:cs typeface="+mn-cs"/>
              </a:rPr>
              <a:t>?</a:t>
            </a:r>
            <a:endParaRPr lang="en-US" sz="1600" dirty="0">
              <a:solidFill>
                <a:srgbClr val="000000"/>
              </a:solidFill>
              <a:latin typeface="+mj-lt"/>
              <a:cs typeface="+mn-cs"/>
            </a:endParaRPr>
          </a:p>
        </p:txBody>
      </p:sp>
      <p:sp>
        <p:nvSpPr>
          <p:cNvPr id="13316"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lIns="91429" tIns="45715" rIns="91429" bIns="45715">
            <a:spAutoFit/>
          </a:bodyPr>
          <a:lstStyle/>
          <a:p>
            <a:pPr eaLnBrk="0" hangingPunct="0">
              <a:spcBef>
                <a:spcPct val="50000"/>
              </a:spcBef>
            </a:pPr>
            <a:endParaRPr lang="en-GB" sz="6000">
              <a:solidFill>
                <a:srgbClr val="FF0000"/>
              </a:solidFill>
              <a:sym typeface="Webdings" pitchFamily="18" charset="2"/>
            </a:endParaRPr>
          </a:p>
        </p:txBody>
      </p:sp>
      <p:sp>
        <p:nvSpPr>
          <p:cNvPr id="13317" name="TextBox 16"/>
          <p:cNvSpPr txBox="1">
            <a:spLocks noChangeArrowheads="1"/>
          </p:cNvSpPr>
          <p:nvPr/>
        </p:nvSpPr>
        <p:spPr bwMode="auto">
          <a:xfrm>
            <a:off x="304800" y="5029200"/>
            <a:ext cx="5181600" cy="315471"/>
          </a:xfrm>
          <a:prstGeom prst="rect">
            <a:avLst/>
          </a:prstGeom>
          <a:solidFill>
            <a:srgbClr val="0000FF"/>
          </a:solidFill>
          <a:ln w="38100">
            <a:noFill/>
          </a:ln>
        </p:spPr>
        <p:style>
          <a:lnRef idx="0">
            <a:schemeClr val="accent1"/>
          </a:lnRef>
          <a:fillRef idx="3">
            <a:schemeClr val="accent1"/>
          </a:fillRef>
          <a:effectRef idx="3">
            <a:schemeClr val="accent1"/>
          </a:effectRef>
          <a:fontRef idx="minor">
            <a:schemeClr val="lt1"/>
          </a:fontRef>
        </p:style>
        <p:txBody>
          <a:bodyPr wrap="square">
            <a:spAutoFit/>
          </a:bodyPr>
          <a:lstStyle/>
          <a:p>
            <a:pPr indent="-114300" algn="ctr">
              <a:defRPr/>
            </a:pPr>
            <a:r>
              <a:rPr lang="en-US" altLang="en-US" sz="1450" b="1" dirty="0">
                <a:solidFill>
                  <a:srgbClr val="FFFF00"/>
                </a:solidFill>
                <a:latin typeface="+mj-lt"/>
                <a:cs typeface="Arial" panose="020B0604020202020204" pitchFamily="34" charset="0"/>
              </a:rPr>
              <a:t>Use hands-off where possible</a:t>
            </a: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lIns="91429" tIns="45715" rIns="91429" bIns="45715">
            <a:spAutoFit/>
          </a:bodyPr>
          <a:lstStyle/>
          <a:p>
            <a:pPr algn="ctr" eaLnBrk="0" hangingPunct="0">
              <a:defRPr/>
            </a:pPr>
            <a:r>
              <a:rPr lang="en-GB" sz="3600" b="1" dirty="0">
                <a:latin typeface="+mj-lt"/>
                <a:cs typeface="+mn-cs"/>
              </a:rPr>
              <a:t>PDO Second Alert</a:t>
            </a:r>
          </a:p>
        </p:txBody>
      </p:sp>
      <p:pic>
        <p:nvPicPr>
          <p:cNvPr id="13319" name="Picture 22" descr="checkmark-512.png"/>
          <p:cNvPicPr>
            <a:picLocks noChangeAspect="1"/>
          </p:cNvPicPr>
          <p:nvPr/>
        </p:nvPicPr>
        <p:blipFill>
          <a:blip r:embed="rId4" cstate="print"/>
          <a:srcRect/>
          <a:stretch>
            <a:fillRect/>
          </a:stretch>
        </p:blipFill>
        <p:spPr bwMode="auto">
          <a:xfrm>
            <a:off x="8458200" y="5867400"/>
            <a:ext cx="457200" cy="457200"/>
          </a:xfrm>
          <a:prstGeom prst="rect">
            <a:avLst/>
          </a:prstGeom>
          <a:noFill/>
          <a:ln w="9525">
            <a:noFill/>
            <a:miter lim="800000"/>
            <a:headEnd/>
            <a:tailEnd/>
          </a:ln>
        </p:spPr>
      </p:pic>
      <p:sp>
        <p:nvSpPr>
          <p:cNvPr id="13320" name="TextBox 18"/>
          <p:cNvSpPr txBox="1">
            <a:spLocks noChangeArrowheads="1"/>
          </p:cNvSpPr>
          <p:nvPr/>
        </p:nvSpPr>
        <p:spPr bwMode="auto">
          <a:xfrm>
            <a:off x="304800" y="3160693"/>
            <a:ext cx="5486400" cy="954107"/>
          </a:xfrm>
          <a:prstGeom prst="rect">
            <a:avLst/>
          </a:prstGeom>
          <a:noFill/>
          <a:ln w="9525">
            <a:noFill/>
            <a:miter lim="800000"/>
            <a:headEnd/>
            <a:tailEnd/>
          </a:ln>
        </p:spPr>
        <p:txBody>
          <a:bodyPr>
            <a:spAutoFit/>
          </a:bodyPr>
          <a:lstStyle/>
          <a:p>
            <a:pPr indent="174625" eaLnBrk="0" hangingPunct="0">
              <a:buFont typeface="Arial" pitchFamily="34" charset="0"/>
              <a:buChar char="•"/>
            </a:pPr>
            <a:r>
              <a:rPr lang="en-US" sz="1400" dirty="0">
                <a:latin typeface="Calibri" pitchFamily="34" charset="0"/>
                <a:cs typeface="Calibri" pitchFamily="34" charset="0"/>
              </a:rPr>
              <a:t>Ensure all incidents are reported </a:t>
            </a:r>
          </a:p>
          <a:p>
            <a:pPr indent="174625" eaLnBrk="0" hangingPunct="0">
              <a:buFont typeface="Arial" pitchFamily="34" charset="0"/>
              <a:buChar char="•"/>
            </a:pPr>
            <a:r>
              <a:rPr lang="en-US" sz="1400" dirty="0">
                <a:latin typeface="Calibri" pitchFamily="34" charset="0"/>
                <a:cs typeface="Calibri" pitchFamily="34" charset="0"/>
              </a:rPr>
              <a:t>Ensure Supervisor’s are supervising </a:t>
            </a:r>
          </a:p>
          <a:p>
            <a:pPr indent="174625" eaLnBrk="0" hangingPunct="0">
              <a:buFont typeface="Arial" pitchFamily="34" charset="0"/>
              <a:buChar char="•"/>
            </a:pPr>
            <a:r>
              <a:rPr lang="en-US" sz="1400" dirty="0">
                <a:latin typeface="Calibri" pitchFamily="34" charset="0"/>
                <a:cs typeface="Calibri" pitchFamily="34" charset="0"/>
              </a:rPr>
              <a:t>Ensure the task is done using hands off techniques where possible</a:t>
            </a:r>
          </a:p>
          <a:p>
            <a:pPr indent="174625" eaLnBrk="0" hangingPunct="0">
              <a:buFont typeface="Arial" pitchFamily="34" charset="0"/>
              <a:buChar char="•"/>
            </a:pPr>
            <a:r>
              <a:rPr lang="en-US" sz="1400" dirty="0">
                <a:latin typeface="Calibri" pitchFamily="34" charset="0"/>
                <a:cs typeface="Calibri" pitchFamily="34" charset="0"/>
              </a:rPr>
              <a:t>Mechanical lifting devices should be used when required </a:t>
            </a:r>
          </a:p>
        </p:txBody>
      </p:sp>
      <p:sp>
        <p:nvSpPr>
          <p:cNvPr id="13321" name="Rectangle 8"/>
          <p:cNvSpPr>
            <a:spLocks noChangeArrowheads="1"/>
          </p:cNvSpPr>
          <p:nvPr/>
        </p:nvSpPr>
        <p:spPr bwMode="auto">
          <a:xfrm>
            <a:off x="304800" y="762000"/>
            <a:ext cx="4114419" cy="307766"/>
          </a:xfrm>
          <a:prstGeom prst="rect">
            <a:avLst/>
          </a:prstGeom>
          <a:noFill/>
          <a:ln w="9525">
            <a:noFill/>
            <a:miter lim="800000"/>
            <a:headEnd/>
            <a:tailEnd/>
          </a:ln>
        </p:spPr>
        <p:txBody>
          <a:bodyPr wrap="square" lIns="91429" tIns="45715" rIns="91429" bIns="45715">
            <a:spAutoFit/>
          </a:bodyPr>
          <a:lstStyle/>
          <a:p>
            <a:pPr marL="112713" indent="-112713" algn="just" eaLnBrk="0" hangingPunct="0"/>
            <a:r>
              <a:rPr lang="en-GB" sz="1400" b="1" dirty="0">
                <a:solidFill>
                  <a:srgbClr val="333399"/>
                </a:solidFill>
                <a:latin typeface="+mj-lt"/>
              </a:rPr>
              <a:t>Date: </a:t>
            </a:r>
            <a:r>
              <a:rPr lang="en-GB" sz="1400" b="1" dirty="0" smtClean="0">
                <a:solidFill>
                  <a:srgbClr val="333399"/>
                </a:solidFill>
                <a:latin typeface="+mj-lt"/>
              </a:rPr>
              <a:t>03.01.17	Incident Type: LTI</a:t>
            </a:r>
            <a:endParaRPr lang="en-US" sz="1400" b="1" dirty="0">
              <a:solidFill>
                <a:srgbClr val="333399"/>
              </a:solidFill>
              <a:latin typeface="+mj-lt"/>
            </a:endParaRPr>
          </a:p>
        </p:txBody>
      </p:sp>
      <p:sp>
        <p:nvSpPr>
          <p:cNvPr id="13322" name="Slide Number Placeholder 5"/>
          <p:cNvSpPr txBox="1">
            <a:spLocks/>
          </p:cNvSpPr>
          <p:nvPr/>
        </p:nvSpPr>
        <p:spPr bwMode="auto">
          <a:xfrm>
            <a:off x="8001000" y="6553200"/>
            <a:ext cx="1905000" cy="457200"/>
          </a:xfrm>
          <a:prstGeom prst="rect">
            <a:avLst/>
          </a:prstGeom>
          <a:noFill/>
          <a:ln w="9525">
            <a:noFill/>
            <a:miter lim="800000"/>
            <a:headEnd/>
            <a:tailEnd/>
          </a:ln>
        </p:spPr>
        <p:txBody>
          <a:bodyPr lIns="91429" tIns="45715" rIns="91429" bIns="45715"/>
          <a:lstStyle/>
          <a:p>
            <a:pPr algn="ctr" eaLnBrk="0" hangingPunct="0"/>
            <a:fld id="{17D025AE-BEFD-40E6-83B1-46A75A7D791D}" type="slidenum">
              <a:rPr lang="en-US" sz="1100">
                <a:latin typeface="Calibri" pitchFamily="34" charset="0"/>
                <a:cs typeface="Calibri" pitchFamily="34" charset="0"/>
              </a:rPr>
              <a:pPr algn="ctr" eaLnBrk="0" hangingPunct="0"/>
              <a:t>1</a:t>
            </a:fld>
            <a:endParaRPr lang="en-US" sz="1100">
              <a:latin typeface="Calibri" pitchFamily="34" charset="0"/>
              <a:cs typeface="Calibri" pitchFamily="34" charset="0"/>
            </a:endParaRPr>
          </a:p>
        </p:txBody>
      </p:sp>
      <p:sp>
        <p:nvSpPr>
          <p:cNvPr id="13323" name="Rectangle 27"/>
          <p:cNvSpPr>
            <a:spLocks noChangeArrowheads="1"/>
          </p:cNvSpPr>
          <p:nvPr/>
        </p:nvSpPr>
        <p:spPr bwMode="auto">
          <a:xfrm>
            <a:off x="381000" y="2862262"/>
            <a:ext cx="5410200" cy="338138"/>
          </a:xfrm>
          <a:prstGeom prst="rect">
            <a:avLst/>
          </a:prstGeom>
          <a:noFill/>
          <a:ln w="9525">
            <a:noFill/>
            <a:miter lim="800000"/>
            <a:headEnd/>
            <a:tailEnd/>
          </a:ln>
        </p:spPr>
        <p:txBody>
          <a:bodyPr>
            <a:spAutoFit/>
          </a:bodyPr>
          <a:lstStyle/>
          <a:p>
            <a:pPr marL="112713" indent="-112713" algn="just" eaLnBrk="0" hangingPunct="0"/>
            <a:r>
              <a:rPr lang="en-US" sz="1600" b="1" dirty="0" smtClean="0">
                <a:solidFill>
                  <a:srgbClr val="333399"/>
                </a:solidFill>
                <a:latin typeface="+mj-lt"/>
              </a:rPr>
              <a:t>Learnings from this incident…</a:t>
            </a:r>
            <a:endParaRPr lang="en-US" sz="1600" b="1" dirty="0">
              <a:solidFill>
                <a:srgbClr val="333399"/>
              </a:solidFill>
              <a:latin typeface="+mj-lt"/>
            </a:endParaRPr>
          </a:p>
        </p:txBody>
      </p:sp>
      <p:sp>
        <p:nvSpPr>
          <p:cNvPr id="30" name="Rectangle 29"/>
          <p:cNvSpPr/>
          <p:nvPr/>
        </p:nvSpPr>
        <p:spPr>
          <a:xfrm>
            <a:off x="381000" y="1371600"/>
            <a:ext cx="5181600" cy="1384995"/>
          </a:xfrm>
          <a:prstGeom prst="rect">
            <a:avLst/>
          </a:prstGeom>
        </p:spPr>
        <p:txBody>
          <a:bodyPr>
            <a:spAutoFit/>
          </a:bodyPr>
          <a:lstStyle/>
          <a:p>
            <a:pPr algn="just" eaLnBrk="0" hangingPunct="0">
              <a:defRPr/>
            </a:pPr>
            <a:r>
              <a:rPr lang="en-US" sz="1400" dirty="0">
                <a:latin typeface="Calibri" pitchFamily="34" charset="0"/>
                <a:cs typeface="Calibri" pitchFamily="34" charset="0"/>
              </a:rPr>
              <a:t>A floorman, with the help of two colleagues attempted to unscrew and remove the sucker rod (SR) table in order to adjust the SR wiper rubber. As they were removing the table, it slipped from the hands of one worker tilting to one side trapping the floorman’s left hand against one of the stripper screws resulting in a fracture of his left hand little finger. </a:t>
            </a:r>
            <a:endParaRPr lang="en-US" sz="1400" dirty="0">
              <a:latin typeface="+mn-lt"/>
              <a:cs typeface="+mn-cs"/>
            </a:endParaRPr>
          </a:p>
        </p:txBody>
      </p:sp>
      <p:pic>
        <p:nvPicPr>
          <p:cNvPr id="13325" name="Picture Placeholder 15" descr="1 - Table.JPG"/>
          <p:cNvPicPr>
            <a:picLocks noChangeAspect="1"/>
          </p:cNvPicPr>
          <p:nvPr/>
        </p:nvPicPr>
        <p:blipFill>
          <a:blip r:embed="rId5" cstate="print"/>
          <a:srcRect l="1656" r="1656"/>
          <a:stretch>
            <a:fillRect/>
          </a:stretch>
        </p:blipFill>
        <p:spPr bwMode="auto">
          <a:xfrm>
            <a:off x="5943600" y="990600"/>
            <a:ext cx="3048000" cy="2362200"/>
          </a:xfrm>
          <a:prstGeom prst="rect">
            <a:avLst/>
          </a:prstGeom>
          <a:noFill/>
          <a:ln w="9525">
            <a:noFill/>
            <a:miter lim="800000"/>
            <a:headEnd/>
            <a:tailEnd/>
          </a:ln>
        </p:spPr>
      </p:pic>
      <p:pic>
        <p:nvPicPr>
          <p:cNvPr id="13326" name="Picture 21" descr="x-mark-512-2.png"/>
          <p:cNvPicPr>
            <a:picLocks noChangeAspect="1"/>
          </p:cNvPicPr>
          <p:nvPr/>
        </p:nvPicPr>
        <p:blipFill>
          <a:blip r:embed="rId6" cstate="print"/>
          <a:srcRect/>
          <a:stretch>
            <a:fillRect/>
          </a:stretch>
        </p:blipFill>
        <p:spPr bwMode="auto">
          <a:xfrm>
            <a:off x="8534400" y="2895600"/>
            <a:ext cx="457200" cy="457200"/>
          </a:xfrm>
          <a:prstGeom prst="rect">
            <a:avLst/>
          </a:prstGeom>
          <a:noFill/>
          <a:ln w="9525">
            <a:noFill/>
            <a:miter lim="800000"/>
            <a:headEnd/>
            <a:tailEnd/>
          </a:ln>
        </p:spPr>
      </p:pic>
      <p:sp>
        <p:nvSpPr>
          <p:cNvPr id="13327" name="Rectangle 16"/>
          <p:cNvSpPr>
            <a:spLocks noChangeArrowheads="1"/>
          </p:cNvSpPr>
          <p:nvPr/>
        </p:nvSpPr>
        <p:spPr bwMode="auto">
          <a:xfrm>
            <a:off x="7315200" y="3581400"/>
            <a:ext cx="152400" cy="152400"/>
          </a:xfrm>
          <a:prstGeom prst="rect">
            <a:avLst/>
          </a:prstGeom>
          <a:solidFill>
            <a:schemeClr val="tx1"/>
          </a:solidFill>
          <a:ln w="9525" algn="ctr">
            <a:solidFill>
              <a:schemeClr val="tx1"/>
            </a:solidFill>
            <a:round/>
            <a:headEnd/>
            <a:tailEnd/>
          </a:ln>
        </p:spPr>
        <p:txBody>
          <a:bodyPr/>
          <a:lstStyle/>
          <a:p>
            <a:pPr eaLnBrk="0" hangingPunct="0"/>
            <a:endParaRPr lang="en-US"/>
          </a:p>
        </p:txBody>
      </p:sp>
      <p:sp>
        <p:nvSpPr>
          <p:cNvPr id="18" name="TextBox 17"/>
          <p:cNvSpPr txBox="1"/>
          <p:nvPr/>
        </p:nvSpPr>
        <p:spPr>
          <a:xfrm>
            <a:off x="7696200" y="3548063"/>
            <a:ext cx="533400" cy="261937"/>
          </a:xfrm>
          <a:prstGeom prst="rect">
            <a:avLst/>
          </a:prstGeom>
          <a:noFill/>
        </p:spPr>
        <p:txBody>
          <a:bodyPr>
            <a:spAutoFit/>
          </a:bodyPr>
          <a:lstStyle/>
          <a:p>
            <a:pPr eaLnBrk="0" hangingPunct="0">
              <a:defRPr/>
            </a:pPr>
            <a:r>
              <a:rPr lang="en-US" sz="1050" dirty="0">
                <a:solidFill>
                  <a:schemeClr val="tx1">
                    <a:lumMod val="50000"/>
                    <a:lumOff val="50000"/>
                  </a:schemeClr>
                </a:solidFill>
                <a:latin typeface="Calibri" pitchFamily="34" charset="0"/>
                <a:cs typeface="Calibri" pitchFamily="34" charset="0"/>
              </a:rPr>
              <a:t>Swivel</a:t>
            </a:r>
          </a:p>
        </p:txBody>
      </p:sp>
      <p:cxnSp>
        <p:nvCxnSpPr>
          <p:cNvPr id="13329" name="Straight Arrow Connector 20"/>
          <p:cNvCxnSpPr>
            <a:cxnSpLocks noChangeShapeType="1"/>
            <a:stCxn id="18" idx="1"/>
            <a:endCxn id="13327" idx="3"/>
          </p:cNvCxnSpPr>
          <p:nvPr/>
        </p:nvCxnSpPr>
        <p:spPr bwMode="auto">
          <a:xfrm flipH="1" flipV="1">
            <a:off x="7467600" y="3657600"/>
            <a:ext cx="228600" cy="22225"/>
          </a:xfrm>
          <a:prstGeom prst="straightConnector1">
            <a:avLst/>
          </a:prstGeom>
          <a:noFill/>
          <a:ln w="9525" algn="ctr">
            <a:solidFill>
              <a:schemeClr val="tx1"/>
            </a:solidFill>
            <a:round/>
            <a:headEnd/>
            <a:tailEnd type="arrow" w="med" len="med"/>
          </a:ln>
        </p:spPr>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2111337"/>
          </a:xfrm>
          <a:prstGeom prst="rect">
            <a:avLst/>
          </a:prstGeom>
          <a:noFill/>
          <a:ln w="19050">
            <a:noFill/>
            <a:miter lim="800000"/>
            <a:headEnd/>
            <a:tailEnd/>
          </a:ln>
        </p:spPr>
        <p:txBody>
          <a:bodyPr lIns="91429" tIns="45715" rIns="91429" bIns="45715">
            <a:spAutoFit/>
          </a:bodyPr>
          <a:lstStyle/>
          <a:p>
            <a:pPr>
              <a:defRPr/>
            </a:pPr>
            <a:r>
              <a:rPr lang="en-US" sz="1600" b="1" dirty="0" smtClean="0">
                <a:solidFill>
                  <a:srgbClr val="FF0000"/>
                </a:solidFill>
              </a:rPr>
              <a:t>As a learning from this incident and to ensure continual improvement all contract managers must review their HSE HEMP against the questions asked below  </a:t>
            </a:r>
          </a:p>
          <a:p>
            <a:pPr marL="342859" indent="-342859">
              <a:defRPr/>
            </a:pPr>
            <a:endParaRPr lang="en-US" sz="1600" b="1" dirty="0">
              <a:solidFill>
                <a:srgbClr val="FF0000"/>
              </a:solidFill>
              <a:latin typeface="Tahoma" pitchFamily="34" charset="0"/>
              <a:cs typeface="+mn-cs"/>
            </a:endParaRPr>
          </a:p>
          <a:p>
            <a:pPr marL="342859" indent="-342859">
              <a:defRPr/>
            </a:pPr>
            <a:r>
              <a:rPr lang="en-US" sz="1600" b="1" dirty="0">
                <a:solidFill>
                  <a:srgbClr val="333399"/>
                </a:solidFill>
                <a:latin typeface="+mj-lt"/>
              </a:rPr>
              <a:t>Confirm the following</a:t>
            </a:r>
            <a:r>
              <a:rPr lang="en-US" sz="1600" b="1" dirty="0" smtClean="0">
                <a:solidFill>
                  <a:srgbClr val="333399"/>
                </a:solidFill>
                <a:latin typeface="+mj-lt"/>
              </a:rPr>
              <a:t>:</a:t>
            </a:r>
            <a:endParaRPr lang="en-US" sz="1600" b="1" dirty="0">
              <a:solidFill>
                <a:srgbClr val="333399"/>
              </a:solidFill>
              <a:latin typeface="+mj-lt"/>
            </a:endParaRPr>
          </a:p>
          <a:p>
            <a:pPr marL="342900" indent="-342900">
              <a:lnSpc>
                <a:spcPct val="120000"/>
              </a:lnSpc>
              <a:buFontTx/>
              <a:buAutoNum type="arabicPeriod"/>
              <a:defRPr/>
            </a:pPr>
            <a:r>
              <a:rPr lang="en-US" sz="1400" dirty="0">
                <a:solidFill>
                  <a:srgbClr val="0000FF"/>
                </a:solidFill>
                <a:sym typeface="Wingdings" pitchFamily="2" charset="2"/>
              </a:rPr>
              <a:t>Did you establish Crew competencies development program?</a:t>
            </a:r>
          </a:p>
          <a:p>
            <a:pPr marL="342900" indent="-342900">
              <a:lnSpc>
                <a:spcPct val="120000"/>
              </a:lnSpc>
              <a:buFontTx/>
              <a:buAutoNum type="arabicPeriod"/>
              <a:defRPr/>
            </a:pPr>
            <a:r>
              <a:rPr lang="en-US" sz="1400" dirty="0">
                <a:solidFill>
                  <a:srgbClr val="0000FF"/>
                </a:solidFill>
                <a:sym typeface="Wingdings" pitchFamily="2" charset="2"/>
              </a:rPr>
              <a:t>Do your Supervisors do the supervisory part before they get engaged with the operations?</a:t>
            </a:r>
          </a:p>
          <a:p>
            <a:pPr marL="342900" indent="-342900">
              <a:lnSpc>
                <a:spcPct val="120000"/>
              </a:lnSpc>
              <a:buFontTx/>
              <a:buAutoNum type="arabicPeriod"/>
              <a:defRPr/>
            </a:pPr>
            <a:r>
              <a:rPr lang="en-US" sz="1400" dirty="0">
                <a:solidFill>
                  <a:srgbClr val="0000FF"/>
                </a:solidFill>
                <a:sym typeface="Wingdings" pitchFamily="2" charset="2"/>
              </a:rPr>
              <a:t>Have you captured all the hazards in your HEMP?</a:t>
            </a:r>
          </a:p>
          <a:p>
            <a:pPr marL="342900" indent="-342900">
              <a:lnSpc>
                <a:spcPct val="120000"/>
              </a:lnSpc>
              <a:buFontTx/>
              <a:buAutoNum type="arabicPeriod"/>
              <a:defRPr/>
            </a:pPr>
            <a:r>
              <a:rPr lang="en-US" sz="1400" dirty="0">
                <a:solidFill>
                  <a:srgbClr val="0000FF"/>
                </a:solidFill>
                <a:sym typeface="Wingdings" pitchFamily="2" charset="2"/>
              </a:rPr>
              <a:t>Are your employees encouraged to stop and assess Dynamic Risks</a:t>
            </a:r>
            <a:r>
              <a:rPr lang="en-US" sz="1400" dirty="0" smtClean="0">
                <a:solidFill>
                  <a:srgbClr val="0000FF"/>
                </a:solidFill>
                <a:sym typeface="Wingdings" pitchFamily="2" charset="2"/>
              </a:rPr>
              <a:t>?</a:t>
            </a:r>
            <a:endParaRPr lang="en-US" sz="1400" dirty="0">
              <a:solidFill>
                <a:srgbClr val="0000FF"/>
              </a:solidFill>
              <a:sym typeface="Wingdings" pitchFamily="2" charset="2"/>
            </a:endParaRPr>
          </a:p>
        </p:txBody>
      </p:sp>
      <p:grpSp>
        <p:nvGrpSpPr>
          <p:cNvPr id="2" name="Group 9"/>
          <p:cNvGrpSpPr>
            <a:grpSpLocks/>
          </p:cNvGrpSpPr>
          <p:nvPr/>
        </p:nvGrpSpPr>
        <p:grpSpPr bwMode="auto">
          <a:xfrm>
            <a:off x="12700" y="-228600"/>
            <a:ext cx="8920163" cy="990600"/>
            <a:chOff x="9" y="-144"/>
            <a:chExt cx="6087" cy="624"/>
          </a:xfrm>
        </p:grpSpPr>
        <p:sp>
          <p:nvSpPr>
            <p:cNvPr id="14343"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a:endParaRPr lang="en-GB" sz="2000">
                <a:solidFill>
                  <a:srgbClr val="000000"/>
                </a:solidFill>
                <a:latin typeface="Arial" pitchFamily="34"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eaLnBrk="0" hangingPunct="0">
                <a:defRPr/>
              </a:pPr>
              <a:r>
                <a:rPr lang="en-GB" sz="3600" b="1" dirty="0">
                  <a:latin typeface="+mj-lt"/>
                  <a:cs typeface="+mn-cs"/>
                </a:rPr>
                <a:t>Management self audit </a:t>
              </a:r>
            </a:p>
          </p:txBody>
        </p:sp>
        <p:sp>
          <p:nvSpPr>
            <p:cNvPr id="14345"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eaLnBrk="0" hangingPunct="0">
                <a:spcBef>
                  <a:spcPct val="10000"/>
                </a:spcBef>
              </a:pPr>
              <a:endParaRPr lang="en-GB" sz="1200" b="1">
                <a:solidFill>
                  <a:srgbClr val="000000"/>
                </a:solidFill>
                <a:latin typeface="Arial" pitchFamily="34" charset="0"/>
              </a:endParaRPr>
            </a:p>
          </p:txBody>
        </p:sp>
        <p:sp>
          <p:nvSpPr>
            <p:cNvPr id="14346"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14341" name="Slide Number Placeholder 5"/>
          <p:cNvSpPr txBox="1">
            <a:spLocks/>
          </p:cNvSpPr>
          <p:nvPr/>
        </p:nvSpPr>
        <p:spPr bwMode="auto">
          <a:xfrm>
            <a:off x="8001000" y="6553200"/>
            <a:ext cx="1905000" cy="457200"/>
          </a:xfrm>
          <a:prstGeom prst="rect">
            <a:avLst/>
          </a:prstGeom>
          <a:noFill/>
          <a:ln w="9525">
            <a:noFill/>
            <a:miter lim="800000"/>
            <a:headEnd/>
            <a:tailEnd/>
          </a:ln>
        </p:spPr>
        <p:txBody>
          <a:bodyPr lIns="91429" tIns="45715" rIns="91429" bIns="45715"/>
          <a:lstStyle/>
          <a:p>
            <a:pPr algn="ctr" eaLnBrk="0" hangingPunct="0"/>
            <a:fld id="{63FA843B-96D8-4A62-8F21-67BA121888A4}" type="slidenum">
              <a:rPr lang="en-US" sz="1100">
                <a:latin typeface="Calibri" pitchFamily="34" charset="0"/>
                <a:cs typeface="Calibri" pitchFamily="34" charset="0"/>
              </a:rPr>
              <a:pPr algn="ctr" eaLnBrk="0" hangingPunct="0"/>
              <a:t>2</a:t>
            </a:fld>
            <a:endParaRPr lang="en-US" sz="1100">
              <a:latin typeface="Calibri" pitchFamily="34" charset="0"/>
              <a:cs typeface="Calibri" pitchFamily="34" charset="0"/>
            </a:endParaRPr>
          </a:p>
        </p:txBody>
      </p:sp>
      <p:sp>
        <p:nvSpPr>
          <p:cNvPr id="11" name="Rectangle 8"/>
          <p:cNvSpPr>
            <a:spLocks noChangeArrowheads="1"/>
          </p:cNvSpPr>
          <p:nvPr/>
        </p:nvSpPr>
        <p:spPr bwMode="auto">
          <a:xfrm>
            <a:off x="304800" y="762000"/>
            <a:ext cx="4114419" cy="307766"/>
          </a:xfrm>
          <a:prstGeom prst="rect">
            <a:avLst/>
          </a:prstGeom>
          <a:noFill/>
          <a:ln w="9525">
            <a:noFill/>
            <a:miter lim="800000"/>
            <a:headEnd/>
            <a:tailEnd/>
          </a:ln>
        </p:spPr>
        <p:txBody>
          <a:bodyPr wrap="square" lIns="91429" tIns="45715" rIns="91429" bIns="45715">
            <a:spAutoFit/>
          </a:bodyPr>
          <a:lstStyle/>
          <a:p>
            <a:pPr marL="112713" indent="-112713" algn="just" eaLnBrk="0" hangingPunct="0"/>
            <a:r>
              <a:rPr lang="en-GB" sz="1400" b="1" dirty="0">
                <a:solidFill>
                  <a:srgbClr val="333399"/>
                </a:solidFill>
                <a:latin typeface="+mj-lt"/>
              </a:rPr>
              <a:t>Date: </a:t>
            </a:r>
            <a:r>
              <a:rPr lang="en-GB" sz="1400" b="1" dirty="0" smtClean="0">
                <a:solidFill>
                  <a:srgbClr val="333399"/>
                </a:solidFill>
                <a:latin typeface="+mj-lt"/>
              </a:rPr>
              <a:t>03.01.17	Incident Type: LTI</a:t>
            </a:r>
            <a:endParaRPr lang="en-US" sz="1400" b="1" dirty="0">
              <a:solidFill>
                <a:srgbClr val="333399"/>
              </a:solidFill>
              <a:latin typeface="+mj-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91878</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A6A2E341-4211-43D2-8646-98D567B16AB6}"/>
</file>

<file path=customXml/itemProps2.xml><?xml version="1.0" encoding="utf-8"?>
<ds:datastoreItem xmlns:ds="http://schemas.openxmlformats.org/officeDocument/2006/customXml" ds:itemID="{2F1A7823-69AD-42F4-ADD3-BE0D7128E3C5}"/>
</file>

<file path=customXml/itemProps3.xml><?xml version="1.0" encoding="utf-8"?>
<ds:datastoreItem xmlns:ds="http://schemas.openxmlformats.org/officeDocument/2006/customXml" ds:itemID="{A2E224A3-AC27-4C23-A879-8ABFC4300E90}"/>
</file>

<file path=docProps/app.xml><?xml version="1.0" encoding="utf-8"?>
<Properties xmlns="http://schemas.openxmlformats.org/officeDocument/2006/extended-properties" xmlns:vt="http://schemas.openxmlformats.org/officeDocument/2006/docPropsVTypes">
  <TotalTime>34</TotalTime>
  <Words>260</Words>
  <Application>Microsoft Office PowerPoint</Application>
  <PresentationFormat>On-screen Show (4:3)</PresentationFormat>
  <Paragraphs>25</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Theme1</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mu53653</cp:lastModifiedBy>
  <cp:revision>14</cp:revision>
  <dcterms:created xsi:type="dcterms:W3CDTF">2016-03-28T05:48:29Z</dcterms:created>
  <dcterms:modified xsi:type="dcterms:W3CDTF">2017-07-05T03:57:06Z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