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81" r:id="rId2"/>
    <p:sldId id="28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05/07/2017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05/07/2017</a:t>
            </a:fld>
            <a:endParaRPr lang="en-US" dirty="0"/>
          </a:p>
        </p:txBody>
      </p:sp>
      <p:sp>
        <p:nvSpPr>
          <p:cNvPr id="6" name="Rectangle 5"/>
          <p:cNvSpPr>
            <a:spLocks noGrp="1" noChangeArrowheads="1"/>
          </p:cNvSpPr>
          <p:nvPr>
            <p:ph type="ftr" sz="quarter" idx="11"/>
          </p:nvPr>
        </p:nvSpPr>
        <p:spPr/>
        <p:txBody>
          <a:bodyPr/>
          <a:lstStyle>
            <a:lvl1pPr>
              <a:defRPr/>
            </a:lvl1pPr>
          </a:lstStyle>
          <a:p>
            <a:endParaRPr lang="en-US" dirty="0"/>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dirty="0" smtClean="0"/>
              <a:t>Click icon to add table</a:t>
            </a:r>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05/07/2017</a:t>
            </a:fld>
            <a:endParaRPr lang="en-US" dirty="0"/>
          </a:p>
        </p:txBody>
      </p:sp>
      <p:sp>
        <p:nvSpPr>
          <p:cNvPr id="5" name="Rectangle 5"/>
          <p:cNvSpPr>
            <a:spLocks noGrp="1" noChangeArrowheads="1"/>
          </p:cNvSpPr>
          <p:nvPr>
            <p:ph type="ftr" sz="quarter" idx="11"/>
          </p:nvPr>
        </p:nvSpPr>
        <p:spPr/>
        <p:txBody>
          <a:bodyPr/>
          <a:lstStyle>
            <a:lvl1pPr>
              <a:defRPr/>
            </a:lvl1pPr>
          </a:lstStyle>
          <a:p>
            <a:endParaRPr lang="en-US" dirty="0"/>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dirty="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05/07/2017</a:t>
            </a:fld>
            <a:endParaRPr lang="en-US" dirty="0"/>
          </a:p>
        </p:txBody>
      </p:sp>
      <p:sp>
        <p:nvSpPr>
          <p:cNvPr id="7" name="Rectangle 6"/>
          <p:cNvSpPr>
            <a:spLocks noGrp="1" noChangeArrowheads="1"/>
          </p:cNvSpPr>
          <p:nvPr>
            <p:ph type="ftr" sz="quarter" idx="11"/>
          </p:nvPr>
        </p:nvSpPr>
        <p:spPr/>
        <p:txBody>
          <a:bodyPr/>
          <a:lstStyle>
            <a:lvl1pPr>
              <a:defRPr/>
            </a:lvl1pPr>
          </a:lstStyle>
          <a:p>
            <a:endParaRPr lang="en-US" dirty="0"/>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05/07/2017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05/07/2017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05/07/2017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05/07/2017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05/07/2017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05/07/2017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05/07/2017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dirty="0"/>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xmlns=""/>
              </a:ext>
            </a:extLst>
          </a:blip>
          <a:stretch>
            <a:fillRect/>
          </a:stretch>
        </p:blipFill>
        <p:spPr>
          <a:xfrm>
            <a:off x="6436144" y="4038600"/>
            <a:ext cx="2555456" cy="1830906"/>
          </a:xfrm>
          <a:prstGeom prst="rect">
            <a:avLst/>
          </a:prstGeom>
        </p:spPr>
      </p:pic>
      <p:pic>
        <p:nvPicPr>
          <p:cNvPr id="15" name="Picture 14"/>
          <p:cNvPicPr>
            <a:picLocks noChangeAspect="1"/>
          </p:cNvPicPr>
          <p:nvPr/>
        </p:nvPicPr>
        <p:blipFill>
          <a:blip r:embed="rId4" cstate="email">
            <a:extLst>
              <a:ext uri="{28A0092B-C50C-407E-A947-70E740481C1C}">
                <a14:useLocalDpi xmlns:a14="http://schemas.microsoft.com/office/drawing/2010/main" xmlns=""/>
              </a:ext>
            </a:extLst>
          </a:blip>
          <a:stretch>
            <a:fillRect/>
          </a:stretch>
        </p:blipFill>
        <p:spPr>
          <a:xfrm>
            <a:off x="6477000" y="1209675"/>
            <a:ext cx="2489201" cy="2411412"/>
          </a:xfrm>
          <a:prstGeom prst="rect">
            <a:avLst/>
          </a:prstGeom>
        </p:spPr>
      </p:pic>
      <p:sp>
        <p:nvSpPr>
          <p:cNvPr id="14339" name="Text Box 2"/>
          <p:cNvSpPr txBox="1">
            <a:spLocks noChangeArrowheads="1"/>
          </p:cNvSpPr>
          <p:nvPr/>
        </p:nvSpPr>
        <p:spPr bwMode="auto">
          <a:xfrm>
            <a:off x="76200" y="838200"/>
            <a:ext cx="5943600" cy="3739485"/>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mj-lt"/>
              </a:rPr>
              <a:t>Date:</a:t>
            </a:r>
            <a:r>
              <a:rPr lang="en-US" sz="1400" b="1" dirty="0">
                <a:solidFill>
                  <a:srgbClr val="333399"/>
                </a:solidFill>
                <a:latin typeface="+mj-lt"/>
              </a:rPr>
              <a:t> </a:t>
            </a:r>
            <a:r>
              <a:rPr lang="en-US" sz="1400" b="1" dirty="0" smtClean="0">
                <a:solidFill>
                  <a:srgbClr val="333399"/>
                </a:solidFill>
                <a:latin typeface="+mj-lt"/>
              </a:rPr>
              <a:t>31.01.17    	 Incident Type: LTI</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mj-lt"/>
              </a:rPr>
              <a:t>What happened?</a:t>
            </a:r>
            <a:endParaRPr lang="en-US" sz="1600" dirty="0">
              <a:solidFill>
                <a:srgbClr val="FF0000"/>
              </a:solidFill>
              <a:latin typeface="+mj-lt"/>
            </a:endParaRPr>
          </a:p>
          <a:p>
            <a:pPr algn="just">
              <a:defRPr/>
            </a:pPr>
            <a:r>
              <a:rPr lang="en-GB" sz="1400" dirty="0">
                <a:cs typeface="Tahoma" pitchFamily="34" charset="0"/>
              </a:rPr>
              <a:t>The Heavy Driver drove over a 3 ½ “ Drill pipe, which was laying between the tyres of the brine water tanker trailer causing the drill pipe to move. The forklift operator, who was standing nearby, saw the pipe moving and tried to secure it with his right foot. His foot got stuck resulting in a broken ankle.</a:t>
            </a:r>
            <a:endParaRPr lang="en-US" sz="1400" dirty="0">
              <a:cs typeface="Tahoma"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endParaRPr lang="en-US" sz="1600" b="1" dirty="0">
              <a:solidFill>
                <a:srgbClr val="333399"/>
              </a:solidFill>
              <a:latin typeface="Tahoma" pitchFamily="34" charset="0"/>
            </a:endParaRPr>
          </a:p>
          <a:p>
            <a:pPr marL="114300" indent="-114300" algn="just">
              <a:defRPr/>
            </a:pPr>
            <a:r>
              <a:rPr lang="en-US" sz="1600" b="1" dirty="0">
                <a:solidFill>
                  <a:srgbClr val="333399"/>
                </a:solidFill>
                <a:latin typeface="+mj-lt"/>
              </a:rPr>
              <a:t>Your learning from this incident</a:t>
            </a:r>
            <a:r>
              <a:rPr lang="en-US" sz="1600" b="1" dirty="0" smtClean="0">
                <a:solidFill>
                  <a:srgbClr val="333399"/>
                </a:solidFill>
                <a:latin typeface="+mj-lt"/>
              </a:rPr>
              <a:t>..</a:t>
            </a:r>
            <a:endParaRPr lang="en-US" sz="1600" b="1" dirty="0">
              <a:solidFill>
                <a:srgbClr val="333399"/>
              </a:solidFill>
              <a:latin typeface="+mj-lt"/>
            </a:endParaRPr>
          </a:p>
          <a:p>
            <a:pPr marL="171450" indent="-171450">
              <a:buFont typeface="Arial" pitchFamily="34" charset="0"/>
              <a:buChar char="•"/>
              <a:defRPr/>
            </a:pPr>
            <a:r>
              <a:rPr lang="en-US" sz="1400" dirty="0">
                <a:cs typeface="Tahoma" pitchFamily="34" charset="0"/>
              </a:rPr>
              <a:t>Keep yourself in a safe position at all times</a:t>
            </a:r>
          </a:p>
          <a:p>
            <a:pPr marL="171450" indent="-171450">
              <a:buFont typeface="Arial" pitchFamily="34" charset="0"/>
              <a:buChar char="•"/>
              <a:defRPr/>
            </a:pPr>
            <a:r>
              <a:rPr lang="en-US" sz="1400" dirty="0">
                <a:cs typeface="Tahoma" pitchFamily="34" charset="0"/>
              </a:rPr>
              <a:t>Ensure equipment is set up safely </a:t>
            </a:r>
          </a:p>
          <a:p>
            <a:pPr marL="171450" indent="-171450">
              <a:buFont typeface="Arial" pitchFamily="34" charset="0"/>
              <a:buChar char="•"/>
              <a:defRPr/>
            </a:pPr>
            <a:r>
              <a:rPr lang="en-US" sz="1400" dirty="0">
                <a:cs typeface="Tahoma" pitchFamily="34" charset="0"/>
              </a:rPr>
              <a:t>If you join an on-going task make sure you know the hazards related to the task</a:t>
            </a:r>
          </a:p>
          <a:p>
            <a:pPr marL="171450" indent="-171450">
              <a:buFont typeface="Arial" pitchFamily="34" charset="0"/>
              <a:buChar char="•"/>
              <a:defRPr/>
            </a:pPr>
            <a:r>
              <a:rPr lang="en-US" sz="1400" dirty="0">
                <a:cs typeface="Tahoma" pitchFamily="34" charset="0"/>
              </a:rPr>
              <a:t>Stay away from equipment that is not secured</a:t>
            </a:r>
          </a:p>
          <a:p>
            <a:pPr marL="171450" indent="-171450">
              <a:buFont typeface="Arial" pitchFamily="34" charset="0"/>
              <a:buChar char="•"/>
              <a:defRPr/>
            </a:pPr>
            <a:r>
              <a:rPr lang="en-US" sz="1400" dirty="0">
                <a:cs typeface="Tahoma" pitchFamily="34" charset="0"/>
              </a:rPr>
              <a:t>Safely remove all items / equipment immediately after the task is done (Housekeeping</a:t>
            </a:r>
            <a:r>
              <a:rPr lang="en-US" sz="1400" dirty="0" smtClean="0">
                <a:cs typeface="Tahoma" pitchFamily="34" charset="0"/>
              </a:rPr>
              <a:t>)</a:t>
            </a:r>
            <a:endParaRPr lang="en-US" sz="1400" dirty="0">
              <a:cs typeface="Tahoma" pitchFamily="34" charset="0"/>
            </a:endParaRPr>
          </a:p>
        </p:txBody>
      </p:sp>
      <p:sp>
        <p:nvSpPr>
          <p:cNvPr id="26628" name="TextBox 16"/>
          <p:cNvSpPr txBox="1">
            <a:spLocks noChangeArrowheads="1"/>
          </p:cNvSpPr>
          <p:nvPr/>
        </p:nvSpPr>
        <p:spPr bwMode="auto">
          <a:xfrm>
            <a:off x="304800" y="5452646"/>
            <a:ext cx="5181600" cy="338554"/>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600" b="1" dirty="0">
                <a:solidFill>
                  <a:srgbClr val="FFFF00"/>
                </a:solidFill>
                <a:latin typeface="+mj-lt"/>
                <a:cs typeface="Arial" panose="020B0604020202020204" pitchFamily="34" charset="0"/>
              </a:rPr>
              <a:t>Do not move into the Line of Fire</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3" name="Group 131"/>
          <p:cNvGrpSpPr>
            <a:grpSpLocks/>
          </p:cNvGrpSpPr>
          <p:nvPr/>
        </p:nvGrpSpPr>
        <p:grpSpPr bwMode="auto">
          <a:xfrm>
            <a:off x="8686800" y="3124200"/>
            <a:ext cx="228600" cy="457200"/>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610600" y="5334000"/>
            <a:ext cx="3048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554545"/>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defRPr/>
            </a:pPr>
            <a:r>
              <a:rPr lang="en-US" sz="1600" b="1" dirty="0" smtClean="0">
                <a:solidFill>
                  <a:srgbClr val="FF0000"/>
                </a:solidFill>
                <a:latin typeface="+mj-lt"/>
              </a:rPr>
              <a:t>As a learning from this incident and to ensure continual improvement all contract 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333399"/>
                </a:solidFill>
                <a:latin typeface="+mj-lt"/>
              </a:rPr>
              <a:t>Confirm the following</a:t>
            </a:r>
            <a:r>
              <a:rPr lang="en-US" sz="1600" b="1" dirty="0" smtClean="0">
                <a:solidFill>
                  <a:srgbClr val="333399"/>
                </a:solidFill>
                <a:latin typeface="+mj-lt"/>
              </a:rPr>
              <a:t>:</a:t>
            </a:r>
            <a:endParaRPr lang="en-US" sz="1600" dirty="0">
              <a:latin typeface="+mj-lt"/>
            </a:endParaRPr>
          </a:p>
          <a:p>
            <a:pPr marL="342900" indent="-342900" eaLnBrk="1" hangingPunct="1">
              <a:buFont typeface="+mj-lt"/>
              <a:buAutoNum type="arabicPeriod"/>
              <a:defRPr/>
            </a:pPr>
            <a:r>
              <a:rPr lang="en-US" sz="1400" dirty="0">
                <a:solidFill>
                  <a:srgbClr val="0000FF"/>
                </a:solidFill>
                <a:sym typeface="Wingdings" pitchFamily="2" charset="2"/>
              </a:rPr>
              <a:t>Do you have clear instructions for a shift handover / rotation handover?</a:t>
            </a:r>
          </a:p>
          <a:p>
            <a:pPr marL="342900" indent="-342900" eaLnBrk="1" hangingPunct="1">
              <a:buFont typeface="+mj-lt"/>
              <a:buAutoNum type="arabicPeriod"/>
              <a:defRPr/>
            </a:pPr>
            <a:r>
              <a:rPr lang="en-US" sz="1400" dirty="0">
                <a:solidFill>
                  <a:srgbClr val="0000FF"/>
                </a:solidFill>
                <a:sym typeface="Wingdings" pitchFamily="2" charset="2"/>
              </a:rPr>
              <a:t>Does the shift handover / rotation handover cover all levels of supervision?</a:t>
            </a:r>
          </a:p>
          <a:p>
            <a:pPr marL="342900" indent="-342900" eaLnBrk="1" hangingPunct="1">
              <a:buFont typeface="+mj-lt"/>
              <a:buAutoNum type="arabicPeriod"/>
              <a:defRPr/>
            </a:pPr>
            <a:r>
              <a:rPr lang="en-US" sz="1400" dirty="0">
                <a:solidFill>
                  <a:srgbClr val="0000FF"/>
                </a:solidFill>
                <a:sym typeface="Wingdings" pitchFamily="2" charset="2"/>
              </a:rPr>
              <a:t>Do you have scheduled daily workplace walkthroughs (Gemba walks)?</a:t>
            </a:r>
          </a:p>
          <a:p>
            <a:pPr marL="342900" indent="-342900" eaLnBrk="1" hangingPunct="1">
              <a:buFont typeface="+mj-lt"/>
              <a:buAutoNum type="arabicPeriod"/>
              <a:defRPr/>
            </a:pPr>
            <a:r>
              <a:rPr lang="en-US" sz="1400" dirty="0">
                <a:solidFill>
                  <a:srgbClr val="0000FF"/>
                </a:solidFill>
                <a:sym typeface="Wingdings" pitchFamily="2" charset="2"/>
              </a:rPr>
              <a:t>Do you ensure that equipment is set up safely and removed when no longer required?</a:t>
            </a:r>
          </a:p>
          <a:p>
            <a:pPr marL="342900" indent="-342900" eaLnBrk="1" hangingPunct="1">
              <a:buFont typeface="+mj-lt"/>
              <a:buAutoNum type="arabicPeriod"/>
              <a:defRPr/>
            </a:pPr>
            <a:r>
              <a:rPr lang="en-US" sz="1400" dirty="0">
                <a:solidFill>
                  <a:srgbClr val="0000FF"/>
                </a:solidFill>
                <a:sym typeface="Wingdings" pitchFamily="2" charset="2"/>
              </a:rPr>
              <a:t>Does your layout plan take temporary pipe connections into consideration, i.e. direct line between well head and pit to be free from obstacles</a:t>
            </a:r>
            <a:r>
              <a:rPr lang="en-US" sz="1400" dirty="0" smtClean="0">
                <a:solidFill>
                  <a:srgbClr val="0000FF"/>
                </a:solidFill>
                <a:sym typeface="Wingdings" pitchFamily="2" charset="2"/>
              </a:rPr>
              <a:t>?</a:t>
            </a:r>
            <a:endParaRPr lang="en-US" sz="1400" dirty="0">
              <a:solidFill>
                <a:srgbClr val="0000FF"/>
              </a:solidFill>
              <a:sym typeface="Wingdings" pitchFamily="2" charset="2"/>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27653" name="Rectangle 8"/>
          <p:cNvSpPr>
            <a:spLocks noChangeArrowheads="1"/>
          </p:cNvSpPr>
          <p:nvPr/>
        </p:nvSpPr>
        <p:spPr bwMode="auto">
          <a:xfrm>
            <a:off x="228600" y="862013"/>
            <a:ext cx="5102229"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mj-lt"/>
              </a:rPr>
              <a:t>Date:</a:t>
            </a:r>
            <a:r>
              <a:rPr lang="en-US" sz="1400" b="1" dirty="0">
                <a:solidFill>
                  <a:srgbClr val="333399"/>
                </a:solidFill>
                <a:latin typeface="+mj-lt"/>
              </a:rPr>
              <a:t> </a:t>
            </a:r>
            <a:r>
              <a:rPr lang="en-US" sz="1400" b="1" dirty="0" smtClean="0">
                <a:solidFill>
                  <a:srgbClr val="333399"/>
                </a:solidFill>
                <a:latin typeface="+mj-lt"/>
              </a:rPr>
              <a:t>31.01.17	Incident Type: LTI</a:t>
            </a:r>
            <a:endParaRPr lang="en-US" sz="1400" b="1" dirty="0">
              <a:solidFill>
                <a:srgbClr val="333399"/>
              </a:solidFill>
              <a:latin typeface="+mj-lt"/>
            </a:endParaRP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91883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94E2700-760B-444A-B134-7395202870F3}"/>
</file>

<file path=customXml/itemProps2.xml><?xml version="1.0" encoding="utf-8"?>
<ds:datastoreItem xmlns:ds="http://schemas.openxmlformats.org/officeDocument/2006/customXml" ds:itemID="{70750B91-2FCA-494B-814A-A79EE31D1329}"/>
</file>

<file path=customXml/itemProps3.xml><?xml version="1.0" encoding="utf-8"?>
<ds:datastoreItem xmlns:ds="http://schemas.openxmlformats.org/officeDocument/2006/customXml" ds:itemID="{2387A8D5-1542-47B5-BC0F-5B8E87A343EE}"/>
</file>

<file path=docProps/app.xml><?xml version="1.0" encoding="utf-8"?>
<Properties xmlns="http://schemas.openxmlformats.org/officeDocument/2006/extended-properties" xmlns:vt="http://schemas.openxmlformats.org/officeDocument/2006/docPropsVTypes">
  <TotalTime>82</TotalTime>
  <Words>191</Words>
  <Application>Microsoft Office PowerPoint</Application>
  <PresentationFormat>On-screen Show (4:3)</PresentationFormat>
  <Paragraphs>31</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mu53653</cp:lastModifiedBy>
  <cp:revision>27</cp:revision>
  <dcterms:created xsi:type="dcterms:W3CDTF">2016-03-28T05:48:29Z</dcterms:created>
  <dcterms:modified xsi:type="dcterms:W3CDTF">2017-07-05T06:17:56Z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