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4E231-D57E-4427-AF2D-B0A462C32D3A}" type="datetimeFigureOut">
              <a:rPr lang="en-US" smtClean="0"/>
              <a:pPr/>
              <a:t>05/07/2017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32C96-3758-4203-A354-CCCA137C7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05/07/2017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05/07/2017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05/07/2017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05/07/2017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05/07/2017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05/07/2017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05/07/2017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05/07/2017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05/07/2017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05/07/2017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05/07/2017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05/07/2017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05/07/2017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05/07/2017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E7204-ADB1-4154-B7BE-8AC8310990A4}" type="datetimeFigureOut">
              <a:rPr lang="en-US" smtClean="0"/>
              <a:pPr/>
              <a:t>05/07/2017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://tcm.prefer.co.nz/wp-content/uploads/2014/11/iStock_000015187147Medium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1066800"/>
            <a:ext cx="5181600" cy="436273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 11.03.2017 	Incident type: LTI</a:t>
            </a:r>
            <a:endParaRPr lang="en-US" sz="1400" b="1" dirty="0">
              <a:solidFill>
                <a:srgbClr val="333399"/>
              </a:solidFill>
              <a:latin typeface="+mj-lt"/>
            </a:endParaRPr>
          </a:p>
          <a:p>
            <a:pPr marL="114300" indent="-114300"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What happened?</a:t>
            </a:r>
            <a:endParaRPr lang="en-US" sz="1600" dirty="0">
              <a:solidFill>
                <a:srgbClr val="FF0000"/>
              </a:solidFill>
              <a:latin typeface="+mj-lt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srgbClr val="000000"/>
                </a:solidFill>
              </a:rPr>
              <a:t>While a Driver was opening the side panels of his </a:t>
            </a:r>
            <a:r>
              <a:rPr lang="en-US" sz="1400" dirty="0"/>
              <a:t>truck</a:t>
            </a:r>
            <a:r>
              <a:rPr lang="en-US" sz="1400" dirty="0">
                <a:solidFill>
                  <a:srgbClr val="000000"/>
                </a:solidFill>
              </a:rPr>
              <a:t>, he became dizzy and fell to the ground, where he was found disoriented. He was checked by the medical team and found to have high blood sugar levels (driver had a history of diabetes). During his fall he was hit by the side panel of his </a:t>
            </a:r>
            <a:r>
              <a:rPr lang="en-US" sz="1400" dirty="0"/>
              <a:t>truck </a:t>
            </a:r>
            <a:r>
              <a:rPr lang="en-US" sz="1400" dirty="0">
                <a:solidFill>
                  <a:srgbClr val="000000"/>
                </a:solidFill>
              </a:rPr>
              <a:t>resulting in a fracture to his  left leg. 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</a:rPr>
              <a:t>Your learning from this incident..</a:t>
            </a:r>
          </a:p>
          <a:p>
            <a:pPr marL="114300" indent="-114300"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</a:rPr>
              <a:t>Always ensure you are authorised to enter a site before conducting any </a:t>
            </a:r>
            <a:r>
              <a:rPr lang="en-US" sz="1400" dirty="0" smtClean="0">
                <a:solidFill>
                  <a:srgbClr val="000000"/>
                </a:solidFill>
              </a:rPr>
              <a:t>work</a:t>
            </a:r>
            <a:endParaRPr lang="en-US" sz="1400" dirty="0">
              <a:solidFill>
                <a:srgbClr val="000000"/>
              </a:solidFill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</a:rPr>
              <a:t>Always report to Site Supervisor first before </a:t>
            </a:r>
            <a:r>
              <a:rPr lang="en-US" sz="1400" dirty="0" smtClean="0">
                <a:solidFill>
                  <a:srgbClr val="000000"/>
                </a:solidFill>
              </a:rPr>
              <a:t>executing </a:t>
            </a:r>
            <a:r>
              <a:rPr lang="en-US" sz="1400" dirty="0">
                <a:solidFill>
                  <a:srgbClr val="000000"/>
                </a:solidFill>
              </a:rPr>
              <a:t>any task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</a:rPr>
              <a:t>Ensure you attend all medicals and follow up appointments</a:t>
            </a:r>
            <a:endParaRPr lang="en-US" sz="1400" strike="sngStrike" dirty="0">
              <a:solidFill>
                <a:srgbClr val="000000"/>
              </a:solidFill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</a:rPr>
              <a:t>Ensure you have a valid Fitness to Work certificate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</a:rPr>
              <a:t>Always inform your supervisor if you are feeling unwell</a:t>
            </a:r>
            <a:endParaRPr lang="en-US" sz="1400" strike="sngStrike" dirty="0">
              <a:solidFill>
                <a:srgbClr val="000000"/>
              </a:solidFill>
            </a:endParaRPr>
          </a:p>
          <a:p>
            <a:pPr marL="114300" indent="-1143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solidFill>
                <a:srgbClr val="000000"/>
              </a:solidFill>
              <a:latin typeface="Arial"/>
              <a:cs typeface="Tahoma" pitchFamily="34" charset="0"/>
            </a:endParaRPr>
          </a:p>
          <a:p>
            <a:pPr marL="114300" indent="-1143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solidFill>
                <a:srgbClr val="0000FF"/>
              </a:solidFill>
              <a:latin typeface="Arial"/>
              <a:cs typeface="Tahoma" pitchFamily="34" charset="0"/>
            </a:endParaRPr>
          </a:p>
          <a:p>
            <a:pPr marL="119063" indent="-119063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457200" y="5334000"/>
            <a:ext cx="4648200" cy="3385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Your health is your responsibility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62600" y="1066800"/>
            <a:ext cx="3352800" cy="2286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FFFFFF"/>
                </a:solidFill>
                <a:latin typeface="Arial"/>
              </a:rPr>
              <a:t>Photo explaining what was done wrong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562600" y="3581400"/>
            <a:ext cx="3429000" cy="2286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FFFFFF"/>
                </a:solidFill>
                <a:latin typeface="Arial"/>
              </a:rPr>
              <a:t>Photo explaining how it should be done right</a:t>
            </a: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3600" b="1" dirty="0">
                <a:solidFill>
                  <a:srgbClr val="000000"/>
                </a:solidFill>
                <a:latin typeface="Arial"/>
              </a:rPr>
              <a:t>PDO Second Alert</a:t>
            </a:r>
          </a:p>
        </p:txBody>
      </p:sp>
      <p:pic>
        <p:nvPicPr>
          <p:cNvPr id="13" name="Picture 6" descr="image001"/>
          <p:cNvPicPr>
            <a:picLocks noChangeAspect="1" noChangeArrowheads="1"/>
          </p:cNvPicPr>
          <p:nvPr/>
        </p:nvPicPr>
        <p:blipFill>
          <a:blip r:embed="rId3" cstate="print"/>
          <a:srcRect l="5974" r="5974"/>
          <a:stretch>
            <a:fillRect/>
          </a:stretch>
        </p:blipFill>
        <p:spPr bwMode="auto">
          <a:xfrm>
            <a:off x="5562600" y="1066800"/>
            <a:ext cx="3352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  <p:pic>
        <p:nvPicPr>
          <p:cNvPr id="17" name="Picture 8" descr="INFLUENZA VACCINATION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62600" y="3581400"/>
            <a:ext cx="3429000" cy="2286000"/>
          </a:xfrm>
          <a:prstGeom prst="rect">
            <a:avLst/>
          </a:prstGeom>
          <a:noFill/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5344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806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1125538"/>
            <a:ext cx="8294688" cy="30162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fontAlgn="base">
              <a:spcBef>
                <a:spcPct val="50000"/>
              </a:spcBef>
              <a:spcAft>
                <a:spcPct val="0"/>
              </a:spcAft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rgbClr val="FF0000"/>
                </a:solidFill>
              </a:rPr>
              <a:t>As </a:t>
            </a:r>
            <a:r>
              <a:rPr lang="en-US" sz="1600" b="1" dirty="0">
                <a:solidFill>
                  <a:srgbClr val="FF0000"/>
                </a:solidFill>
              </a:rPr>
              <a:t>a learning from this incident and ensure continual improvement all contract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FF0000"/>
                </a:solidFill>
              </a:rPr>
              <a:t>managers must review their HSE HEMP against the questions asked below       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</a:rPr>
              <a:t>Confirm the following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:</a:t>
            </a:r>
            <a:endParaRPr lang="en-US" sz="1400" dirty="0">
              <a:solidFill>
                <a:srgbClr val="000000"/>
              </a:solidFill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sym typeface="Wingdings" pitchFamily="2" charset="2"/>
              </a:rPr>
              <a:t> </a:t>
            </a:r>
            <a:r>
              <a:rPr lang="en-US" sz="1400" dirty="0">
                <a:solidFill>
                  <a:srgbClr val="0033CC"/>
                </a:solidFill>
                <a:sym typeface="Wingdings" pitchFamily="2" charset="2"/>
              </a:rPr>
              <a:t>Do you conduct regular Fitness to Work checks for your personnel as per SP1230?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sym typeface="Wingdings" pitchFamily="2" charset="2"/>
              </a:rPr>
              <a:t> </a:t>
            </a:r>
            <a:r>
              <a:rPr lang="en-US" sz="1400" dirty="0">
                <a:solidFill>
                  <a:srgbClr val="0033CC"/>
                </a:solidFill>
                <a:sym typeface="Wingdings" pitchFamily="2" charset="2"/>
              </a:rPr>
              <a:t>Do you have a system to ensure Fitness To Work checks are properly followed up?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sym typeface="Wingdings" pitchFamily="2" charset="2"/>
              </a:rPr>
              <a:t> </a:t>
            </a:r>
            <a:r>
              <a:rPr lang="en-US" sz="1400" dirty="0">
                <a:solidFill>
                  <a:srgbClr val="0033CC"/>
                </a:solidFill>
                <a:sym typeface="Wingdings" pitchFamily="2" charset="2"/>
              </a:rPr>
              <a:t>Do you ensure location access is strictly controlled and all visitors report to site supervisor?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sym typeface="Wingdings" pitchFamily="2" charset="2"/>
              </a:rPr>
              <a:t> </a:t>
            </a:r>
            <a:r>
              <a:rPr lang="en-US" sz="1400" dirty="0">
                <a:solidFill>
                  <a:srgbClr val="0033CC"/>
                </a:solidFill>
                <a:sym typeface="Wingdings" pitchFamily="2" charset="2"/>
              </a:rPr>
              <a:t>Do you ensure employees with chronic medical conditions are monitored and have a valid FTW? </a:t>
            </a:r>
          </a:p>
          <a:p>
            <a:pPr marL="119063" indent="-119063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Arial"/>
              <a:sym typeface="Wingdings" pitchFamily="2" charset="2"/>
            </a:endParaRPr>
          </a:p>
          <a:p>
            <a:pPr marL="119063" indent="-1190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>
                <a:solidFill>
                  <a:srgbClr val="0033CC"/>
                </a:solidFill>
                <a:latin typeface="Arial"/>
                <a:sym typeface="Wingdings" pitchFamily="2" charset="2"/>
              </a:rPr>
              <a:t>	</a:t>
            </a:r>
          </a:p>
          <a:p>
            <a:pPr marL="119063" indent="-119063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3600" b="1" dirty="0">
                  <a:solidFill>
                    <a:srgbClr val="000000"/>
                  </a:solidFill>
                  <a:latin typeface="Arial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10000"/>
                </a:spcBef>
                <a:spcAft>
                  <a:spcPct val="0"/>
                </a:spcAft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57397" y="838200"/>
            <a:ext cx="330051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b="1" dirty="0" smtClean="0">
                <a:solidFill>
                  <a:srgbClr val="333399"/>
                </a:solidFill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</a:rPr>
              <a:t> 11.03.2017 	Incident type: LTI</a:t>
            </a:r>
            <a:endParaRPr lang="en-US" sz="1400" b="1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647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91884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F3A61081-ADB7-4902-97CC-4342E8EC9B09}"/>
</file>

<file path=customXml/itemProps2.xml><?xml version="1.0" encoding="utf-8"?>
<ds:datastoreItem xmlns:ds="http://schemas.openxmlformats.org/officeDocument/2006/customXml" ds:itemID="{C5E417ED-0558-4F34-86FF-B34C8B5B375B}"/>
</file>

<file path=customXml/itemProps3.xml><?xml version="1.0" encoding="utf-8"?>
<ds:datastoreItem xmlns:ds="http://schemas.openxmlformats.org/officeDocument/2006/customXml" ds:itemID="{02D53B4D-9016-47D0-9059-7B09A0A92100}"/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189</Words>
  <Application>Microsoft Office PowerPoint</Application>
  <PresentationFormat>On-screen Show (4:3)</PresentationFormat>
  <Paragraphs>37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mu53653</cp:lastModifiedBy>
  <cp:revision>12</cp:revision>
  <dcterms:created xsi:type="dcterms:W3CDTF">2017-06-15T10:43:50Z</dcterms:created>
  <dcterms:modified xsi:type="dcterms:W3CDTF">2017-07-05T09:14:39Z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