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9" r:id="rId2"/>
    <p:sldId id="260"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24E231-D57E-4427-AF2D-B0A462C32D3A}" type="datetimeFigureOut">
              <a:rPr lang="en-US" smtClean="0"/>
              <a:pPr/>
              <a:t>05/07/2017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A32C96-3758-4203-A354-CCCA137C74A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xmlns="" val="2309540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05/07/2017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05/07/2017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05/07/2017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1ACE7204-ADB1-4154-B7BE-8AC8310990A4}" type="datetimeFigureOut">
              <a:rPr lang="en-US" smtClean="0"/>
              <a:pPr/>
              <a:t>05/07/2017</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9C0877B9-A654-41F3-AC11-A63AF75A4638}"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1ACE7204-ADB1-4154-B7BE-8AC8310990A4}" type="datetimeFigureOut">
              <a:rPr lang="en-US" smtClean="0"/>
              <a:pPr/>
              <a:t>05/07/2017</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9C0877B9-A654-41F3-AC11-A63AF75A463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1ACE7204-ADB1-4154-B7BE-8AC8310990A4}" type="datetimeFigureOut">
              <a:rPr lang="en-US" smtClean="0"/>
              <a:pPr/>
              <a:t>05/07/2017</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9C0877B9-A654-41F3-AC11-A63AF75A463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9C0877B9-A654-41F3-AC11-A63AF75A46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05/07/2017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CE7204-ADB1-4154-B7BE-8AC8310990A4}" type="datetimeFigureOut">
              <a:rPr lang="en-US" smtClean="0"/>
              <a:pPr/>
              <a:t>05/07/2017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CE7204-ADB1-4154-B7BE-8AC8310990A4}" type="datetimeFigureOut">
              <a:rPr lang="en-US" smtClean="0"/>
              <a:pPr/>
              <a:t>05/07/2017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CE7204-ADB1-4154-B7BE-8AC8310990A4}" type="datetimeFigureOut">
              <a:rPr lang="en-US" smtClean="0"/>
              <a:pPr/>
              <a:t>05/07/2017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CE7204-ADB1-4154-B7BE-8AC8310990A4}" type="datetimeFigureOut">
              <a:rPr lang="en-US" smtClean="0"/>
              <a:pPr/>
              <a:t>05/07/2017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CE7204-ADB1-4154-B7BE-8AC8310990A4}" type="datetimeFigureOut">
              <a:rPr lang="en-US" smtClean="0"/>
              <a:pPr/>
              <a:t>05/07/2017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CE7204-ADB1-4154-B7BE-8AC8310990A4}" type="datetimeFigureOut">
              <a:rPr lang="en-US" smtClean="0"/>
              <a:pPr/>
              <a:t>05/07/2017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CE7204-ADB1-4154-B7BE-8AC8310990A4}" type="datetimeFigureOut">
              <a:rPr lang="en-US" smtClean="0"/>
              <a:pPr/>
              <a:t>05/07/2017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CE7204-ADB1-4154-B7BE-8AC8310990A4}" type="datetimeFigureOut">
              <a:rPr lang="en-US" smtClean="0"/>
              <a:pPr/>
              <a:t>05/07/2017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0877B9-A654-41F3-AC11-A63AF75A4638}"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410200" y="3581400"/>
            <a:ext cx="3505200" cy="2286000"/>
          </a:xfrm>
          <a:prstGeom prst="rect">
            <a:avLst/>
          </a:prstGeom>
        </p:spPr>
      </p:pic>
      <p:sp>
        <p:nvSpPr>
          <p:cNvPr id="14339" name="Text Box 2"/>
          <p:cNvSpPr txBox="1">
            <a:spLocks noChangeArrowheads="1"/>
          </p:cNvSpPr>
          <p:nvPr/>
        </p:nvSpPr>
        <p:spPr bwMode="auto">
          <a:xfrm>
            <a:off x="228600" y="902806"/>
            <a:ext cx="4800600" cy="4170372"/>
          </a:xfrm>
          <a:prstGeom prst="rect">
            <a:avLst/>
          </a:prstGeom>
          <a:noFill/>
          <a:ln w="19050">
            <a:noFill/>
            <a:miter lim="800000"/>
            <a:headEnd/>
            <a:tailEnd/>
          </a:ln>
        </p:spPr>
        <p:txBody>
          <a:bodyPr wrap="square">
            <a:spAutoFit/>
          </a:bodyPr>
          <a:lstStyle/>
          <a:p>
            <a:pPr marL="114300" indent="-114300" algn="just">
              <a:defRPr/>
            </a:pPr>
            <a:r>
              <a:rPr lang="en-GB" sz="1400" b="1" dirty="0">
                <a:solidFill>
                  <a:srgbClr val="333399"/>
                </a:solidFill>
                <a:latin typeface="+mj-lt"/>
              </a:rPr>
              <a:t>Date:</a:t>
            </a:r>
            <a:r>
              <a:rPr lang="en-US" sz="1400" b="1" dirty="0">
                <a:solidFill>
                  <a:srgbClr val="333399"/>
                </a:solidFill>
                <a:latin typeface="+mj-lt"/>
              </a:rPr>
              <a:t> </a:t>
            </a:r>
            <a:r>
              <a:rPr lang="en-US" sz="1400" b="1" dirty="0" smtClean="0">
                <a:solidFill>
                  <a:srgbClr val="333399"/>
                </a:solidFill>
                <a:latin typeface="+mj-lt"/>
              </a:rPr>
              <a:t>23.03.2017	Incident type: LTI</a:t>
            </a:r>
            <a:endParaRPr lang="en-US" sz="1400" b="1" dirty="0">
              <a:solidFill>
                <a:srgbClr val="333399"/>
              </a:solidFill>
              <a:latin typeface="+mj-lt"/>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p>
          <a:p>
            <a:pPr algn="just"/>
            <a:r>
              <a:rPr lang="en-GB" sz="1400" dirty="0" smtClean="0">
                <a:cs typeface="Tahoma" pitchFamily="34" charset="0"/>
              </a:rPr>
              <a:t>During </a:t>
            </a:r>
            <a:r>
              <a:rPr lang="en-GB" sz="1400" dirty="0">
                <a:cs typeface="Tahoma" pitchFamily="34" charset="0"/>
              </a:rPr>
              <a:t>the move of the circulation tank from Thuleilat-47 to Rahab-133 on a graded road, </a:t>
            </a:r>
            <a:r>
              <a:rPr lang="en-US" sz="1400" dirty="0">
                <a:cs typeface="Tahoma" pitchFamily="34" charset="0"/>
              </a:rPr>
              <a:t>the circulation tank came off the flatbed trailer because the driver had not secured the load. The sudden shifting of the load caused an impact onto the flatbed. This impact was transferred to the Prime Mover causing the steering wheel of the Prime Mover to turn suddenly. The spoke of the steering wheel hit the driver’s left hand. </a:t>
            </a:r>
            <a:r>
              <a:rPr lang="en-GB" sz="1400" dirty="0">
                <a:cs typeface="Tahoma" pitchFamily="34" charset="0"/>
              </a:rPr>
              <a:t>The driver was diagnosed with a fracture on the left hand ring finger.</a:t>
            </a:r>
            <a:endParaRPr lang="en-US" sz="1400" dirty="0">
              <a:cs typeface="Tahoma"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endParaRPr lang="en-US" sz="1600" b="1" dirty="0">
              <a:solidFill>
                <a:srgbClr val="333399"/>
              </a:solidFill>
              <a:latin typeface="Tahoma" pitchFamily="34" charset="0"/>
            </a:endParaRPr>
          </a:p>
          <a:p>
            <a:pPr marL="114300" indent="-114300" algn="just">
              <a:defRPr/>
            </a:pPr>
            <a:r>
              <a:rPr lang="en-US" sz="1600" b="1" dirty="0" smtClean="0">
                <a:solidFill>
                  <a:srgbClr val="333399"/>
                </a:solidFill>
                <a:latin typeface="+mj-lt"/>
              </a:rPr>
              <a:t>Your </a:t>
            </a:r>
            <a:r>
              <a:rPr lang="en-US" sz="1600" b="1" dirty="0">
                <a:solidFill>
                  <a:srgbClr val="333399"/>
                </a:solidFill>
                <a:latin typeface="+mj-lt"/>
              </a:rPr>
              <a:t>learning from this incident</a:t>
            </a:r>
            <a:r>
              <a:rPr lang="en-US" sz="1600" b="1" dirty="0" smtClean="0">
                <a:solidFill>
                  <a:srgbClr val="333399"/>
                </a:solidFill>
                <a:latin typeface="+mj-lt"/>
              </a:rPr>
              <a:t>…</a:t>
            </a:r>
            <a:endParaRPr lang="en-US" sz="1600" dirty="0">
              <a:solidFill>
                <a:srgbClr val="0000FF"/>
              </a:solidFill>
              <a:latin typeface="+mj-lt"/>
              <a:cs typeface="Tahoma" pitchFamily="34" charset="0"/>
            </a:endParaRPr>
          </a:p>
          <a:p>
            <a:pPr marL="171450" indent="-171450">
              <a:buFont typeface="Arial" pitchFamily="34" charset="0"/>
              <a:buChar char="•"/>
              <a:defRPr/>
            </a:pPr>
            <a:r>
              <a:rPr lang="en-US" sz="1400" dirty="0">
                <a:cs typeface="Tahoma" pitchFamily="34" charset="0"/>
              </a:rPr>
              <a:t>Ensure loads are secured as per SP 2001 requirements</a:t>
            </a:r>
          </a:p>
          <a:p>
            <a:pPr marL="171450" indent="-171450">
              <a:buFont typeface="Arial" pitchFamily="34" charset="0"/>
              <a:buChar char="•"/>
              <a:defRPr/>
            </a:pPr>
            <a:r>
              <a:rPr lang="en-US" sz="1400" dirty="0">
                <a:cs typeface="Tahoma" pitchFamily="34" charset="0"/>
              </a:rPr>
              <a:t>Ensure supervision is available on each worksite</a:t>
            </a:r>
          </a:p>
          <a:p>
            <a:pPr marL="171450" indent="-171450">
              <a:buFont typeface="Arial" pitchFamily="34" charset="0"/>
              <a:buChar char="•"/>
              <a:defRPr/>
            </a:pPr>
            <a:r>
              <a:rPr lang="en-US" sz="1400" dirty="0">
                <a:cs typeface="Tahoma" pitchFamily="34" charset="0"/>
              </a:rPr>
              <a:t>Ensure vehicle and loads are checked prior to vehicles leaving the worksite</a:t>
            </a:r>
            <a:endParaRPr lang="en-US" sz="1400" dirty="0">
              <a:solidFill>
                <a:srgbClr val="FF0000"/>
              </a:solidFill>
              <a:cs typeface="Tahoma" pitchFamily="34" charset="0"/>
            </a:endParaRPr>
          </a:p>
          <a:p>
            <a:pPr marL="171450" indent="-171450">
              <a:buFontTx/>
              <a:buChar char="-"/>
              <a:defRPr/>
            </a:pPr>
            <a:endParaRPr lang="en-US" sz="1400" dirty="0">
              <a:solidFill>
                <a:srgbClr val="000000"/>
              </a:solidFill>
              <a:latin typeface="Arial" charset="0"/>
            </a:endParaRPr>
          </a:p>
        </p:txBody>
      </p:sp>
      <p:sp>
        <p:nvSpPr>
          <p:cNvPr id="26628" name="TextBox 16"/>
          <p:cNvSpPr txBox="1">
            <a:spLocks noChangeArrowheads="1"/>
          </p:cNvSpPr>
          <p:nvPr/>
        </p:nvSpPr>
        <p:spPr bwMode="auto">
          <a:xfrm>
            <a:off x="152400" y="5562600"/>
            <a:ext cx="5105400" cy="307777"/>
          </a:xfrm>
          <a:prstGeom prst="rect">
            <a:avLst/>
          </a:prstGeom>
          <a:solidFill>
            <a:srgbClr val="0000FF"/>
          </a:solidFill>
          <a:ln w="9525">
            <a:noFill/>
            <a:miter lim="800000"/>
            <a:headEnd/>
            <a:tailEnd/>
          </a:ln>
        </p:spPr>
        <p:txBody>
          <a:bodyPr wrap="square">
            <a:spAutoFit/>
          </a:bodyPr>
          <a:lstStyle/>
          <a:p>
            <a:pPr algn="ctr"/>
            <a:r>
              <a:rPr lang="en-US" sz="1400" b="1" dirty="0">
                <a:solidFill>
                  <a:srgbClr val="FFFF00"/>
                </a:solidFill>
                <a:latin typeface="Tahoma" pitchFamily="34" charset="0"/>
              </a:rPr>
              <a:t>Ensure loads are secured as per SP 2001 Factsheets</a:t>
            </a: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dirty="0"/>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26634" name="Freeform 132"/>
          <p:cNvSpPr>
            <a:spLocks/>
          </p:cNvSpPr>
          <p:nvPr/>
        </p:nvSpPr>
        <p:spPr bwMode="auto">
          <a:xfrm>
            <a:off x="8516888" y="5275958"/>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
        <p:nvSpPr>
          <p:cNvPr id="2" name="Oval 1"/>
          <p:cNvSpPr/>
          <p:nvPr/>
        </p:nvSpPr>
        <p:spPr bwMode="auto">
          <a:xfrm rot="2256165">
            <a:off x="7454023" y="4600244"/>
            <a:ext cx="762000" cy="1219200"/>
          </a:xfrm>
          <a:prstGeom prst="ellipse">
            <a:avLst/>
          </a:prstGeom>
          <a:noFill/>
          <a:ln w="41275"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5410200" y="1066800"/>
            <a:ext cx="3510437" cy="2382720"/>
          </a:xfrm>
          <a:prstGeom prst="rect">
            <a:avLst/>
          </a:prstGeom>
        </p:spPr>
      </p:pic>
    </p:spTree>
    <p:extLst>
      <p:ext uri="{BB962C8B-B14F-4D97-AF65-F5344CB8AC3E}">
        <p14:creationId xmlns:p14="http://schemas.microsoft.com/office/powerpoint/2010/main" xmlns="" val="3601450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3539430"/>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rPr>
              <a:t>As a learning from this incident and ensure continual improvement all contract</a:t>
            </a:r>
          </a:p>
          <a:p>
            <a:pPr marL="342900" indent="-342900" eaLnBrk="1" hangingPunct="1">
              <a:defRPr/>
            </a:pPr>
            <a:r>
              <a:rPr lang="en-US" sz="1600" b="1" dirty="0">
                <a:solidFill>
                  <a:srgbClr val="FF0000"/>
                </a:solidFill>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333399"/>
                </a:solidFill>
                <a:latin typeface="+mj-lt"/>
              </a:rPr>
              <a:t>Confirm the following</a:t>
            </a:r>
            <a:r>
              <a:rPr lang="en-US" sz="1600" b="1" dirty="0" smtClean="0">
                <a:solidFill>
                  <a:srgbClr val="333399"/>
                </a:solidFill>
                <a:latin typeface="+mj-lt"/>
              </a:rPr>
              <a:t>:</a:t>
            </a:r>
            <a:endParaRPr lang="en-US" sz="1600" dirty="0">
              <a:solidFill>
                <a:srgbClr val="000000"/>
              </a:solidFill>
              <a:latin typeface="+mj-lt"/>
            </a:endParaRPr>
          </a:p>
          <a:p>
            <a:pPr marL="342900" indent="-342900" eaLnBrk="1" hangingPunct="1">
              <a:buFont typeface="+mj-lt"/>
              <a:buAutoNum type="arabicPeriod"/>
              <a:defRPr/>
            </a:pPr>
            <a:r>
              <a:rPr lang="en-US" sz="1400" dirty="0">
                <a:solidFill>
                  <a:srgbClr val="0000FF"/>
                </a:solidFill>
                <a:sym typeface="Wingdings" pitchFamily="2" charset="2"/>
              </a:rPr>
              <a:t>Do you have defined / allocated supervision for each worksite?</a:t>
            </a:r>
          </a:p>
          <a:p>
            <a:pPr marL="342900" indent="-342900" eaLnBrk="1" hangingPunct="1">
              <a:buFont typeface="+mj-lt"/>
              <a:buAutoNum type="arabicPeriod"/>
              <a:defRPr/>
            </a:pPr>
            <a:r>
              <a:rPr lang="en-US" sz="1400" dirty="0">
                <a:solidFill>
                  <a:srgbClr val="0000FF"/>
                </a:solidFill>
                <a:sym typeface="Wingdings" pitchFamily="2" charset="2"/>
              </a:rPr>
              <a:t>Have you formally trained all your Heavy Drivers on Load Securing?</a:t>
            </a:r>
          </a:p>
          <a:p>
            <a:pPr marL="342900" indent="-342900" eaLnBrk="1" hangingPunct="1">
              <a:buFont typeface="+mj-lt"/>
              <a:buAutoNum type="arabicPeriod"/>
              <a:defRPr/>
            </a:pPr>
            <a:r>
              <a:rPr lang="en-US" sz="1400" dirty="0">
                <a:solidFill>
                  <a:srgbClr val="0000FF"/>
                </a:solidFill>
                <a:sym typeface="Wingdings" pitchFamily="2" charset="2"/>
              </a:rPr>
              <a:t>Have you executed a Load Security competency assessment on your drivers?</a:t>
            </a:r>
          </a:p>
          <a:p>
            <a:pPr marL="342900" indent="-342900" eaLnBrk="1" hangingPunct="1">
              <a:buFont typeface="+mj-lt"/>
              <a:buAutoNum type="arabicPeriod"/>
              <a:defRPr/>
            </a:pPr>
            <a:r>
              <a:rPr lang="en-US" sz="1400" dirty="0">
                <a:solidFill>
                  <a:srgbClr val="0000FF"/>
                </a:solidFill>
                <a:sym typeface="Wingdings" pitchFamily="2" charset="2"/>
              </a:rPr>
              <a:t>Do you have </a:t>
            </a:r>
            <a:r>
              <a:rPr lang="en-US" sz="1400" dirty="0" smtClean="0">
                <a:solidFill>
                  <a:srgbClr val="0000FF"/>
                </a:solidFill>
                <a:sym typeface="Wingdings" pitchFamily="2" charset="2"/>
              </a:rPr>
              <a:t>formalized </a:t>
            </a:r>
            <a:r>
              <a:rPr lang="en-US" sz="1400" dirty="0">
                <a:solidFill>
                  <a:srgbClr val="0000FF"/>
                </a:solidFill>
                <a:sym typeface="Wingdings" pitchFamily="2" charset="2"/>
              </a:rPr>
              <a:t>load / vehicle checks before a vehicle is leaving any worksite?</a:t>
            </a:r>
          </a:p>
          <a:p>
            <a:pPr marL="342900" indent="-342900" eaLnBrk="1" hangingPunct="1">
              <a:buFont typeface="+mj-lt"/>
              <a:buAutoNum type="arabicPeriod"/>
              <a:defRPr/>
            </a:pPr>
            <a:endParaRPr lang="en-US" sz="1400" dirty="0">
              <a:solidFill>
                <a:srgbClr val="0033CC"/>
              </a:solidFill>
              <a:latin typeface="+mj-lt"/>
              <a:sym typeface="Wingdings" pitchFamily="2" charset="2"/>
            </a:endParaRPr>
          </a:p>
          <a:p>
            <a:pPr eaLnBrk="1" hangingPunct="1">
              <a:defRPr/>
            </a:pPr>
            <a:endParaRPr lang="en-US" sz="1400" dirty="0">
              <a:solidFill>
                <a:srgbClr val="0033CC"/>
              </a:solidFill>
              <a:latin typeface="+mj-lt"/>
              <a:sym typeface="Wingdings" pitchFamily="2" charset="2"/>
            </a:endParaRP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a:p>
        </p:txBody>
      </p:sp>
      <p:sp>
        <p:nvSpPr>
          <p:cNvPr id="27653" name="Rectangle 8"/>
          <p:cNvSpPr>
            <a:spLocks noChangeArrowheads="1"/>
          </p:cNvSpPr>
          <p:nvPr/>
        </p:nvSpPr>
        <p:spPr bwMode="auto">
          <a:xfrm>
            <a:off x="228600" y="862013"/>
            <a:ext cx="5102229" cy="307777"/>
          </a:xfrm>
          <a:prstGeom prst="rect">
            <a:avLst/>
          </a:prstGeom>
          <a:noFill/>
          <a:ln w="9525">
            <a:noFill/>
            <a:miter lim="800000"/>
            <a:headEnd/>
            <a:tailEnd/>
          </a:ln>
        </p:spPr>
        <p:txBody>
          <a:bodyPr wrap="square">
            <a:spAutoFit/>
          </a:bodyPr>
          <a:lstStyle/>
          <a:p>
            <a:pPr marL="114300" indent="-114300" algn="just"/>
            <a:r>
              <a:rPr lang="en-GB" sz="1400" b="1" dirty="0">
                <a:solidFill>
                  <a:srgbClr val="333399"/>
                </a:solidFill>
                <a:latin typeface="+mj-lt"/>
              </a:rPr>
              <a:t>Date:</a:t>
            </a:r>
            <a:r>
              <a:rPr lang="en-US" sz="1400" b="1" dirty="0">
                <a:solidFill>
                  <a:srgbClr val="333399"/>
                </a:solidFill>
                <a:latin typeface="+mj-lt"/>
              </a:rPr>
              <a:t> </a:t>
            </a:r>
            <a:r>
              <a:rPr lang="en-US" sz="1400" b="1" dirty="0" smtClean="0">
                <a:solidFill>
                  <a:srgbClr val="333399"/>
                </a:solidFill>
                <a:latin typeface="+mj-lt"/>
              </a:rPr>
              <a:t>23.03.2017	Incident type: LTI</a:t>
            </a:r>
            <a:endParaRPr lang="en-US" sz="1400" b="1" dirty="0">
              <a:solidFill>
                <a:srgbClr val="333399"/>
              </a:solidFill>
              <a:latin typeface="+mj-lt"/>
            </a:endParaRPr>
          </a:p>
        </p:txBody>
      </p:sp>
    </p:spTree>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91885</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B1B2B990-15F9-4FAE-95D0-44A0FF67A1B9}"/>
</file>

<file path=customXml/itemProps2.xml><?xml version="1.0" encoding="utf-8"?>
<ds:datastoreItem xmlns:ds="http://schemas.openxmlformats.org/officeDocument/2006/customXml" ds:itemID="{622C3D65-6AEA-42BE-A35B-E7FBCF77E2A5}"/>
</file>

<file path=customXml/itemProps3.xml><?xml version="1.0" encoding="utf-8"?>
<ds:datastoreItem xmlns:ds="http://schemas.openxmlformats.org/officeDocument/2006/customXml" ds:itemID="{8624B728-AE9B-4BEF-A313-7EA7E3D9E0D1}"/>
</file>

<file path=docProps/app.xml><?xml version="1.0" encoding="utf-8"?>
<Properties xmlns="http://schemas.openxmlformats.org/officeDocument/2006/extended-properties" xmlns:vt="http://schemas.openxmlformats.org/officeDocument/2006/docPropsVTypes">
  <TotalTime>6</TotalTime>
  <Words>163</Words>
  <Application>Microsoft Office PowerPoint</Application>
  <PresentationFormat>On-screen Show (4:3)</PresentationFormat>
  <Paragraphs>34</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mu53653</cp:lastModifiedBy>
  <cp:revision>9</cp:revision>
  <dcterms:created xsi:type="dcterms:W3CDTF">2017-06-15T10:43:50Z</dcterms:created>
  <dcterms:modified xsi:type="dcterms:W3CDTF">2017-07-05T06:27:58Z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