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B5C67-2B2E-4808-B13A-BBD10386BAA8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04A56-CD9D-408E-9C8C-90DE61E4C4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0999" y="1066800"/>
            <a:ext cx="5638801" cy="500136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050" b="1" dirty="0" smtClean="0">
                <a:solidFill>
                  <a:srgbClr val="333399"/>
                </a:solidFill>
                <a:latin typeface="Tahoma" pitchFamily="34" charset="0"/>
              </a:rPr>
              <a:t>28/1/2017 @ 10.20 am, WPAI pipe storage yard, Nimr- IMC</a:t>
            </a:r>
            <a:endParaRPr lang="en-US" sz="1050" b="1" dirty="0">
              <a:solidFill>
                <a:srgbClr val="333399"/>
              </a:solidFill>
              <a:latin typeface="Tahoma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600" b="1" dirty="0" smtClean="0">
                <a:latin typeface="+mj-lt"/>
              </a:rPr>
              <a:t>Description </a:t>
            </a:r>
            <a:r>
              <a:rPr lang="en-US" sz="1600" b="1" dirty="0">
                <a:latin typeface="+mj-lt"/>
              </a:rPr>
              <a:t>of the incident</a:t>
            </a:r>
            <a:endParaRPr lang="en-US" sz="14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During offloading the 12” pipe from a trailer with a 25T crane, an auxiliary hook</a:t>
            </a:r>
          </a:p>
          <a:p>
            <a:pPr marL="342900" indent="-342900"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Rope failed. It happened when two pipes were lifted from the trailer to make</a:t>
            </a:r>
          </a:p>
          <a:p>
            <a:pPr marL="342900" indent="-342900"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Space for inserting wooden planks. The auxiliary hook wire rope snapped and</a:t>
            </a:r>
          </a:p>
          <a:p>
            <a:pPr marL="342900" indent="-342900" algn="just"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the hook fell down missing the nearest banksman.  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learnings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Always ensure lifting equipment and attachments have a valid 3</a:t>
            </a:r>
            <a:r>
              <a:rPr lang="en-US" sz="1200" baseline="30000" dirty="0" smtClean="0">
                <a:latin typeface="Arial" charset="0"/>
                <a:cs typeface="Tahoma" pitchFamily="34" charset="0"/>
              </a:rPr>
              <a:t>rd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 party certification.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Always ensure the crane operators conduct a pre-work check.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Always ensure compulsory safety checks are conducted when lifting equipment arrives at site.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Always ensure you have a lifting plan in place.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Ensure staff and supervisors are trained and understand their responsibilities.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1200" dirty="0" smtClean="0">
              <a:latin typeface="Arial" charset="0"/>
              <a:cs typeface="Tahoma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1200" dirty="0" smtClean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200" dirty="0" smtClean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09574" y="5257800"/>
            <a:ext cx="57912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Use only certified lifting equipment in good condition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050" name="Picture 2" descr="C:\Users\olga.chernyshova\Pictures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047750"/>
            <a:ext cx="2638425" cy="2228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W:\IMC-HSE\HSE\INCIDENT NOTIFICATION\Incident Report 2017\Incident - 2017\Crane Rope Damaged\Crane rope Photos\IMG_20170129_11111166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402054"/>
            <a:ext cx="2514600" cy="24934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06382" y="5312844"/>
            <a:ext cx="336550" cy="544513"/>
            <a:chOff x="3504" y="544"/>
            <a:chExt cx="2287" cy="1855"/>
          </a:xfrm>
        </p:grpSpPr>
        <p:sp>
          <p:nvSpPr>
            <p:cNvPr id="1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Freeform 132"/>
          <p:cNvSpPr>
            <a:spLocks/>
          </p:cNvSpPr>
          <p:nvPr/>
        </p:nvSpPr>
        <p:spPr bwMode="auto">
          <a:xfrm>
            <a:off x="8382000" y="2590800"/>
            <a:ext cx="533400" cy="6096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55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97031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your teams follow safe lifting practices?</a:t>
            </a:r>
            <a:endParaRPr lang="en-US" sz="1400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have an effective equipment inspection protocol for all lifting equipment? </a:t>
            </a:r>
            <a:endParaRPr lang="en-US" sz="1400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your supervisors are competent in lifting operations and aware of their responsibilities?  </a:t>
            </a:r>
            <a:endParaRPr lang="en-US" sz="1400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all crane operators are trained and certified?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adequate checks are carried out on equipment condition and 3</a:t>
            </a:r>
            <a:r>
              <a:rPr lang="en-US" sz="1400" baseline="300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rd</a:t>
            </a: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 party certificates before bringing cranes to the site?   </a:t>
            </a:r>
            <a:endParaRPr lang="en-US" sz="1400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23850" y="838200"/>
            <a:ext cx="62472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28 January 2017      High Potential Near Miss in Nimr (Lifting)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84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91886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F2160A2-7D56-465D-8A1D-2306EE86B955}"/>
</file>

<file path=customXml/itemProps2.xml><?xml version="1.0" encoding="utf-8"?>
<ds:datastoreItem xmlns:ds="http://schemas.openxmlformats.org/officeDocument/2006/customXml" ds:itemID="{521FFD9E-07C8-4492-8424-A6146B9C7CDB}"/>
</file>

<file path=customXml/itemProps3.xml><?xml version="1.0" encoding="utf-8"?>
<ds:datastoreItem xmlns:ds="http://schemas.openxmlformats.org/officeDocument/2006/customXml" ds:itemID="{FA808B6F-4860-4761-B0B9-21B2FF35F34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1</cp:revision>
  <dcterms:created xsi:type="dcterms:W3CDTF">2017-06-15T10:55:30Z</dcterms:created>
  <dcterms:modified xsi:type="dcterms:W3CDTF">2017-06-15T10:56:27Z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