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B5C67-2B2E-4808-B13A-BBD10386BAA8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04A56-CD9D-408E-9C8C-90DE61E4C4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8F9818-C3B1-44E9-AA52-D1A77724B83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3144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8F9818-C3B1-44E9-AA52-D1A77724B83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550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9224" y="846461"/>
            <a:ext cx="5412829" cy="39241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16.02.2017</a:t>
            </a:r>
          </a:p>
          <a:p>
            <a:pPr marL="114300" indent="-114300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happened?</a:t>
            </a:r>
          </a:p>
          <a:p>
            <a:pPr marL="114300" indent="-114300" algn="just">
              <a:defRPr/>
            </a:pPr>
            <a:endParaRPr lang="en-US" sz="8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400" dirty="0" smtClean="0">
                <a:latin typeface="+mj-lt"/>
              </a:rPr>
              <a:t>  While shifting &amp; lowering the 14 M long x 12” pipe spool to the ground using a 110T Mobile crane, </a:t>
            </a:r>
            <a:r>
              <a:rPr lang="en-US" sz="1400" dirty="0">
                <a:latin typeface="+mj-lt"/>
              </a:rPr>
              <a:t>the crane hook </a:t>
            </a:r>
            <a:r>
              <a:rPr lang="en-US" sz="1400" dirty="0" smtClean="0">
                <a:latin typeface="+mj-lt"/>
              </a:rPr>
              <a:t>fell down from </a:t>
            </a:r>
            <a:r>
              <a:rPr lang="en-US" sz="1400" dirty="0">
                <a:latin typeface="+mj-lt"/>
              </a:rPr>
              <a:t>3.0 M height </a:t>
            </a:r>
            <a:r>
              <a:rPr lang="en-US" sz="1400" dirty="0" smtClean="0">
                <a:latin typeface="+mj-lt"/>
              </a:rPr>
              <a:t>due to unwinding of entire </a:t>
            </a:r>
            <a:r>
              <a:rPr lang="en-US" sz="1400" dirty="0">
                <a:latin typeface="+mj-lt"/>
              </a:rPr>
              <a:t>wire rope </a:t>
            </a:r>
            <a:r>
              <a:rPr lang="en-US" sz="1400" dirty="0" smtClean="0">
                <a:latin typeface="+mj-lt"/>
              </a:rPr>
              <a:t>from </a:t>
            </a:r>
            <a:r>
              <a:rPr lang="en-US" sz="1400" dirty="0">
                <a:latin typeface="+mj-lt"/>
              </a:rPr>
              <a:t>the rope </a:t>
            </a:r>
            <a:r>
              <a:rPr lang="en-US" sz="1400" dirty="0" smtClean="0">
                <a:latin typeface="+mj-lt"/>
              </a:rPr>
              <a:t>drum when </a:t>
            </a:r>
            <a:r>
              <a:rPr lang="en-US" sz="1400" dirty="0">
                <a:latin typeface="+mj-lt"/>
              </a:rPr>
              <a:t>the load was </a:t>
            </a:r>
            <a:r>
              <a:rPr lang="en-US" sz="1400" dirty="0" smtClean="0">
                <a:latin typeface="+mj-lt"/>
              </a:rPr>
              <a:t>just 10 cm above ground.</a:t>
            </a:r>
          </a:p>
          <a:p>
            <a:pPr marL="114300" indent="-114300" algn="just">
              <a:defRPr/>
            </a:pPr>
            <a:endParaRPr lang="en-US" sz="1400" dirty="0">
              <a:latin typeface="+mj-lt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8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algn="just">
              <a:defRPr/>
            </a:pPr>
            <a:endParaRPr lang="en-US" sz="1400" dirty="0" smtClean="0">
              <a:latin typeface="Arial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Ensure </a:t>
            </a:r>
            <a:r>
              <a:rPr lang="en-US" sz="1400" dirty="0" smtClean="0">
                <a:latin typeface="+mj-lt"/>
                <a:ea typeface="Times New Roman"/>
              </a:rPr>
              <a:t>all </a:t>
            </a:r>
            <a:r>
              <a:rPr lang="en-US" sz="1400" dirty="0">
                <a:latin typeface="+mj-lt"/>
                <a:ea typeface="Times New Roman"/>
              </a:rPr>
              <a:t>warning &amp; protective devices </a:t>
            </a:r>
            <a:r>
              <a:rPr lang="en-US" sz="1400" dirty="0" smtClean="0">
                <a:latin typeface="+mj-lt"/>
                <a:ea typeface="Times New Roman"/>
              </a:rPr>
              <a:t>are checked </a:t>
            </a:r>
            <a:r>
              <a:rPr lang="en-US" sz="1400" strike="sngStrike" dirty="0" smtClean="0">
                <a:latin typeface="+mj-lt"/>
                <a:ea typeface="Times New Roman"/>
              </a:rPr>
              <a:t>by </a:t>
            </a:r>
            <a:r>
              <a:rPr lang="en-US" sz="1400" strike="sngStrike" dirty="0">
                <a:latin typeface="+mj-lt"/>
                <a:ea typeface="Times New Roman"/>
              </a:rPr>
              <a:t>the  Crane Operator &amp; Maintenance </a:t>
            </a:r>
            <a:r>
              <a:rPr lang="en-US" sz="1400" strike="sngStrike" dirty="0">
                <a:latin typeface="+mj-lt"/>
              </a:rPr>
              <a:t>Supervisor </a:t>
            </a:r>
            <a:r>
              <a:rPr lang="en-US" sz="1400" dirty="0">
                <a:latin typeface="+mj-lt"/>
              </a:rPr>
              <a:t>as per the manufacturers </a:t>
            </a:r>
            <a:r>
              <a:rPr lang="en-US" sz="1400" dirty="0" smtClean="0">
                <a:latin typeface="+mj-lt"/>
              </a:rPr>
              <a:t>recommendations.</a:t>
            </a:r>
            <a:endParaRPr lang="en-US" sz="1400" dirty="0">
              <a:latin typeface="+mj-lt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+mj-lt"/>
              <a:ea typeface="Times New Roman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Ensure all faults observed by Operator on his daily inspection are reported to the Supervisor </a:t>
            </a:r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immediately.</a:t>
            </a:r>
            <a:endParaRPr lang="en-US" sz="1400" dirty="0">
              <a:latin typeface="Arial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0" y="838200"/>
            <a:ext cx="5791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US" sz="1400" b="1" dirty="0" err="1" smtClean="0">
                <a:solidFill>
                  <a:srgbClr val="333399"/>
                </a:solidFill>
                <a:latin typeface="Tahoma" pitchFamily="34" charset="0"/>
              </a:rPr>
              <a:t>HiPo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Near Miss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- Crane hook &amp;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wire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rope fell on to the ground</a:t>
            </a:r>
          </a:p>
        </p:txBody>
      </p:sp>
      <p:pic>
        <p:nvPicPr>
          <p:cNvPr id="15" name="Picture 5" descr="I:\Asset Damage-HiPo-Mobile crane\Hoo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8653" y="1388538"/>
            <a:ext cx="3180000" cy="2286000"/>
          </a:xfrm>
          <a:prstGeom prst="rect">
            <a:avLst/>
          </a:prstGeom>
          <a:noFill/>
        </p:spPr>
      </p:pic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5867400" y="1524000"/>
            <a:ext cx="336550" cy="544513"/>
            <a:chOff x="3504" y="544"/>
            <a:chExt cx="2287" cy="1855"/>
          </a:xfrm>
        </p:grpSpPr>
        <p:sp>
          <p:nvSpPr>
            <p:cNvPr id="1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653" y="3943350"/>
            <a:ext cx="3170547" cy="2374850"/>
          </a:xfrm>
          <a:prstGeom prst="rect">
            <a:avLst/>
          </a:prstGeom>
        </p:spPr>
      </p:pic>
      <p:sp>
        <p:nvSpPr>
          <p:cNvPr id="13" name="Freeform 132"/>
          <p:cNvSpPr>
            <a:spLocks/>
          </p:cNvSpPr>
          <p:nvPr/>
        </p:nvSpPr>
        <p:spPr bwMode="auto">
          <a:xfrm>
            <a:off x="7315200" y="399397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Box 16"/>
          <p:cNvSpPr txBox="1">
            <a:spLocks noChangeArrowheads="1"/>
          </p:cNvSpPr>
          <p:nvPr/>
        </p:nvSpPr>
        <p:spPr bwMode="auto">
          <a:xfrm>
            <a:off x="393864" y="5257800"/>
            <a:ext cx="4943547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Verify critical devices during crane inspection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553200"/>
            <a:ext cx="1905000" cy="457200"/>
          </a:xfrm>
          <a:noFill/>
        </p:spPr>
        <p:txBody>
          <a:bodyPr/>
          <a:lstStyle/>
          <a:p>
            <a:r>
              <a:rPr lang="en-US" dirty="0" smtClean="0"/>
              <a:t>16</a:t>
            </a:r>
          </a:p>
        </p:txBody>
      </p:sp>
    </p:spTree>
    <p:extLst>
      <p:ext uri="{BB962C8B-B14F-4D97-AF65-F5344CB8AC3E}">
        <p14:creationId xmlns="" xmlns:p14="http://schemas.microsoft.com/office/powerpoint/2010/main" val="121422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2400" y="1452391"/>
            <a:ext cx="8351838" cy="44935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800" b="1" dirty="0" smtClean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800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dirty="0" smtClean="0">
              <a:latin typeface="Arial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FF"/>
                </a:solidFill>
                <a:latin typeface="+mj-lt"/>
                <a:sym typeface="Wingdings" pitchFamily="2" charset="2"/>
              </a:rPr>
              <a:t>Do you have a lifting procedure in place?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FF"/>
                </a:solidFill>
                <a:latin typeface="+mj-lt"/>
                <a:sym typeface="Wingdings" pitchFamily="2" charset="2"/>
              </a:rPr>
              <a:t>Is there a system in place to monitor compliance with the lifting procedure? 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FF"/>
                </a:solidFill>
                <a:latin typeface="+mj-lt"/>
                <a:sym typeface="Wingdings" pitchFamily="2" charset="2"/>
              </a:rPr>
              <a:t>Are all lifting activities properly planned &amp; organized?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FF"/>
                </a:solidFill>
                <a:latin typeface="+mj-lt"/>
                <a:sym typeface="Wingdings" pitchFamily="2" charset="2"/>
              </a:rPr>
              <a:t>Are all those involved in lifting activity </a:t>
            </a:r>
            <a:r>
              <a:rPr lang="en-US" sz="1600" strike="sngStrike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are</a:t>
            </a:r>
            <a:r>
              <a:rPr lang="en-US" sz="1600" dirty="0" smtClean="0">
                <a:solidFill>
                  <a:srgbClr val="3333FF"/>
                </a:solidFill>
                <a:latin typeface="+mj-lt"/>
                <a:sym typeface="Wingdings" pitchFamily="2" charset="2"/>
              </a:rPr>
              <a:t> trained &amp; competent?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FF"/>
                </a:solidFill>
                <a:latin typeface="+mj-lt"/>
                <a:sym typeface="Wingdings" pitchFamily="2" charset="2"/>
              </a:rPr>
              <a:t>Is lifting activity included in the HEMP?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FF"/>
                </a:solidFill>
                <a:latin typeface="+mj-lt"/>
                <a:sym typeface="Wingdings" pitchFamily="2" charset="2"/>
              </a:rPr>
              <a:t>Do you monitor the sub-contractor maintenance records &amp; repair log</a:t>
            </a:r>
            <a:r>
              <a:rPr lang="en-US" sz="1600" dirty="0" smtClean="0">
                <a:solidFill>
                  <a:srgbClr val="3333FF"/>
                </a:solidFill>
                <a:latin typeface="+mj-lt"/>
                <a:sym typeface="Wingdings" pitchFamily="2" charset="2"/>
              </a:rPr>
              <a:t>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FF"/>
                </a:solidFill>
                <a:latin typeface="+mj-lt"/>
                <a:sym typeface="Wingdings" pitchFamily="2" charset="2"/>
              </a:rPr>
              <a:t>Do you verify the Crane inspection checklist from the supplier at the time of deployment to site?</a:t>
            </a:r>
            <a:endParaRPr lang="en-US" sz="1600" dirty="0">
              <a:solidFill>
                <a:srgbClr val="3333FF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44657" y="152400"/>
            <a:ext cx="3743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 b="1" dirty="0">
                <a:latin typeface="+mj-lt"/>
              </a:rPr>
              <a:t>Management actions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914412"/>
            <a:ext cx="76308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16.02.2017      </a:t>
            </a:r>
            <a:r>
              <a:rPr lang="en-US" sz="1400" b="1" dirty="0" err="1" smtClean="0">
                <a:solidFill>
                  <a:srgbClr val="333399"/>
                </a:solidFill>
                <a:latin typeface="Tahoma" pitchFamily="34" charset="0"/>
              </a:rPr>
              <a:t>HiPo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Near Miss - Crane hook &amp; wire rope fell on to the ground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553200"/>
            <a:ext cx="1905000" cy="457200"/>
          </a:xfrm>
          <a:noFill/>
        </p:spPr>
        <p:txBody>
          <a:bodyPr/>
          <a:lstStyle/>
          <a:p>
            <a:r>
              <a:rPr lang="en-US" dirty="0" smtClean="0"/>
              <a:t>17</a:t>
            </a:r>
          </a:p>
        </p:txBody>
      </p:sp>
    </p:spTree>
    <p:extLst>
      <p:ext uri="{BB962C8B-B14F-4D97-AF65-F5344CB8AC3E}">
        <p14:creationId xmlns="" xmlns:p14="http://schemas.microsoft.com/office/powerpoint/2010/main" val="182104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91887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42D1977-7B81-47A7-AD44-54C30FF375B5}"/>
</file>

<file path=customXml/itemProps2.xml><?xml version="1.0" encoding="utf-8"?>
<ds:datastoreItem xmlns:ds="http://schemas.openxmlformats.org/officeDocument/2006/customXml" ds:itemID="{E025786E-5795-46B7-B9FA-E01F10267D13}"/>
</file>

<file path=customXml/itemProps3.xml><?xml version="1.0" encoding="utf-8"?>
<ds:datastoreItem xmlns:ds="http://schemas.openxmlformats.org/officeDocument/2006/customXml" ds:itemID="{F2E5B556-3B40-474C-B07D-6121F02A3642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257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2</cp:revision>
  <dcterms:created xsi:type="dcterms:W3CDTF">2017-06-15T10:55:30Z</dcterms:created>
  <dcterms:modified xsi:type="dcterms:W3CDTF">2017-06-15T10:57:17Z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