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CDCE04-A074-4C2A-837A-B60B143613CB}" type="datetimeFigureOut">
              <a:rPr lang="en-US" smtClean="0"/>
              <a:t>6/15/2017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3B7C1F-C0FC-41E9-9E2E-D844317AFF8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F1334D-7757-4E37-988C-61F2E879204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F1334D-7757-4E37-988C-61F2E879204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F1334D-7757-4E37-988C-61F2E879204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96F1334D-7757-4E37-988C-61F2E8792042}" type="datetimeFigureOut">
              <a:rPr lang="en-US" smtClean="0"/>
              <a:t>6/15/2017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0E28B04-91BC-425C-8913-DDACAF49B520}"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96F1334D-7757-4E37-988C-61F2E8792042}" type="datetimeFigureOut">
              <a:rPr lang="en-US" smtClean="0"/>
              <a:t>6/15/2017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0E28B04-91BC-425C-8913-DDACAF49B520}"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96F1334D-7757-4E37-988C-61F2E8792042}" type="datetimeFigureOut">
              <a:rPr lang="en-US" smtClean="0"/>
              <a:t>6/15/2017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0E28B04-91BC-425C-8913-DDACAF49B520}"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0E28B04-91BC-425C-8913-DDACAF49B5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F1334D-7757-4E37-988C-61F2E879204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F1334D-7757-4E37-988C-61F2E8792042}" type="datetimeFigureOut">
              <a:rPr lang="en-US" smtClean="0"/>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F1334D-7757-4E37-988C-61F2E8792042}" type="datetimeFigureOut">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F1334D-7757-4E37-988C-61F2E8792042}" type="datetimeFigureOut">
              <a:rPr lang="en-US" smtClean="0"/>
              <a:t>6/15/2017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F1334D-7757-4E37-988C-61F2E8792042}" type="datetimeFigureOut">
              <a:rPr lang="en-US" smtClean="0"/>
              <a:t>6/15/2017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F1334D-7757-4E37-988C-61F2E8792042}" type="datetimeFigureOut">
              <a:rPr lang="en-US" smtClean="0"/>
              <a:t>6/15/2017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F1334D-7757-4E37-988C-61F2E8792042}" type="datetimeFigureOut">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F1334D-7757-4E37-988C-61F2E8792042}" type="datetimeFigureOut">
              <a:rPr lang="en-US" smtClean="0"/>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E28B04-91BC-425C-8913-DDACAF49B520}" type="slidenum">
              <a:rPr lang="en-US" smtClean="0"/>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1334D-7757-4E37-988C-61F2E8792042}" type="datetimeFigureOut">
              <a:rPr lang="en-US" smtClean="0"/>
              <a:t>6/15/2017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E28B04-91BC-425C-8913-DDACAF49B520}" type="slidenum">
              <a:rPr lang="en-US" smtClean="0"/>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C:\Users\e181081\AppData\Local\Microsoft\Windows\Temporary Internet Files\Content.Outlook\0JABTM9M\20170329_063726 (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03049" y="3362092"/>
            <a:ext cx="1880209" cy="2506945"/>
          </a:xfrm>
          <a:prstGeom prst="rect">
            <a:avLst/>
          </a:prstGeom>
          <a:noFill/>
          <a:extLst>
            <a:ext uri="{909E8E84-426E-40DD-AFC4-6F175D3DCCD1}">
              <a14:hiddenFill xmlns:a14="http://schemas.microsoft.com/office/drawing/2010/main" xmlns="">
                <a:solidFill>
                  <a:srgbClr val="FFFFFF"/>
                </a:solidFill>
              </a14:hiddenFill>
            </a:ext>
          </a:extLst>
        </p:spPr>
      </p:pic>
      <p:pic>
        <p:nvPicPr>
          <p:cNvPr id="14"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248399" y="762000"/>
            <a:ext cx="2153899" cy="229550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4339" name="Text Box 2"/>
          <p:cNvSpPr txBox="1">
            <a:spLocks noChangeArrowheads="1"/>
          </p:cNvSpPr>
          <p:nvPr/>
        </p:nvSpPr>
        <p:spPr bwMode="auto">
          <a:xfrm>
            <a:off x="381000" y="1066800"/>
            <a:ext cx="4752975" cy="4755148"/>
          </a:xfrm>
          <a:prstGeom prst="rect">
            <a:avLst/>
          </a:prstGeom>
          <a:noFill/>
          <a:ln w="19050">
            <a:noFill/>
            <a:miter lim="800000"/>
            <a:headEnd/>
            <a:tailEnd/>
          </a:ln>
        </p:spPr>
        <p:txBody>
          <a:bodyPr>
            <a:spAutoFit/>
          </a:bodyPr>
          <a:lstStyle/>
          <a:p>
            <a:pPr marL="114300" indent="-114300" algn="just">
              <a:defRPr/>
            </a:pPr>
            <a:r>
              <a:rPr lang="en-US" sz="1200" b="1" dirty="0">
                <a:solidFill>
                  <a:srgbClr val="333399"/>
                </a:solidFill>
                <a:latin typeface="Tahoma" pitchFamily="34" charset="0"/>
              </a:rPr>
              <a:t>HIPO Near Miss, 24th Mar 2017</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algn="just" eaLnBrk="1" hangingPunct="1">
              <a:defRPr/>
            </a:pPr>
            <a:r>
              <a:rPr lang="en-US" sz="1050" dirty="0" smtClean="0">
                <a:solidFill>
                  <a:srgbClr val="000000"/>
                </a:solidFill>
                <a:latin typeface="Arial" pitchFamily="34" charset="0"/>
              </a:rPr>
              <a:t>	While </a:t>
            </a:r>
            <a:r>
              <a:rPr lang="en-US" sz="1050" dirty="0">
                <a:solidFill>
                  <a:srgbClr val="000000"/>
                </a:solidFill>
                <a:latin typeface="Arial" pitchFamily="34" charset="0"/>
              </a:rPr>
              <a:t>drilling 8½” hole </a:t>
            </a:r>
            <a:r>
              <a:rPr lang="en-US" sz="1050" dirty="0" smtClean="0">
                <a:solidFill>
                  <a:srgbClr val="000000"/>
                </a:solidFill>
                <a:latin typeface="Arial" pitchFamily="34" charset="0"/>
              </a:rPr>
              <a:t>section, </a:t>
            </a:r>
            <a:r>
              <a:rPr lang="en-US" sz="1050" dirty="0">
                <a:solidFill>
                  <a:srgbClr val="000000"/>
                </a:solidFill>
                <a:latin typeface="Arial" pitchFamily="34" charset="0"/>
              </a:rPr>
              <a:t>the Derrickman observed </a:t>
            </a:r>
            <a:r>
              <a:rPr lang="en-US" sz="1050" dirty="0" smtClean="0">
                <a:solidFill>
                  <a:srgbClr val="000000"/>
                </a:solidFill>
                <a:latin typeface="Arial" pitchFamily="34" charset="0"/>
              </a:rPr>
              <a:t>that the </a:t>
            </a:r>
            <a:r>
              <a:rPr lang="en-US" sz="1050" dirty="0">
                <a:solidFill>
                  <a:srgbClr val="000000"/>
                </a:solidFill>
                <a:latin typeface="Arial" pitchFamily="34" charset="0"/>
              </a:rPr>
              <a:t>stabber guide was hanging by its secondary </a:t>
            </a:r>
            <a:r>
              <a:rPr lang="en-US" sz="1050" dirty="0" smtClean="0">
                <a:solidFill>
                  <a:srgbClr val="000000"/>
                </a:solidFill>
                <a:latin typeface="Arial" pitchFamily="34" charset="0"/>
              </a:rPr>
              <a:t>retention. The </a:t>
            </a:r>
            <a:r>
              <a:rPr lang="en-US" sz="1050" dirty="0">
                <a:solidFill>
                  <a:srgbClr val="000000"/>
                </a:solidFill>
                <a:latin typeface="Arial" pitchFamily="34" charset="0"/>
              </a:rPr>
              <a:t>Driller </a:t>
            </a:r>
            <a:r>
              <a:rPr lang="en-US" sz="1050" dirty="0" smtClean="0">
                <a:solidFill>
                  <a:srgbClr val="000000"/>
                </a:solidFill>
                <a:latin typeface="Arial" pitchFamily="34" charset="0"/>
              </a:rPr>
              <a:t>was informed and </a:t>
            </a:r>
            <a:r>
              <a:rPr lang="en-US" sz="1050" dirty="0">
                <a:solidFill>
                  <a:srgbClr val="000000"/>
                </a:solidFill>
                <a:latin typeface="Arial" pitchFamily="34" charset="0"/>
              </a:rPr>
              <a:t>the operation was stopped immediately. A safety meeting was conducted with site supervisors and crew members to discuss required action to rectify the situation, Drill pipe stand was racked back and TDS was descended to the rig floor so the stabber guide could be reattached</a:t>
            </a:r>
            <a:r>
              <a:rPr lang="en-US" sz="1050" dirty="0" smtClean="0">
                <a:solidFill>
                  <a:srgbClr val="000000"/>
                </a:solidFill>
                <a:latin typeface="Arial" pitchFamily="34" charset="0"/>
              </a:rPr>
              <a:t>. </a:t>
            </a:r>
            <a:endParaRPr lang="en-US" sz="600" dirty="0">
              <a:solidFill>
                <a:srgbClr val="000000"/>
              </a:solidFill>
              <a:latin typeface="Arial" charset="0"/>
            </a:endParaRPr>
          </a:p>
          <a:p>
            <a:pPr marL="114300" indent="-114300" algn="just">
              <a:defRPr/>
            </a:pPr>
            <a:endParaRPr lang="en-US" sz="1600" b="1" dirty="0" smtClean="0">
              <a:solidFill>
                <a:srgbClr val="333399"/>
              </a:solidFill>
              <a:latin typeface="Tahoma"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p>
          <a:p>
            <a:pPr marL="114300" indent="-114300" algn="just">
              <a:defRPr/>
            </a:pPr>
            <a:endParaRPr lang="en-US" sz="600" dirty="0">
              <a:solidFill>
                <a:srgbClr val="000000"/>
              </a:solidFill>
              <a:latin typeface="Arial" charset="0"/>
            </a:endParaRPr>
          </a:p>
          <a:p>
            <a:pPr marL="171450" indent="-171450" eaLnBrk="1" hangingPunct="1">
              <a:buFont typeface="Arial" panose="020B0604020202020204" pitchFamily="34" charset="0"/>
              <a:buChar char="•"/>
              <a:defRPr/>
            </a:pPr>
            <a:endParaRPr lang="en-US" sz="1050" dirty="0" smtClean="0">
              <a:latin typeface="Arial" charset="0"/>
              <a:cs typeface="Tahoma" pitchFamily="34" charset="0"/>
            </a:endParaRPr>
          </a:p>
          <a:p>
            <a:pPr marL="171450" indent="-171450" eaLnBrk="1" hangingPunct="1">
              <a:buFont typeface="Arial" panose="020B0604020202020204" pitchFamily="34" charset="0"/>
              <a:buChar char="•"/>
              <a:defRPr/>
            </a:pPr>
            <a:r>
              <a:rPr lang="en-US" sz="1050" dirty="0">
                <a:latin typeface="Arial" charset="0"/>
                <a:cs typeface="Tahoma" pitchFamily="34" charset="0"/>
              </a:rPr>
              <a:t>Secondary retention worked effectively preventing a DROPs incident</a:t>
            </a:r>
          </a:p>
          <a:p>
            <a:pPr marL="171450" indent="-171450" eaLnBrk="1" hangingPunct="1">
              <a:buFont typeface="Arial" panose="020B0604020202020204" pitchFamily="34" charset="0"/>
              <a:buChar char="•"/>
              <a:defRPr/>
            </a:pPr>
            <a:r>
              <a:rPr lang="en-US" sz="1050" dirty="0">
                <a:latin typeface="Arial" charset="0"/>
                <a:cs typeface="Tahoma" pitchFamily="34" charset="0"/>
              </a:rPr>
              <a:t>Learning from an previous incident was utilized and implemented preventing a DROPs incident</a:t>
            </a:r>
          </a:p>
          <a:p>
            <a:pPr marL="171450" indent="-171450" eaLnBrk="1" hangingPunct="1">
              <a:buFont typeface="Arial" panose="020B0604020202020204" pitchFamily="34" charset="0"/>
              <a:buChar char="•"/>
              <a:defRPr/>
            </a:pPr>
            <a:r>
              <a:rPr lang="en-US" sz="1050" dirty="0" smtClean="0">
                <a:latin typeface="Arial" charset="0"/>
                <a:cs typeface="Tahoma" pitchFamily="34" charset="0"/>
              </a:rPr>
              <a:t>Incorrect bolts were installed as means of primary retention for the stabber guide bracket</a:t>
            </a:r>
          </a:p>
          <a:p>
            <a:pPr marL="171450" indent="-171450" eaLnBrk="1" hangingPunct="1">
              <a:buFont typeface="Arial" panose="020B0604020202020204" pitchFamily="34" charset="0"/>
              <a:buChar char="•"/>
              <a:defRPr/>
            </a:pPr>
            <a:r>
              <a:rPr lang="en-US" sz="1050" dirty="0" smtClean="0">
                <a:latin typeface="Arial" charset="0"/>
                <a:cs typeface="Tahoma" pitchFamily="34" charset="0"/>
              </a:rPr>
              <a:t>Bolt length and threads weren't inspected prior to reinstallation </a:t>
            </a:r>
          </a:p>
          <a:p>
            <a:pPr marL="171450" indent="-171450" eaLnBrk="1" hangingPunct="1">
              <a:buFont typeface="Arial" panose="020B0604020202020204" pitchFamily="34" charset="0"/>
              <a:buChar char="•"/>
              <a:defRPr/>
            </a:pPr>
            <a:r>
              <a:rPr lang="en-US" sz="1050" dirty="0" smtClean="0">
                <a:latin typeface="Arial" charset="0"/>
                <a:cs typeface="Tahoma" pitchFamily="34" charset="0"/>
              </a:rPr>
              <a:t>Lock wire on the bolts wasn’t installed correctly</a:t>
            </a:r>
          </a:p>
          <a:p>
            <a:pPr eaLnBrk="1" hangingPunct="1">
              <a:defRPr/>
            </a:pPr>
            <a:endParaRPr lang="en-US" sz="1050" dirty="0" smtClean="0">
              <a:latin typeface="Arial" charset="0"/>
              <a:cs typeface="Tahoma" pitchFamily="34" charset="0"/>
            </a:endParaRPr>
          </a:p>
          <a:p>
            <a:pPr eaLnBrk="1" hangingPunct="1">
              <a:defRPr/>
            </a:pPr>
            <a:endParaRPr lang="en-US" sz="1050" dirty="0" smtClean="0">
              <a:latin typeface="Arial" charset="0"/>
              <a:cs typeface="Tahoma" pitchFamily="34" charset="0"/>
            </a:endParaRPr>
          </a:p>
          <a:p>
            <a:pPr eaLnBrk="1" hangingPunct="1">
              <a:defRPr/>
            </a:pPr>
            <a:endParaRPr lang="en-US" sz="1050" dirty="0" smtClean="0">
              <a:latin typeface="Arial" charset="0"/>
              <a:cs typeface="Tahoma" pitchFamily="34" charset="0"/>
            </a:endParaRPr>
          </a:p>
          <a:p>
            <a:pPr marL="171450" indent="-171450" eaLnBrk="1" hangingPunct="1">
              <a:buFont typeface="Arial" panose="020B0604020202020204"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8" name="TextBox 16"/>
          <p:cNvSpPr txBox="1">
            <a:spLocks noChangeArrowheads="1"/>
          </p:cNvSpPr>
          <p:nvPr/>
        </p:nvSpPr>
        <p:spPr bwMode="auto">
          <a:xfrm>
            <a:off x="319087" y="5257800"/>
            <a:ext cx="5395913" cy="584775"/>
          </a:xfrm>
          <a:prstGeom prst="rect">
            <a:avLst/>
          </a:prstGeom>
          <a:solidFill>
            <a:schemeClr val="accent2"/>
          </a:solidFill>
          <a:ln w="9525">
            <a:noFill/>
            <a:miter lim="800000"/>
            <a:headEnd/>
            <a:tailEnd/>
          </a:ln>
        </p:spPr>
        <p:txBody>
          <a:bodyPr wrap="square">
            <a:spAutoFit/>
          </a:bodyPr>
          <a:lstStyle/>
          <a:p>
            <a:pPr algn="ctr" eaLnBrk="1" hangingPunct="1"/>
            <a:r>
              <a:rPr lang="en-US" sz="1600" b="1" dirty="0" smtClean="0">
                <a:solidFill>
                  <a:srgbClr val="FFFF00"/>
                </a:solidFill>
                <a:latin typeface="Tahoma" pitchFamily="34" charset="0"/>
              </a:rPr>
              <a:t>Always ensure the correct grade and length bolts are used</a:t>
            </a:r>
            <a:endParaRPr lang="en-US" sz="1600" b="1" dirty="0">
              <a:solidFill>
                <a:srgbClr val="FFFF00"/>
              </a:solidFill>
              <a:latin typeface="Tahoma" pitchFamily="34" charset="0"/>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3" name="Group 131"/>
          <p:cNvGrpSpPr>
            <a:grpSpLocks/>
          </p:cNvGrpSpPr>
          <p:nvPr/>
        </p:nvGrpSpPr>
        <p:grpSpPr bwMode="auto">
          <a:xfrm>
            <a:off x="7932098" y="2512992"/>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7955928"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 name="TextBox 1"/>
          <p:cNvSpPr txBox="1"/>
          <p:nvPr/>
        </p:nvSpPr>
        <p:spPr>
          <a:xfrm>
            <a:off x="6096000" y="3103922"/>
            <a:ext cx="2590801" cy="253916"/>
          </a:xfrm>
          <a:prstGeom prst="rect">
            <a:avLst/>
          </a:prstGeom>
          <a:noFill/>
        </p:spPr>
        <p:txBody>
          <a:bodyPr wrap="square" rtlCol="0">
            <a:spAutoFit/>
          </a:bodyPr>
          <a:lstStyle/>
          <a:p>
            <a:r>
              <a:rPr lang="en-US" sz="1050" dirty="0">
                <a:latin typeface="Arial" charset="0"/>
                <a:cs typeface="Tahoma" pitchFamily="34" charset="0"/>
              </a:rPr>
              <a:t>Incorrect length bolt and worn threads</a:t>
            </a:r>
          </a:p>
        </p:txBody>
      </p:sp>
      <p:sp>
        <p:nvSpPr>
          <p:cNvPr id="17" name="TextBox 16"/>
          <p:cNvSpPr txBox="1"/>
          <p:nvPr/>
        </p:nvSpPr>
        <p:spPr>
          <a:xfrm>
            <a:off x="6096000" y="5911356"/>
            <a:ext cx="2590801" cy="253916"/>
          </a:xfrm>
          <a:prstGeom prst="rect">
            <a:avLst/>
          </a:prstGeom>
          <a:noFill/>
        </p:spPr>
        <p:txBody>
          <a:bodyPr wrap="square" rtlCol="0">
            <a:spAutoFit/>
          </a:bodyPr>
          <a:lstStyle/>
          <a:p>
            <a:r>
              <a:rPr lang="en-US" sz="1050" dirty="0">
                <a:latin typeface="Arial" charset="0"/>
                <a:cs typeface="Tahoma" pitchFamily="34" charset="0"/>
              </a:rPr>
              <a:t>C</a:t>
            </a:r>
            <a:r>
              <a:rPr lang="en-US" sz="1050" dirty="0" smtClean="0">
                <a:latin typeface="Arial" charset="0"/>
                <a:cs typeface="Tahoma" pitchFamily="34" charset="0"/>
              </a:rPr>
              <a:t>orrect </a:t>
            </a:r>
            <a:r>
              <a:rPr lang="en-US" sz="1050" dirty="0">
                <a:latin typeface="Arial" charset="0"/>
                <a:cs typeface="Tahoma" pitchFamily="34" charset="0"/>
              </a:rPr>
              <a:t>length bolt and </a:t>
            </a:r>
            <a:r>
              <a:rPr lang="en-US" sz="1050" dirty="0" smtClean="0">
                <a:latin typeface="Arial" charset="0"/>
                <a:cs typeface="Tahoma" pitchFamily="34" charset="0"/>
              </a:rPr>
              <a:t>good </a:t>
            </a:r>
            <a:r>
              <a:rPr lang="en-US" sz="1050" dirty="0">
                <a:latin typeface="Arial" charset="0"/>
                <a:cs typeface="Tahoma" pitchFamily="34" charset="0"/>
              </a:rPr>
              <a:t>threads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893100"/>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119063" indent="-119063" eaLnBrk="1" hangingPunct="1">
              <a:buFontTx/>
              <a:buChar char="•"/>
              <a:defRPr/>
            </a:pPr>
            <a:r>
              <a:rPr lang="en-US" sz="1400" dirty="0" smtClean="0">
                <a:solidFill>
                  <a:srgbClr val="0033CC"/>
                </a:solidFill>
                <a:latin typeface="+mj-lt"/>
                <a:sym typeface="Wingdings" pitchFamily="2" charset="2"/>
              </a:rPr>
              <a:t>Does your DROPs inspection include checking both primary and secondary retention?</a:t>
            </a:r>
            <a:endParaRPr lang="en-US" sz="1400" dirty="0">
              <a:solidFill>
                <a:srgbClr val="0033CC"/>
              </a:solidFill>
              <a:latin typeface="+mj-lt"/>
              <a:sym typeface="Wingdings" pitchFamily="2" charset="2"/>
            </a:endParaRPr>
          </a:p>
          <a:p>
            <a:pPr marL="119063" indent="-119063" eaLnBrk="1" hangingPunct="1">
              <a:buFontTx/>
              <a:buChar char="•"/>
              <a:defRPr/>
            </a:pPr>
            <a:r>
              <a:rPr lang="en-US" sz="1400" dirty="0" smtClean="0">
                <a:solidFill>
                  <a:srgbClr val="0033CC"/>
                </a:solidFill>
                <a:latin typeface="+mj-lt"/>
                <a:sym typeface="Wingdings" pitchFamily="2" charset="2"/>
              </a:rPr>
              <a:t>Does your Snr mechanic complete a DROPS inspection on the TDS at regular intervals?</a:t>
            </a:r>
            <a:endParaRPr lang="en-US" sz="1400" dirty="0">
              <a:solidFill>
                <a:srgbClr val="0033CC"/>
              </a:solidFill>
              <a:latin typeface="+mj-lt"/>
              <a:sym typeface="Wingdings" pitchFamily="2" charset="2"/>
            </a:endParaRPr>
          </a:p>
          <a:p>
            <a:pPr marL="119063" indent="-119063" eaLnBrk="1" hangingPunct="1">
              <a:buFontTx/>
              <a:buChar char="•"/>
              <a:defRPr/>
            </a:pPr>
            <a:r>
              <a:rPr lang="en-US" sz="1400" dirty="0" smtClean="0">
                <a:solidFill>
                  <a:srgbClr val="0033CC"/>
                </a:solidFill>
                <a:latin typeface="+mj-lt"/>
                <a:sym typeface="Wingdings" pitchFamily="2" charset="2"/>
              </a:rPr>
              <a:t>Do you have a quality assurance procedure for checking 3</a:t>
            </a:r>
            <a:r>
              <a:rPr lang="en-US" sz="1400" baseline="30000" dirty="0" smtClean="0">
                <a:solidFill>
                  <a:srgbClr val="0033CC"/>
                </a:solidFill>
                <a:latin typeface="+mj-lt"/>
                <a:sym typeface="Wingdings" pitchFamily="2" charset="2"/>
              </a:rPr>
              <a:t>rd</a:t>
            </a:r>
            <a:r>
              <a:rPr lang="en-US" sz="1400" dirty="0" smtClean="0">
                <a:solidFill>
                  <a:srgbClr val="0033CC"/>
                </a:solidFill>
                <a:latin typeface="+mj-lt"/>
                <a:sym typeface="Wingdings" pitchFamily="2" charset="2"/>
              </a:rPr>
              <a:t> party DROPS inspections?</a:t>
            </a: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174519" y="838200"/>
            <a:ext cx="2451312" cy="307777"/>
          </a:xfrm>
          <a:prstGeom prst="rect">
            <a:avLst/>
          </a:prstGeom>
          <a:noFill/>
          <a:ln w="9525">
            <a:noFill/>
            <a:miter lim="800000"/>
            <a:headEnd/>
            <a:tailEnd/>
          </a:ln>
        </p:spPr>
        <p:txBody>
          <a:bodyPr wrap="none">
            <a:spAutoFit/>
          </a:bodyPr>
          <a:lstStyle/>
          <a:p>
            <a:pPr marL="114300" indent="-114300" algn="just">
              <a:defRPr/>
            </a:pPr>
            <a:r>
              <a:rPr lang="en-US" sz="1400" b="1" dirty="0">
                <a:solidFill>
                  <a:srgbClr val="333399"/>
                </a:solidFill>
                <a:latin typeface="Tahoma" pitchFamily="34" charset="0"/>
              </a:rPr>
              <a:t>HIPO NM, 24th 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91889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2189F5D-D4A7-4C4F-9C58-BFE81C354DDB}"/>
</file>

<file path=customXml/itemProps2.xml><?xml version="1.0" encoding="utf-8"?>
<ds:datastoreItem xmlns:ds="http://schemas.openxmlformats.org/officeDocument/2006/customXml" ds:itemID="{2E033053-8E58-4837-A961-8601F9FDC00B}"/>
</file>

<file path=customXml/itemProps3.xml><?xml version="1.0" encoding="utf-8"?>
<ds:datastoreItem xmlns:ds="http://schemas.openxmlformats.org/officeDocument/2006/customXml" ds:itemID="{6513B55A-EC30-4A0B-BFD9-C70EB9CFDB52}"/>
</file>

<file path=docProps/app.xml><?xml version="1.0" encoding="utf-8"?>
<Properties xmlns="http://schemas.openxmlformats.org/officeDocument/2006/extended-properties" xmlns:vt="http://schemas.openxmlformats.org/officeDocument/2006/docPropsVTypes">
  <Template>Theme1</Template>
  <TotalTime>0</TotalTime>
  <Words>176</Words>
  <Application>Microsoft Office PowerPoint</Application>
  <PresentationFormat>On-screen Show (4:3)</PresentationFormat>
  <Paragraphs>40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1</cp:revision>
  <dcterms:created xsi:type="dcterms:W3CDTF">2017-06-15T10:59:35Z</dcterms:created>
  <dcterms:modified xsi:type="dcterms:W3CDTF">2017-06-15T11:00:30Z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